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heme/theme2.xml" ContentType="application/vnd.openxmlformats-officedocument.them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314" r:id="rId6"/>
    <p:sldId id="262" r:id="rId7"/>
    <p:sldId id="264" r:id="rId8"/>
    <p:sldId id="265" r:id="rId9"/>
    <p:sldId id="269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92" r:id="rId21"/>
    <p:sldId id="282" r:id="rId22"/>
    <p:sldId id="283" r:id="rId23"/>
    <p:sldId id="305" r:id="rId24"/>
    <p:sldId id="285" r:id="rId25"/>
    <p:sldId id="287" r:id="rId26"/>
    <p:sldId id="308" r:id="rId27"/>
    <p:sldId id="288" r:id="rId28"/>
    <p:sldId id="294" r:id="rId29"/>
    <p:sldId id="295" r:id="rId30"/>
    <p:sldId id="296" r:id="rId31"/>
    <p:sldId id="298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9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16"/>
    <p:restoredTop sz="94710"/>
  </p:normalViewPr>
  <p:slideViewPr>
    <p:cSldViewPr snapToGrid="0" snapToObjects="1">
      <p:cViewPr>
        <p:scale>
          <a:sx n="100" d="100"/>
          <a:sy n="100" d="100"/>
        </p:scale>
        <p:origin x="22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8973-2BAB-9C45-9880-B7148DF3B6C6}" type="datetimeFigureOut">
              <a:rPr kumimoji="1" lang="zh-HK" altLang="en-US" smtClean="0"/>
              <a:t>4/9/2020</a:t>
            </a:fld>
            <a:endParaRPr kumimoji="1"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6FF56-54F0-5644-8C33-1F1917DD3300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6FF56-54F0-5644-8C33-1F1917DD3300}" type="slidenum">
              <a:rPr kumimoji="1" lang="zh-HK" altLang="en-US" smtClean="0"/>
              <a:t>17</a:t>
            </a:fld>
            <a:endParaRPr kumimoji="1" lang="zh-HK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6" Type="http://schemas.openxmlformats.org/officeDocument/2006/relationships/image" Target="../media/image3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image" Target="../media/image2.png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6.png"/><Relationship Id="rId5" Type="http://schemas.openxmlformats.org/officeDocument/2006/relationships/tags" Target="../tags/tag35.xml"/><Relationship Id="rId10" Type="http://schemas.openxmlformats.org/officeDocument/2006/relationships/image" Target="../media/image5.png"/><Relationship Id="rId4" Type="http://schemas.openxmlformats.org/officeDocument/2006/relationships/tags" Target="../tags/tag34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5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6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3.xml"/><Relationship Id="rId10" Type="http://schemas.openxmlformats.org/officeDocument/2006/relationships/tags" Target="../tags/tag48.xml"/><Relationship Id="rId4" Type="http://schemas.openxmlformats.org/officeDocument/2006/relationships/tags" Target="../tags/tag42.xml"/><Relationship Id="rId9" Type="http://schemas.openxmlformats.org/officeDocument/2006/relationships/tags" Target="../tags/tag47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7.png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0" Type="http://schemas.openxmlformats.org/officeDocument/2006/relationships/tags" Target="../tags/tag58.xml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10" Type="http://schemas.openxmlformats.org/officeDocument/2006/relationships/image" Target="../media/image9.png"/><Relationship Id="rId4" Type="http://schemas.openxmlformats.org/officeDocument/2006/relationships/tags" Target="../tags/tag73.xml"/><Relationship Id="rId9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1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image" Target="../media/image2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1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11.png"/><Relationship Id="rId5" Type="http://schemas.openxmlformats.org/officeDocument/2006/relationships/tags" Target="../tags/tag8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85.xml"/><Relationship Id="rId9" Type="http://schemas.openxmlformats.org/officeDocument/2006/relationships/tags" Target="../tags/tag90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12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9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10" Type="http://schemas.openxmlformats.org/officeDocument/2006/relationships/image" Target="../media/image9.png"/><Relationship Id="rId4" Type="http://schemas.openxmlformats.org/officeDocument/2006/relationships/tags" Target="../tags/tag106.xml"/><Relationship Id="rId9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10" Type="http://schemas.openxmlformats.org/officeDocument/2006/relationships/image" Target="../media/image9.png"/><Relationship Id="rId4" Type="http://schemas.openxmlformats.org/officeDocument/2006/relationships/tags" Target="../tags/tag114.xml"/><Relationship Id="rId9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10" Type="http://schemas.openxmlformats.org/officeDocument/2006/relationships/image" Target="../media/image14.png"/><Relationship Id="rId4" Type="http://schemas.openxmlformats.org/officeDocument/2006/relationships/tags" Target="../tags/tag122.xml"/><Relationship Id="rId9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15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31.xml"/><Relationship Id="rId10" Type="http://schemas.openxmlformats.org/officeDocument/2006/relationships/tags" Target="../tags/tag136.xml"/><Relationship Id="rId4" Type="http://schemas.openxmlformats.org/officeDocument/2006/relationships/tags" Target="../tags/tag130.xml"/><Relationship Id="rId9" Type="http://schemas.openxmlformats.org/officeDocument/2006/relationships/tags" Target="../tags/tag135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44.xml"/><Relationship Id="rId3" Type="http://schemas.openxmlformats.org/officeDocument/2006/relationships/tags" Target="../tags/tag139.xml"/><Relationship Id="rId7" Type="http://schemas.openxmlformats.org/officeDocument/2006/relationships/tags" Target="../tags/tag143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11" Type="http://schemas.openxmlformats.org/officeDocument/2006/relationships/image" Target="../media/image17.png"/><Relationship Id="rId5" Type="http://schemas.openxmlformats.org/officeDocument/2006/relationships/tags" Target="../tags/tag141.xml"/><Relationship Id="rId10" Type="http://schemas.openxmlformats.org/officeDocument/2006/relationships/image" Target="../media/image16.png"/><Relationship Id="rId4" Type="http://schemas.openxmlformats.org/officeDocument/2006/relationships/tags" Target="../tags/tag140.xml"/><Relationship Id="rId9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>
            <p:custDataLst>
              <p:tags r:id="rId1"/>
            </p:custDataLst>
          </p:nvPr>
        </p:nvGrpSpPr>
        <p:grpSpPr>
          <a:xfrm>
            <a:off x="0" y="0"/>
            <a:ext cx="12192000" cy="7454900"/>
            <a:chOff x="0" y="0"/>
            <a:chExt cx="19200" cy="11740"/>
          </a:xfrm>
        </p:grpSpPr>
        <p:grpSp>
          <p:nvGrpSpPr>
            <p:cNvPr id="6" name="组合 5"/>
            <p:cNvGrpSpPr/>
            <p:nvPr userDrawn="1">
              <p:custDataLst>
                <p:tags r:id="rId9"/>
              </p:custDataLst>
            </p:nvPr>
          </p:nvGrpSpPr>
          <p:grpSpPr>
            <a:xfrm>
              <a:off x="0" y="0"/>
              <a:ext cx="19200" cy="3223"/>
              <a:chOff x="0" y="0"/>
              <a:chExt cx="12192000" cy="2046605"/>
            </a:xfrm>
          </p:grpSpPr>
          <p:pic>
            <p:nvPicPr>
              <p:cNvPr id="7" name="图片 6"/>
              <p:cNvPicPr>
                <a:picLocks noChangeAspect="1"/>
              </p:cNvPicPr>
              <p:nvPr userDrawn="1">
                <p:custDataLst>
                  <p:tags r:id="rId11"/>
                </p:custDataLst>
              </p:nvPr>
            </p:nvPicPr>
            <p:blipFill>
              <a:blip r:embed="rId14"/>
              <a:stretch>
                <a:fillRect/>
              </a:stretch>
            </p:blipFill>
            <p:spPr>
              <a:xfrm>
                <a:off x="0" y="0"/>
                <a:ext cx="12192000" cy="2046605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 userDrawn="1">
                <p:custDataLst>
                  <p:tags r:id="rId12"/>
                </p:custDataLst>
              </p:nvPr>
            </p:nvPicPr>
            <p:blipFill rotWithShape="1">
              <a:blip r:embed="rId15"/>
              <a:srcRect/>
              <a:stretch>
                <a:fillRect/>
              </a:stretch>
            </p:blipFill>
            <p:spPr>
              <a:xfrm>
                <a:off x="0" y="10686"/>
                <a:ext cx="12192000" cy="1704978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0" y="9728"/>
              <a:ext cx="19200" cy="2012"/>
            </a:xfrm>
            <a:prstGeom prst="rect">
              <a:avLst/>
            </a:prstGeom>
          </p:spPr>
        </p:pic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2216785" y="3503930"/>
            <a:ext cx="7759065" cy="49149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000" u="none" strike="noStrike" kern="1200" cap="none" spc="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Microsoft YaHei" panose="020B050302020402020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2216468" y="2292046"/>
            <a:ext cx="7759065" cy="1150960"/>
          </a:xfrm>
        </p:spPr>
        <p:txBody>
          <a:bodyPr lIns="90000" tIns="46800" rIns="90000" bIns="46800" anchor="b" anchorCtr="0">
            <a:noAutofit/>
          </a:bodyPr>
          <a:lstStyle>
            <a:lvl1pPr algn="ctr">
              <a:defRPr sz="6000" spc="600" baseline="0">
                <a:solidFill>
                  <a:schemeClr val="accent1"/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4511039" y="4490846"/>
            <a:ext cx="1383093" cy="474726"/>
          </a:xfrm>
          <a:solidFill>
            <a:schemeClr val="accent1"/>
          </a:solidFill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6096000" y="4490846"/>
            <a:ext cx="1383092" cy="474726"/>
          </a:xfrm>
          <a:ln>
            <a:solidFill>
              <a:schemeClr val="accent1"/>
            </a:solidFill>
          </a:ln>
        </p:spPr>
        <p:txBody>
          <a:bodyPr lIns="90000" tIns="46800" rIns="90000" bIns="46800" anchor="ctr">
            <a:normAutofit/>
          </a:bodyPr>
          <a:lstStyle>
            <a:lvl1pPr marL="0" indent="0" algn="ctr">
              <a:buNone/>
              <a:defRPr u="none" strike="noStrike" kern="1200" cap="none" spc="0" normalizeH="0">
                <a:ln>
                  <a:noFill/>
                </a:ln>
                <a:solidFill>
                  <a:schemeClr val="accent1"/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6177281"/>
            <a:ext cx="12192000" cy="13245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35560"/>
            <a:ext cx="12192000" cy="2046605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251487" y="2681555"/>
            <a:ext cx="3577049" cy="716508"/>
          </a:xfrm>
        </p:spPr>
        <p:txBody>
          <a:bodyPr lIns="90000" tIns="46800" rIns="90000" bIns="0" anchor="ctr" anchorCtr="0">
            <a:normAutofit/>
          </a:bodyPr>
          <a:lstStyle>
            <a:lvl1pPr algn="dist"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5251487" y="3459937"/>
            <a:ext cx="3577050" cy="544296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 flipH="1">
            <a:off x="8716609" y="5905492"/>
            <a:ext cx="3481106" cy="974098"/>
          </a:xfrm>
          <a:prstGeom prst="rect">
            <a:avLst/>
          </a:prstGeom>
        </p:spPr>
      </p:pic>
      <p:pic>
        <p:nvPicPr>
          <p:cNvPr id="11" name="图片 10" descr="C:\Users\kingsoft\Desktop\图片7副本.png图片7副本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-16510" y="5971592"/>
            <a:ext cx="3478627" cy="9079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0" y="-15482"/>
            <a:ext cx="3649343" cy="6857999"/>
            <a:chOff x="0" y="-15482"/>
            <a:chExt cx="3649343" cy="6857999"/>
          </a:xfrm>
        </p:grpSpPr>
        <p:pic>
          <p:nvPicPr>
            <p:cNvPr id="9" name="图片 8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 rotWithShape="1">
            <a:blip r:embed="rId14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>
            <p:custDataLst>
              <p:tags r:id="rId2"/>
            </p:custDataLst>
          </p:nvPr>
        </p:nvGrpSpPr>
        <p:grpSpPr>
          <a:xfrm rot="10800000">
            <a:off x="8542657" y="15483"/>
            <a:ext cx="3649343" cy="6857999"/>
            <a:chOff x="0" y="-15482"/>
            <a:chExt cx="3649343" cy="6857999"/>
          </a:xfrm>
        </p:grpSpPr>
        <p:pic>
          <p:nvPicPr>
            <p:cNvPr id="12" name="图片 11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 rot="16200000">
              <a:off x="-1596587" y="1596587"/>
              <a:ext cx="6842517" cy="364934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 rotWithShape="1">
            <a:blip r:embed="rId14"/>
            <a:srcRect/>
            <a:stretch>
              <a:fillRect/>
            </a:stretch>
          </p:blipFill>
          <p:spPr>
            <a:xfrm rot="5400000">
              <a:off x="-2338959" y="2323477"/>
              <a:ext cx="6857999" cy="2180082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矩形: 圆角 13"/>
          <p:cNvSpPr/>
          <p:nvPr>
            <p:custDataLst>
              <p:tags r:id="rId7"/>
            </p:custDataLst>
          </p:nvPr>
        </p:nvSpPr>
        <p:spPr>
          <a:xfrm>
            <a:off x="5638165" y="1484173"/>
            <a:ext cx="914400" cy="4762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2020/9/4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 rot="5400000">
            <a:off x="-3378783" y="2809615"/>
            <a:ext cx="6858002" cy="1238771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-15240"/>
            <a:ext cx="12192000" cy="204660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6177281"/>
            <a:ext cx="12192000" cy="11659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35560"/>
            <a:ext cx="12192000" cy="20466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125639" y="2421777"/>
            <a:ext cx="5940722" cy="1336635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3"/>
          <a:srcRect/>
          <a:stretch>
            <a:fillRect/>
          </a:stretch>
        </p:blipFill>
        <p:spPr>
          <a:xfrm>
            <a:off x="0" y="-3"/>
            <a:ext cx="12192000" cy="1704978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4632702" y="4417887"/>
            <a:ext cx="1302101" cy="485285"/>
          </a:xfrm>
          <a:solidFill>
            <a:schemeClr val="accent1"/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6257198" y="4417887"/>
            <a:ext cx="1302102" cy="48528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Microsoft YaHei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Microsoft YaHei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Microsoft YaHei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6177281"/>
            <a:ext cx="12192000" cy="13152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86385" y="273050"/>
            <a:ext cx="11616055" cy="63119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baseline="0" dirty="0">
              <a:latin typeface="Arial" panose="020B0604020202020204" pitchFamily="34" charset="0"/>
              <a:ea typeface="Microsoft YaHei" panose="020B0503020204020204" charset="-122"/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 flipH="1">
            <a:off x="7072603" y="4933186"/>
            <a:ext cx="4829835" cy="16517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olidFill>
                <a:schemeClr val="accen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/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pic>
        <p:nvPicPr>
          <p:cNvPr id="16" name="图片 15" descr="C:\Users\kingsoft\Desktop\图片7副本.png图片7副本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231997" y="5327780"/>
            <a:ext cx="3960001" cy="1530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810" y="0"/>
            <a:ext cx="12192000" cy="1975485"/>
          </a:xfrm>
          <a:prstGeom prst="rect">
            <a:avLst/>
          </a:pr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/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6242387"/>
            <a:ext cx="12192000" cy="1231226"/>
          </a:xfrm>
          <a:prstGeom prst="rect">
            <a:avLst/>
          </a:prstGeom>
        </p:spPr>
      </p:pic>
      <p:sp>
        <p:nvSpPr>
          <p:cNvPr id="15" name="矩形 14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rgbClr val="EB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9" name="图片 8" descr="C:\Users\kingsoft\Desktop\图片7副本.png图片7副本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0"/>
          <a:srcRect/>
          <a:stretch>
            <a:fillRect/>
          </a:stretch>
        </p:blipFill>
        <p:spPr>
          <a:xfrm flipH="1">
            <a:off x="8429082" y="4917233"/>
            <a:ext cx="3762917" cy="981917"/>
          </a:xfrm>
          <a:prstGeom prst="rect">
            <a:avLst/>
          </a:prstGeom>
        </p:spPr>
      </p:pic>
      <p:pic>
        <p:nvPicPr>
          <p:cNvPr id="10" name="图片 9" descr="C:\Users\kingsoft\Desktop\图片7副本.png图片7副本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 rot="10800000" flipH="1">
            <a:off x="0" y="398"/>
            <a:ext cx="4713605" cy="122999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Microsoft YaHei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tags" Target="../tags/tag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4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6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7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8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Microsoft YaHei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4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1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6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8.xml"/><Relationship Id="rId6" Type="http://schemas.openxmlformats.org/officeDocument/2006/relationships/image" Target="../media/image43.tiff"/><Relationship Id="rId5" Type="http://schemas.openxmlformats.org/officeDocument/2006/relationships/image" Target="../media/image42.tiff"/><Relationship Id="rId4" Type="http://schemas.openxmlformats.org/officeDocument/2006/relationships/image" Target="../media/image41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1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7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250123" y="2492100"/>
            <a:ext cx="7691129" cy="23069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1" lang="zh-HK" altLang="en-US" sz="7200" b="1" cap="none" spc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年度人物介紹</a:t>
            </a:r>
            <a:endParaRPr kumimoji="1" lang="en-US" altLang="zh-HK" sz="7200" b="1" cap="none" spc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charset="-120"/>
              <a:ea typeface="微軟正黑體" panose="020B0604030504040204" charset="-120"/>
            </a:endParaRPr>
          </a:p>
          <a:p>
            <a:pPr algn="ctr"/>
            <a:r>
              <a:rPr kumimoji="1" lang="zh-HK" altLang="en-US" sz="7200" b="1" cap="none" spc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郭守敬</a:t>
            </a:r>
          </a:p>
        </p:txBody>
      </p:sp>
      <p:pic>
        <p:nvPicPr>
          <p:cNvPr id="7" name="圖片 6" descr="一張含有 桌, 椅凳, 時鐘 的圖片&#10;&#10;自動產生的描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723" y="6327489"/>
            <a:ext cx="2767278" cy="3548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177540" y="4906010"/>
            <a:ext cx="72764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kumimoji="1" lang="zh-HK" altLang="en-US" sz="2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國史教育中心（香港）</a:t>
            </a:r>
            <a:endParaRPr kumimoji="1" lang="en-US" altLang="zh-HK" sz="20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marL="0" indent="0">
              <a:buNone/>
            </a:pPr>
            <a:r>
              <a:rPr kumimoji="1" lang="en-US" altLang="zh-HK" sz="2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Centre of National History Education ( Hong Kong )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5CB5E26A-6A74-4A6C-BCD0-F82A2D2DDA05}"/>
              </a:ext>
            </a:extLst>
          </p:cNvPr>
          <p:cNvGrpSpPr/>
          <p:nvPr/>
        </p:nvGrpSpPr>
        <p:grpSpPr>
          <a:xfrm>
            <a:off x="6195114" y="6327489"/>
            <a:ext cx="3009772" cy="423137"/>
            <a:chOff x="4114140" y="416538"/>
            <a:chExt cx="3009772" cy="423137"/>
          </a:xfrm>
        </p:grpSpPr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2FDED2B6-4F3D-4A94-9B06-EF1B7EAF5CBD}"/>
                </a:ext>
              </a:extLst>
            </p:cNvPr>
            <p:cNvSpPr txBox="1"/>
            <p:nvPr/>
          </p:nvSpPr>
          <p:spPr>
            <a:xfrm>
              <a:off x="4114140" y="44003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贊助：</a:t>
              </a:r>
              <a:endPara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EAE1B5DC-E653-4062-BDCE-89564D5EE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91304" y="416538"/>
              <a:ext cx="2132608" cy="423137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845816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郭守敬何許人也？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69882" y="1379228"/>
            <a:ext cx="10852237" cy="5388907"/>
          </a:xfrm>
        </p:spPr>
        <p:txBody>
          <a:bodyPr>
            <a:normAutofit/>
          </a:bodyPr>
          <a:lstStyle/>
          <a:p>
            <a:r>
              <a:rPr kumimoji="1" lang="en-US" altLang="zh-HK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A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 ： 哲學家</a:t>
            </a:r>
            <a:endParaRPr kumimoji="1" lang="en-US" altLang="zh-TW" sz="28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HK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B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  ： 科學家</a:t>
            </a:r>
            <a:endParaRPr kumimoji="1" lang="en-US" altLang="zh-TW" sz="28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TW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C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 ： 歷史學家</a:t>
            </a:r>
            <a:endParaRPr kumimoji="1" lang="en-US" altLang="zh-TW" sz="28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TW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D</a:t>
            </a:r>
            <a:r>
              <a:rPr kumimoji="1" lang="zh-TW" altLang="en-US" sz="28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 ： 守城專家</a:t>
            </a:r>
            <a:endParaRPr kumimoji="1" lang="en-US" altLang="zh-TW" sz="28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endParaRPr kumimoji="1" lang="en-US" altLang="zh-HK" sz="2800" dirty="0"/>
          </a:p>
          <a:p>
            <a:endParaRPr kumimoji="1" lang="en-US" altLang="zh-HK" sz="2800" dirty="0"/>
          </a:p>
        </p:txBody>
      </p:sp>
      <p:sp>
        <p:nvSpPr>
          <p:cNvPr id="4" name="椭圆 3"/>
          <p:cNvSpPr/>
          <p:nvPr/>
        </p:nvSpPr>
        <p:spPr>
          <a:xfrm>
            <a:off x="433705" y="2204720"/>
            <a:ext cx="3742055" cy="48450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lum contrast="24000"/>
          </a:blip>
          <a:stretch>
            <a:fillRect/>
          </a:stretch>
        </p:blipFill>
        <p:spPr>
          <a:xfrm>
            <a:off x="6877685" y="1327429"/>
            <a:ext cx="3129915" cy="425548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1001384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郭守敬人物小檔</a:t>
            </a:r>
            <a:r>
              <a:rPr kumimoji="1" lang="zh-HK" altLang="en-US" sz="4000" dirty="0">
                <a:effectLst/>
                <a:latin typeface="微軟正黑體" panose="020B0604030504040204" charset="-120"/>
                <a:ea typeface="微軟正黑體" panose="020B0604030504040204" charset="-120"/>
              </a:rPr>
              <a:t>案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082" y="1635760"/>
            <a:ext cx="8915400" cy="3777622"/>
          </a:xfrm>
        </p:spPr>
        <p:txBody>
          <a:bodyPr>
            <a:normAutofit fontScale="92500" lnSpcReduction="10000"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姓名：郭守敬，字若思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祖籍：順德邢州人（今河北開陽）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出生年份：元太宗三年（西歷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231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年）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所屬朝代：元朝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享年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8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6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歲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 （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1231-1316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）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學歷：邢州紫金山某神秘學府畢業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好友：劉秉忠，張易，張文謙，王恂，（合稱紫金山五傑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）</a:t>
            </a: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11360" t="30199" r="6648" b="20911"/>
          <a:stretch>
            <a:fillRect/>
          </a:stretch>
        </p:blipFill>
        <p:spPr>
          <a:xfrm>
            <a:off x="7980539" y="1868440"/>
            <a:ext cx="3635024" cy="28899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64472" y="427993"/>
            <a:ext cx="10852237" cy="1025521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郭守敬的幼年時期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60095" y="1616710"/>
            <a:ext cx="6628130" cy="4634230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郭守敬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</a:rPr>
              <a:t>的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祖父郭榮，為當地有名的數學家、天文學家和水利專家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郭守敬自幼便隨祖父學習各類技藝，並表現出驚人的天賦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他曾根據蓮花刻漏圖的圖紙描繪，便能理解並分析其運作原理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 marL="0" indent="0">
              <a:buNone/>
            </a:pP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lum bright="6000" contrast="30000"/>
          </a:blip>
          <a:stretch>
            <a:fillRect/>
          </a:stretch>
        </p:blipFill>
        <p:spPr>
          <a:xfrm>
            <a:off x="7388225" y="1292225"/>
            <a:ext cx="4381500" cy="32823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83575" y="5356225"/>
            <a:ext cx="3133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090535" y="4731385"/>
            <a:ext cx="35185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altLang="en-US" sz="2400" b="1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蓮花刻漏</a:t>
            </a:r>
          </a:p>
          <a:p>
            <a:r>
              <a:rPr kumimoji="1"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(</a:t>
            </a:r>
            <a:r>
              <a:rPr kumimoji="1" lang="zh-CN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古人以水計時的工具）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roup 2"/>
          <p:cNvGrpSpPr/>
          <p:nvPr/>
        </p:nvGrpSpPr>
        <p:grpSpPr>
          <a:xfrm>
            <a:off x="1674495" y="2021840"/>
            <a:ext cx="10434955" cy="3387725"/>
            <a:chOff x="-276" y="2065282"/>
            <a:chExt cx="11563404" cy="4435352"/>
          </a:xfrm>
        </p:grpSpPr>
        <p:sp>
          <p:nvSpPr>
            <p:cNvPr id="500" name="Freeform 499"/>
            <p:cNvSpPr/>
            <p:nvPr/>
          </p:nvSpPr>
          <p:spPr>
            <a:xfrm>
              <a:off x="-276" y="5021876"/>
              <a:ext cx="2261637" cy="1478758"/>
            </a:xfrm>
            <a:custGeom>
              <a:avLst/>
              <a:gdLst/>
              <a:ahLst/>
              <a:cxnLst/>
              <a:rect l="l" t="t" r="r" b="b"/>
              <a:pathLst>
                <a:path w="2261637" h="1478758">
                  <a:moveTo>
                    <a:pt x="2261638" y="0"/>
                  </a:moveTo>
                  <a:lnTo>
                    <a:pt x="2261638" y="238223"/>
                  </a:lnTo>
                  <a:lnTo>
                    <a:pt x="237904" y="238223"/>
                  </a:lnTo>
                  <a:lnTo>
                    <a:pt x="237904" y="1478758"/>
                  </a:lnTo>
                  <a:lnTo>
                    <a:pt x="0" y="1478758"/>
                  </a:lnTo>
                  <a:lnTo>
                    <a:pt x="0" y="0"/>
                  </a:lnTo>
                  <a:lnTo>
                    <a:pt x="2261638" y="0"/>
                  </a:lnTo>
                  <a:lnTo>
                    <a:pt x="2261638" y="0"/>
                  </a:lnTo>
                  <a:close/>
                </a:path>
              </a:pathLst>
            </a:custGeom>
            <a:solidFill>
              <a:srgbClr val="B5E0DC"/>
            </a:solidFill>
          </p:spPr>
        </p:sp>
        <p:sp>
          <p:nvSpPr>
            <p:cNvPr id="501" name="Freeform 500"/>
            <p:cNvSpPr/>
            <p:nvPr/>
          </p:nvSpPr>
          <p:spPr>
            <a:xfrm>
              <a:off x="2328331" y="4383930"/>
              <a:ext cx="2261637" cy="1478758"/>
            </a:xfrm>
            <a:custGeom>
              <a:avLst/>
              <a:gdLst/>
              <a:ahLst/>
              <a:cxnLst/>
              <a:rect l="l" t="t" r="r" b="b"/>
              <a:pathLst>
                <a:path w="2261637" h="1478758">
                  <a:moveTo>
                    <a:pt x="2261637" y="0"/>
                  </a:moveTo>
                  <a:lnTo>
                    <a:pt x="2261637" y="238223"/>
                  </a:lnTo>
                  <a:lnTo>
                    <a:pt x="237903" y="238223"/>
                  </a:lnTo>
                  <a:lnTo>
                    <a:pt x="237903" y="1478758"/>
                  </a:lnTo>
                  <a:lnTo>
                    <a:pt x="0" y="1478758"/>
                  </a:lnTo>
                  <a:lnTo>
                    <a:pt x="0" y="0"/>
                  </a:lnTo>
                  <a:lnTo>
                    <a:pt x="2261637" y="0"/>
                  </a:lnTo>
                  <a:lnTo>
                    <a:pt x="2261637" y="0"/>
                  </a:lnTo>
                  <a:close/>
                </a:path>
              </a:pathLst>
            </a:custGeom>
            <a:solidFill>
              <a:srgbClr val="F47264"/>
            </a:solidFill>
          </p:spPr>
        </p:sp>
        <p:sp>
          <p:nvSpPr>
            <p:cNvPr id="502" name="Freeform 501"/>
            <p:cNvSpPr/>
            <p:nvPr/>
          </p:nvSpPr>
          <p:spPr>
            <a:xfrm>
              <a:off x="4658744" y="3544512"/>
              <a:ext cx="2261637" cy="1478758"/>
            </a:xfrm>
            <a:custGeom>
              <a:avLst/>
              <a:gdLst/>
              <a:ahLst/>
              <a:cxnLst/>
              <a:rect l="l" t="t" r="r" b="b"/>
              <a:pathLst>
                <a:path w="2261637" h="1478758">
                  <a:moveTo>
                    <a:pt x="2261637" y="0"/>
                  </a:moveTo>
                  <a:lnTo>
                    <a:pt x="2261637" y="238223"/>
                  </a:lnTo>
                  <a:lnTo>
                    <a:pt x="237903" y="238223"/>
                  </a:lnTo>
                  <a:lnTo>
                    <a:pt x="237903" y="1478758"/>
                  </a:lnTo>
                  <a:lnTo>
                    <a:pt x="0" y="1478758"/>
                  </a:lnTo>
                  <a:lnTo>
                    <a:pt x="0" y="0"/>
                  </a:lnTo>
                  <a:lnTo>
                    <a:pt x="2261637" y="0"/>
                  </a:lnTo>
                  <a:lnTo>
                    <a:pt x="2261637" y="0"/>
                  </a:lnTo>
                  <a:close/>
                </a:path>
              </a:pathLst>
            </a:custGeom>
            <a:solidFill>
              <a:srgbClr val="868AD1"/>
            </a:solidFill>
          </p:spPr>
        </p:sp>
        <p:sp>
          <p:nvSpPr>
            <p:cNvPr id="503" name="Freeform 502"/>
            <p:cNvSpPr/>
            <p:nvPr/>
          </p:nvSpPr>
          <p:spPr>
            <a:xfrm>
              <a:off x="6982265" y="2917207"/>
              <a:ext cx="2261637" cy="1478758"/>
            </a:xfrm>
            <a:custGeom>
              <a:avLst/>
              <a:gdLst/>
              <a:ahLst/>
              <a:cxnLst/>
              <a:rect l="l" t="t" r="r" b="b"/>
              <a:pathLst>
                <a:path w="2261637" h="1478758">
                  <a:moveTo>
                    <a:pt x="2261637" y="0"/>
                  </a:moveTo>
                  <a:lnTo>
                    <a:pt x="2261637" y="238223"/>
                  </a:lnTo>
                  <a:lnTo>
                    <a:pt x="237903" y="238223"/>
                  </a:lnTo>
                  <a:lnTo>
                    <a:pt x="237903" y="1478758"/>
                  </a:lnTo>
                  <a:lnTo>
                    <a:pt x="0" y="1478758"/>
                  </a:lnTo>
                  <a:lnTo>
                    <a:pt x="0" y="0"/>
                  </a:lnTo>
                  <a:lnTo>
                    <a:pt x="2261637" y="0"/>
                  </a:lnTo>
                  <a:lnTo>
                    <a:pt x="2261637" y="0"/>
                  </a:lnTo>
                  <a:close/>
                </a:path>
              </a:pathLst>
            </a:custGeom>
            <a:solidFill>
              <a:srgbClr val="1B6AA3"/>
            </a:solidFill>
          </p:spPr>
        </p:sp>
        <p:sp>
          <p:nvSpPr>
            <p:cNvPr id="504" name="Freeform 503"/>
            <p:cNvSpPr/>
            <p:nvPr/>
          </p:nvSpPr>
          <p:spPr>
            <a:xfrm>
              <a:off x="9301491" y="2065282"/>
              <a:ext cx="2261637" cy="1478758"/>
            </a:xfrm>
            <a:custGeom>
              <a:avLst/>
              <a:gdLst/>
              <a:ahLst/>
              <a:cxnLst/>
              <a:rect l="l" t="t" r="r" b="b"/>
              <a:pathLst>
                <a:path w="2261637" h="1478758">
                  <a:moveTo>
                    <a:pt x="2261637" y="0"/>
                  </a:moveTo>
                  <a:lnTo>
                    <a:pt x="2261637" y="238224"/>
                  </a:lnTo>
                  <a:lnTo>
                    <a:pt x="237903" y="238224"/>
                  </a:lnTo>
                  <a:lnTo>
                    <a:pt x="237903" y="1478758"/>
                  </a:lnTo>
                  <a:lnTo>
                    <a:pt x="0" y="1478758"/>
                  </a:lnTo>
                  <a:lnTo>
                    <a:pt x="0" y="0"/>
                  </a:lnTo>
                  <a:lnTo>
                    <a:pt x="2261637" y="0"/>
                  </a:lnTo>
                  <a:lnTo>
                    <a:pt x="2261637" y="0"/>
                  </a:lnTo>
                  <a:close/>
                </a:path>
              </a:pathLst>
            </a:custGeom>
            <a:solidFill>
              <a:srgbClr val="F8D35E"/>
            </a:solidFill>
          </p:spPr>
        </p:sp>
      </p:grpSp>
      <p:sp>
        <p:nvSpPr>
          <p:cNvPr id="5" name="內容版面配置區 2"/>
          <p:cNvSpPr txBox="1"/>
          <p:nvPr/>
        </p:nvSpPr>
        <p:spPr>
          <a:xfrm>
            <a:off x="-256" y="4794482"/>
            <a:ext cx="1876256" cy="494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</a:rPr>
              <a:t>一介布衣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529817" y="5409877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（謹見忽必烈）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1821815" y="3656965"/>
            <a:ext cx="1929130" cy="4946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</a:rPr>
              <a:t>副河渠使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40330" y="4922520"/>
            <a:ext cx="2621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（修復西夏水渠）</a:t>
            </a:r>
          </a:p>
        </p:txBody>
      </p:sp>
      <p:sp>
        <p:nvSpPr>
          <p:cNvPr id="7" name="內容版面配置區 2"/>
          <p:cNvSpPr txBox="1"/>
          <p:nvPr/>
        </p:nvSpPr>
        <p:spPr>
          <a:xfrm>
            <a:off x="4227722" y="3298531"/>
            <a:ext cx="1441249" cy="494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</a:rPr>
              <a:t>河渠使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4998174" y="4280971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（編制新曆）</a:t>
            </a:r>
          </a:p>
        </p:txBody>
      </p:sp>
      <p:sp>
        <p:nvSpPr>
          <p:cNvPr id="9" name="內容版面配置區 2"/>
          <p:cNvSpPr txBox="1"/>
          <p:nvPr/>
        </p:nvSpPr>
        <p:spPr>
          <a:xfrm>
            <a:off x="6240145" y="2515870"/>
            <a:ext cx="1318895" cy="494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</a:rPr>
              <a:t>太史令</a:t>
            </a:r>
          </a:p>
        </p:txBody>
      </p:sp>
      <p:sp>
        <p:nvSpPr>
          <p:cNvPr id="2" name="內容版面配置區 2"/>
          <p:cNvSpPr txBox="1"/>
          <p:nvPr/>
        </p:nvSpPr>
        <p:spPr>
          <a:xfrm>
            <a:off x="8140219" y="2021978"/>
            <a:ext cx="1876256" cy="494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</a:rPr>
              <a:t>都水少監</a:t>
            </a:r>
          </a:p>
        </p:txBody>
      </p:sp>
      <p:sp>
        <p:nvSpPr>
          <p:cNvPr id="3" name="內容版面配置區 2"/>
          <p:cNvSpPr txBox="1"/>
          <p:nvPr/>
        </p:nvSpPr>
        <p:spPr>
          <a:xfrm>
            <a:off x="10315814" y="1375513"/>
            <a:ext cx="1876256" cy="494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</a:rPr>
              <a:t>都水監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9426904" y="3151309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（開辟大運河）</a:t>
            </a:r>
          </a:p>
        </p:txBody>
      </p:sp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577807" y="593093"/>
            <a:ext cx="10852237" cy="782419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仕途</a:t>
            </a:r>
            <a:r>
              <a:rPr kumimoji="1" lang="zh-TW" altLang="en-US" sz="4000" dirty="0"/>
              <a:t> </a:t>
            </a:r>
            <a:br>
              <a:rPr kumimoji="1" lang="en-US" altLang="zh-TW" sz="4000" dirty="0"/>
            </a:br>
            <a:endParaRPr kumimoji="1" lang="zh-HK" altLang="en-US" sz="40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lum bright="6000" contrast="18000"/>
          </a:blip>
          <a:srcRect l="7369" t="23711" r="7026" b="41289"/>
          <a:stretch>
            <a:fillRect/>
          </a:stretch>
        </p:blipFill>
        <p:spPr>
          <a:xfrm>
            <a:off x="1821815" y="311785"/>
            <a:ext cx="2050415" cy="10052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" grpId="0" bldLvl="0" animBg="1"/>
      <p:bldP spid="5" grpId="0"/>
      <p:bldP spid="17" grpId="0"/>
      <p:bldP spid="4" grpId="0" build="p"/>
      <p:bldP spid="7" grpId="0"/>
      <p:bldP spid="20" grpId="0"/>
      <p:bldP spid="9" grpId="0"/>
      <p:bldP spid="2" grpId="0"/>
      <p:bldP spid="3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810892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古人評價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42925" y="1826260"/>
            <a:ext cx="7847965" cy="3777615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其徒弟齊履謙稱讚他「生有異操，不為嬉戲事」。</a:t>
            </a:r>
            <a:endParaRPr kumimoji="1" lang="en-US" altLang="zh-HK" sz="2400" dirty="0">
              <a:effectLst/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史書稱其「不可及者有三，一曰水利之學，二曰曆數之學，三曰儀象制度之學」，即是說他在水利工程，天文曆法以及儀象制度這三方面的領域都是</a:t>
            </a:r>
            <a:r>
              <a:rPr kumimoji="1" altLang="zh-HK" sz="2400" dirty="0"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後人</a:t>
            </a:r>
            <a:r>
              <a:rPr kumimoji="1" lang="zh-HK" altLang="en-US" sz="2400" dirty="0"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難以企及的。</a:t>
            </a:r>
            <a:endParaRPr kumimoji="1" lang="en-US" altLang="zh-HK" sz="2400" dirty="0">
              <a:effectLst/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德國傳教士湯若望稱其為「中國的弟谷」*（弟谷為歐洲著名天文學家）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lum contrast="24000"/>
          </a:blip>
          <a:stretch>
            <a:fillRect/>
          </a:stretch>
        </p:blipFill>
        <p:spPr>
          <a:xfrm>
            <a:off x="8390890" y="1036320"/>
            <a:ext cx="3519170" cy="47847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1019171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現代紀念形式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77875" y="1617980"/>
            <a:ext cx="5791835" cy="3777615"/>
          </a:xfrm>
        </p:spPr>
        <p:txBody>
          <a:bodyPr>
            <a:norm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河北省刑台市將其中一條主要街道命名為「守敬路」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小行星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2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012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以郭守敬的名字命名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1981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年，國際天文學會將月球上一座環形山命名為「郭守敬環形山」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2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010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年，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LAMOST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望遠鏡被正式冠名為「郭守敬望遠鏡」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r="566" b="6462"/>
          <a:stretch>
            <a:fillRect/>
          </a:stretch>
        </p:blipFill>
        <p:spPr>
          <a:xfrm>
            <a:off x="7455535" y="1462405"/>
            <a:ext cx="4066540" cy="33566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文本框 4"/>
          <p:cNvSpPr txBox="1"/>
          <p:nvPr/>
        </p:nvSpPr>
        <p:spPr>
          <a:xfrm>
            <a:off x="8020050" y="5041900"/>
            <a:ext cx="32365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HK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LAMOST</a:t>
            </a:r>
            <a:r>
              <a:rPr kumimoji="1" lang="zh-HK" altLang="en-US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望遠鏡</a:t>
            </a:r>
            <a:br>
              <a:rPr kumimoji="1" lang="en-US" altLang="zh-HK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</a:br>
            <a:r>
              <a:rPr kumimoji="1" lang="zh-HK" altLang="en-US" sz="2400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（又名郭守敬望遠鏡）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>
            <a:grpSpLocks noGrp="1" noUngrp="1" noRot="1" noChangeAspect="1" noMove="1" noResize="1"/>
          </p:cNvGrpSpPr>
          <p:nvPr/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2" name="Group 21"/>
          <p:cNvGrpSpPr>
            <a:grpSpLocks noGrp="1" noUngrp="1" noRot="1" noChangeAspect="1" noMove="1" noResize="1"/>
          </p:cNvGrpSpPr>
          <p:nvPr/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3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0" name="Rectangle 3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" y="-6350"/>
            <a:ext cx="121919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0" y="1160201"/>
            <a:ext cx="7560245" cy="453886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rgbClr val="3792D1"/>
          </a:solidFill>
          <a:ln>
            <a:noFill/>
          </a:ln>
        </p:spPr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87215" y="1318591"/>
            <a:ext cx="5102159" cy="42208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HK" altLang="en-US" sz="5400">
                <a:solidFill>
                  <a:srgbClr val="FFFFFF"/>
                </a:solidFill>
                <a:latin typeface="微軟正黑體" panose="020B0604030504040204" charset="-120"/>
                <a:ea typeface="微軟正黑體" panose="020B0604030504040204" charset="-120"/>
              </a:rPr>
              <a:t>郭守敬詳細生平事績介紹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712075" y="804545"/>
            <a:ext cx="3851275" cy="52495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742950" indent="-742950">
              <a:buClr>
                <a:schemeClr val="accent2">
                  <a:lumMod val="40000"/>
                  <a:lumOff val="60000"/>
                </a:schemeClr>
              </a:buClr>
              <a:buFont typeface="Arial" panose="020B0604020202020204" pitchFamily="34" charset="0"/>
              <a:buAutoNum type="arabicPeriod"/>
            </a:pPr>
            <a:r>
              <a:rPr kumimoji="1" altLang="zh-HK" sz="36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</a:rPr>
              <a:t>獲元世祖賞識</a:t>
            </a:r>
            <a:endParaRPr kumimoji="1" lang="zh-HK" altLang="en-US" sz="3600" dirty="0">
              <a:solidFill>
                <a:schemeClr val="tx1"/>
              </a:solidFill>
              <a:latin typeface="微軟正黑體" panose="020B0604030504040204" charset="-120"/>
              <a:ea typeface="微軟正黑體" panose="020B0604030504040204" charset="-120"/>
            </a:endParaRPr>
          </a:p>
          <a:p>
            <a:pPr marL="742950" indent="-742950">
              <a:buClr>
                <a:schemeClr val="accent2">
                  <a:lumMod val="40000"/>
                  <a:lumOff val="60000"/>
                </a:schemeClr>
              </a:buClr>
              <a:buFont typeface="Arial" panose="020B0604020202020204" pitchFamily="34" charset="0"/>
              <a:buAutoNum type="arabicPeriod"/>
            </a:pPr>
            <a:r>
              <a:rPr kumimoji="1" lang="zh-HK" altLang="en-US" sz="36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</a:rPr>
              <a:t>水利工程貢獻</a:t>
            </a:r>
            <a:endParaRPr kumimoji="1" lang="en-US" altLang="zh-HK" sz="3600" dirty="0">
              <a:solidFill>
                <a:schemeClr val="tx1"/>
              </a:solidFill>
              <a:latin typeface="微軟正黑體" panose="020B0604030504040204" charset="-120"/>
              <a:ea typeface="微軟正黑體" panose="020B0604030504040204" charset="-120"/>
            </a:endParaRPr>
          </a:p>
          <a:p>
            <a:pPr marL="742950" indent="-742950">
              <a:buClr>
                <a:schemeClr val="accent2">
                  <a:lumMod val="40000"/>
                  <a:lumOff val="60000"/>
                </a:schemeClr>
              </a:buClr>
              <a:buFont typeface="Arial" panose="020B0604020202020204" pitchFamily="34" charset="0"/>
              <a:buAutoNum type="arabicPeriod"/>
            </a:pPr>
            <a:r>
              <a:rPr kumimoji="1" lang="zh-HK" altLang="en-US" sz="36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</a:rPr>
              <a:t>天文學貢獻</a:t>
            </a:r>
          </a:p>
          <a:p>
            <a:pPr marL="742950" indent="-742950">
              <a:buClr>
                <a:schemeClr val="accent2">
                  <a:lumMod val="40000"/>
                  <a:lumOff val="60000"/>
                </a:schemeClr>
              </a:buClr>
              <a:buFont typeface="Arial" panose="020B0604020202020204" pitchFamily="34" charset="0"/>
              <a:buAutoNum type="arabicPeriod"/>
            </a:pPr>
            <a:r>
              <a:rPr kumimoji="1" lang="zh-HK" altLang="en-US" sz="36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</a:rPr>
              <a:t>晚年生涯</a:t>
            </a:r>
          </a:p>
        </p:txBody>
      </p:sp>
    </p:spTree>
    <p:custDataLst>
      <p:tags r:id="rId1"/>
    </p:custData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lum contrast="6000"/>
          </a:blip>
          <a:srcRect l="13333" t="8051" r="53049"/>
          <a:stretch>
            <a:fillRect/>
          </a:stretch>
        </p:blipFill>
        <p:spPr>
          <a:xfrm>
            <a:off x="8702040" y="1713865"/>
            <a:ext cx="1997075" cy="272796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980436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走進歷史的第一步：謹見元世祖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1800" y="1423670"/>
            <a:ext cx="8618855" cy="3777615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公元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262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年，元世祖召</a:t>
            </a:r>
            <a:r>
              <a:rPr kumimoji="1" 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劉秉忠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入京諮以政事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劉秉忠攜同郭守敬共同進京面聖，並向忽必烈推薦郭守敬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郭守敬向元世祖提出六條分別涉及邢州流域，中都等地的水利建議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他更預言元朝遷都大都後將會面臨開發和調配水資源的問題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元世組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十分賞識</a:t>
            </a:r>
            <a:r>
              <a:rPr kumimoji="1" 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郭守敬</a:t>
            </a:r>
            <a:r>
              <a:rPr kumimoji="1" alt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，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即場任命其為「提舉諸路河渠」，負責整修及管理各地河渠</a:t>
            </a:r>
            <a:r>
              <a:rPr kumimoji="1" altLang="zh-HK" sz="2400" dirty="0">
                <a:latin typeface="微軟正黑體" panose="020B0604030504040204" charset="-120"/>
                <a:ea typeface="SimSun" panose="02010600030101010101" pitchFamily="2" charset="-122"/>
                <a:cs typeface="微軟正黑體" panose="020B0604030504040204" charset="-120"/>
              </a:rPr>
              <a:t>。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lum contrast="6000"/>
          </a:blip>
          <a:srcRect l="59543" t="6938" r="14578" b="1113"/>
          <a:stretch>
            <a:fillRect/>
          </a:stretch>
        </p:blipFill>
        <p:spPr>
          <a:xfrm>
            <a:off x="10480040" y="1837055"/>
            <a:ext cx="1537335" cy="2727960"/>
          </a:xfrm>
          <a:prstGeom prst="rect">
            <a:avLst/>
          </a:prstGeom>
          <a:effectLst>
            <a:softEdge rad="63500"/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5078" y="0"/>
            <a:ext cx="121919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>
            <a:grpSpLocks noGrp="1" noUngrp="1" noRot="1" noChangeAspect="1" noMove="1" noResize="1"/>
          </p:cNvGrpSpPr>
          <p:nvPr/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/>
            <p:cNvSpPr/>
            <p:nvPr/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940046" y="1361771"/>
            <a:ext cx="5882201" cy="4220820"/>
          </a:xfrm>
        </p:spPr>
        <p:txBody>
          <a:bodyPr anchor="ctr">
            <a:normAutofit/>
          </a:bodyPr>
          <a:lstStyle/>
          <a:p>
            <a:r>
              <a:rPr kumimoji="1" lang="zh-HK" altLang="en-US" sz="4400" dirty="0">
                <a:solidFill>
                  <a:schemeClr val="bg1"/>
                </a:solidFill>
                <a:latin typeface="微軟正黑體" panose="020B0604030504040204" charset="-120"/>
                <a:ea typeface="微軟正黑體" panose="020B0604030504040204" charset="-120"/>
              </a:rPr>
              <a:t>水利工程貢獻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71519" y="804334"/>
            <a:ext cx="3164648" cy="5249332"/>
          </a:xfrm>
        </p:spPr>
        <p:txBody>
          <a:bodyPr anchor="ctr">
            <a:normAutofit/>
          </a:bodyPr>
          <a:lstStyle/>
          <a:p>
            <a:pPr algn="r"/>
            <a:r>
              <a:rPr kumimoji="1" lang="zh-HK" altLang="en-US" sz="5400" dirty="0">
                <a:solidFill>
                  <a:schemeClr val="bg1"/>
                </a:solidFill>
                <a:latin typeface="微軟正黑體" panose="020B0604030504040204" charset="-120"/>
                <a:ea typeface="微軟正黑體" panose="020B0604030504040204" charset="-120"/>
              </a:rPr>
              <a:t>郭守敬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510544"/>
            <a:ext cx="10852237" cy="441964"/>
          </a:xfrm>
        </p:spPr>
        <p:txBody>
          <a:bodyPr>
            <a:normAutofit fontScale="90000"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鋒芒初露：西夏修渠篇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65175" y="1594485"/>
            <a:ext cx="7508875" cy="41916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郭守敬上任後的第一個工作，就是修繕地處西夏地區的眾多荒廢水渠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>
              <a:lnSpc>
                <a:spcPct val="150000"/>
              </a:lnSpc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西夏地區幾乎所有的水渠都已汙塞，無法發揮引水的作用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>
              <a:lnSpc>
                <a:spcPct val="150000"/>
              </a:lnSpc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郭守敬發現寧夏兩大幹渠的淤廢對地方民生的影響最大，決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</a:rPr>
              <a:t>心從這兩條渠入手，使寧夏農業復蘇</a:t>
            </a: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contrast="36000"/>
          </a:blip>
          <a:stretch>
            <a:fillRect/>
          </a:stretch>
        </p:blipFill>
        <p:spPr>
          <a:xfrm>
            <a:off x="8178165" y="2014220"/>
            <a:ext cx="3736975" cy="2771775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5280" y="1469390"/>
            <a:ext cx="7252970" cy="5388610"/>
          </a:xfrm>
        </p:spPr>
        <p:txBody>
          <a:bodyPr>
            <a:norm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郭守敬研究後，提出「固舊圖新」的做法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他命人疏通舊渠，又命開挖新渠，雙管齊下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由於西夏地區雨量極不穩定，供水的穩定性也成為非常嚴峻的問題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有見及此，郭守敬提出了建立水閘，築起水垻的構思，以水量過多時「泄水」及水源稀缺時「節水」的做法鞏固供水的穩定性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這就是水壩構思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</a:rPr>
              <a:t>的由來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r="-752" b="10665"/>
          <a:stretch>
            <a:fillRect/>
          </a:stretch>
        </p:blipFill>
        <p:spPr>
          <a:xfrm>
            <a:off x="7588250" y="2161540"/>
            <a:ext cx="4335145" cy="253492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1879D4E4-429A-4B5C-9A64-BBBB8F2D4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958211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西夏修渠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958211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西夏修渠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88950" y="1401445"/>
            <a:ext cx="8559165" cy="4438650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在郭守敬的指揮下，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寧夏區合計二千六百余里的水渠，</a:t>
            </a:r>
          </a:p>
          <a:p>
            <a:pPr marL="0" indent="0">
              <a:buNone/>
            </a:pP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</a:rPr>
              <a:t>   僅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在兩年內便逐漸發揮作用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兩年內，西夏區農業便開始復蘇，居民紛紛遷回舊居務農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郭守敬完成任務回京覆命時，西夏區已是一片繁榮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寧夏百姓為了紀念他，為他建立了一個祠堂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時至今天，寧夏唐萊公園仍有一尊郭守敬像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365" y="1528445"/>
            <a:ext cx="2884170" cy="28841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87560" y="4601845"/>
            <a:ext cx="1986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altLang="en-US" sz="2400" b="1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郭守敬像</a:t>
            </a:r>
            <a:endParaRPr lang="zh-CN" alt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975991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北京的前身：大都治水篇</a:t>
            </a:r>
            <a:r>
              <a:rPr kumimoji="1" lang="zh-HK" altLang="en-US" sz="32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（背景資料）</a:t>
            </a:r>
            <a:endParaRPr kumimoji="1" lang="zh-HK" altLang="en-US" sz="36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50265" y="1700530"/>
            <a:ext cx="7283450" cy="4103370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元軍攻陷南宋後，忽必烈遷</a:t>
            </a:r>
            <a:r>
              <a:rPr kumimoji="1" altLang="zh-HK" sz="2400" dirty="0">
                <a:latin typeface="微軟正黑體" panose="020B0604030504040204" charset="-120"/>
                <a:ea typeface="SimSun" panose="02010600030101010101" pitchFamily="2" charset="-122"/>
              </a:rPr>
              <a:t>都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至大都管治中原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</a:rPr>
              <a:t>古代陸運技術遠落後於水運，只有船隻能到達的城鎮才擁有高速發展的資本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altLang="zh-TW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但是，</a:t>
            </a:r>
            <a:r>
              <a:rPr kumimoji="1" lang="zh-TW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大都附近沒有大型河流，</a:t>
            </a:r>
            <a:r>
              <a:rPr kumimoji="1" altLang="zh-TW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不</a:t>
            </a:r>
            <a:r>
              <a:rPr kumimoji="1" lang="zh-TW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能為城鎮提供源源不絕的水源，以及航運交通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商船的貨物若要進京，需在通州卸貨後，改用陸運送入京，非常不方便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0720" y="1836420"/>
            <a:ext cx="3497580" cy="36023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contrast="18000"/>
          </a:blip>
          <a:stretch>
            <a:fillRect/>
          </a:stretch>
        </p:blipFill>
        <p:spPr>
          <a:xfrm>
            <a:off x="8160385" y="2404110"/>
            <a:ext cx="4031615" cy="30353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975356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大都治水篇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4180" y="1691640"/>
            <a:ext cx="10142855" cy="5388610"/>
          </a:xfrm>
        </p:spPr>
        <p:txBody>
          <a:bodyPr/>
          <a:lstStyle/>
          <a:p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金朝年間，統治者曾下令開挖通州至京都的運河，試圖接駁通州港口以及通往南方富庶地區的商船航道。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時人從京都西部的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渾河引水東下灌水進運河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然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渾河河水渾濁，運河常淤塞，商船難以正常航行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後來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有一次發大水，運河河水泛濫，竟將京都淹沒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最終金朝統治者只得填堵運河棄置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917571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大都治水篇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88645" y="1360805"/>
            <a:ext cx="7613015" cy="5388610"/>
          </a:xfrm>
        </p:spPr>
        <p:txBody>
          <a:bodyPr/>
          <a:lstStyle/>
          <a:p>
            <a:r>
              <a:rPr kumimoji="1" lang="zh-HK" altLang="en-US" sz="24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郭守敬到任後，認為引永定河之水灌河不可取</a:t>
            </a:r>
            <a:endParaRPr kumimoji="1" lang="en-US" altLang="zh-HK" sz="2400" dirty="0">
              <a:solidFill>
                <a:schemeClr val="tx1"/>
              </a:solidFill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他改為引玉泉山的清泉之水至通州，因玉泉山清泉清澈而少泥沙</a:t>
            </a:r>
            <a:endParaRPr kumimoji="1" lang="en-US" altLang="zh-HK" sz="2400" dirty="0">
              <a:solidFill>
                <a:schemeClr val="tx1"/>
              </a:solidFill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然而，清泉的水不夠</a:t>
            </a:r>
            <a:r>
              <a:rPr kumimoji="1" altLang="zh-HK" sz="24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多</a:t>
            </a:r>
            <a:r>
              <a:rPr kumimoji="1" lang="zh-TW" altLang="en-US" sz="24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 </a:t>
            </a:r>
            <a:endParaRPr kumimoji="1" lang="en-US" altLang="zh-HK" sz="2400" dirty="0">
              <a:solidFill>
                <a:schemeClr val="tx1"/>
              </a:solidFill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連通京都的大運河，必須提供能讓大型商船行駛的高水流量</a:t>
            </a:r>
            <a:endParaRPr kumimoji="1" lang="en-US" altLang="zh-HK" sz="2400" dirty="0">
              <a:solidFill>
                <a:schemeClr val="tx1"/>
              </a:solidFill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solidFill>
                  <a:schemeClr val="tx1"/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在有限的供水下，運河的漕運量完全不能滿足需求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contrast="12000"/>
          </a:blip>
          <a:stretch>
            <a:fillRect/>
          </a:stretch>
        </p:blipFill>
        <p:spPr>
          <a:xfrm>
            <a:off x="8387080" y="548005"/>
            <a:ext cx="3449955" cy="228727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文本框 4"/>
          <p:cNvSpPr txBox="1"/>
          <p:nvPr/>
        </p:nvSpPr>
        <p:spPr>
          <a:xfrm>
            <a:off x="9565005" y="2835275"/>
            <a:ext cx="1252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微軟正黑體" panose="020B0604030504040204" charset="-120"/>
                <a:ea typeface="微軟正黑體" panose="020B0604030504040204" charset="-120"/>
              </a:rPr>
              <a:t>永定河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4243" t="7527"/>
          <a:stretch>
            <a:fillRect/>
          </a:stretch>
        </p:blipFill>
        <p:spPr>
          <a:xfrm>
            <a:off x="8493125" y="3295650"/>
            <a:ext cx="3384550" cy="241363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文本框 7"/>
          <p:cNvSpPr txBox="1"/>
          <p:nvPr/>
        </p:nvSpPr>
        <p:spPr>
          <a:xfrm>
            <a:off x="9728200" y="5709285"/>
            <a:ext cx="1287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altLang="en-US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玉泉山</a:t>
            </a:r>
            <a:endParaRPr lang="zh-CN" alt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814066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大都治水篇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8165" y="1703705"/>
            <a:ext cx="7082790" cy="3777615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郭守敬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於是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按照在西夏治水時的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方法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依靠水壩的功效來解決發大水的問題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，最後依然失敗。</a:t>
            </a:r>
          </a:p>
          <a:p>
            <a:r>
              <a:rPr kumimoji="1" 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經過多次碰壁，郭守敬下定決心，遍尋大都附近地形</a:t>
            </a:r>
            <a:r>
              <a:rPr kumimoji="1" alt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，</a:t>
            </a:r>
            <a:r>
              <a:rPr kumimoji="1" 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 找尋能滿足需求的水源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皇天不負有心人，他終於在大都以北找到了白浮泉</a:t>
            </a:r>
            <a:r>
              <a:rPr kumimoji="1" lang="en-US" alt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——</a:t>
            </a:r>
            <a:r>
              <a:rPr kumimoji="1" lang="zh-HK"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一個水量充沛，水質清澈的泉眼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endParaRPr kumimoji="1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lum bright="12000" contrast="12000"/>
          </a:blip>
          <a:srcRect t="23343" b="37607"/>
          <a:stretch>
            <a:fillRect/>
          </a:stretch>
        </p:blipFill>
        <p:spPr>
          <a:xfrm>
            <a:off x="7640955" y="1814195"/>
            <a:ext cx="4295140" cy="29857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424035" y="4881245"/>
            <a:ext cx="1320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sz="2400" b="1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白浮泉</a:t>
            </a:r>
            <a:endParaRPr lang="zh-CN" alt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897886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大都治水篇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69925" y="1739265"/>
            <a:ext cx="4878070" cy="3777615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郭守敬向西南方引水，借道河谷西南部取道大都，中途甚至能匯合西山群其他泉水，提供更多水源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最後將匯合成的水流引向大都，為大都運河的建設提供充足的條件</a:t>
            </a:r>
          </a:p>
        </p:txBody>
      </p:sp>
      <p:pic>
        <p:nvPicPr>
          <p:cNvPr id="5" name="內容版面配置區 4" descr="一張含有 文字, 地圖, 室外, 棉束 的圖片&#10;&#10;自動產生的描述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900" y="885190"/>
            <a:ext cx="6518275" cy="548576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橢圓 5"/>
          <p:cNvSpPr/>
          <p:nvPr/>
        </p:nvSpPr>
        <p:spPr>
          <a:xfrm>
            <a:off x="8061374" y="2275680"/>
            <a:ext cx="1890943" cy="172226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dirty="0"/>
              <a:t>兩大河谷</a:t>
            </a:r>
            <a:endParaRPr kumimoji="1" lang="en-US" altLang="zh-HK" dirty="0"/>
          </a:p>
          <a:p>
            <a:pPr algn="ctr"/>
            <a:r>
              <a:rPr kumimoji="1" lang="zh-HK" altLang="en-US" dirty="0"/>
              <a:t>所在地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884273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大都治水篇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6245" y="1589405"/>
            <a:ext cx="6459855" cy="4825362"/>
          </a:xfrm>
        </p:spPr>
        <p:txBody>
          <a:bodyPr>
            <a:noAutofit/>
          </a:bodyPr>
          <a:lstStyle/>
          <a:p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在郭守敬的指揮下，運河工程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僅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一年半內便正式峻工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，名為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「通惠河」</a:t>
            </a:r>
            <a:endParaRPr kumimoji="1" lang="en-US" altLang="zh-HK" sz="2400" strike="sngStrike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通惠河不但解決了大都的水源及漕運問題，更打通了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中國南北的航運通道</a:t>
            </a:r>
            <a:endParaRPr kumimoji="1" lang="en-US" altLang="zh-TW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元朝之後的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朝代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均極度依賴通惠河維繫北京城的糧食和物資供應</a:t>
            </a:r>
          </a:p>
        </p:txBody>
      </p:sp>
      <p:pic>
        <p:nvPicPr>
          <p:cNvPr id="5" name="圖片 4" descr="一張含有 文字, 地圖 的圖片&#10;&#10;自動產生的描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915" y="217805"/>
            <a:ext cx="5339080" cy="642239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甜甜圈 6"/>
          <p:cNvSpPr/>
          <p:nvPr/>
        </p:nvSpPr>
        <p:spPr>
          <a:xfrm>
            <a:off x="8623017" y="217805"/>
            <a:ext cx="1210322" cy="1109709"/>
          </a:xfrm>
          <a:prstGeom prst="donut">
            <a:avLst>
              <a:gd name="adj" fmla="val 555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>
              <a:solidFill>
                <a:schemeClr val="tx1"/>
              </a:solidFill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7166610" y="1327785"/>
            <a:ext cx="473138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雲形 16"/>
          <p:cNvSpPr/>
          <p:nvPr/>
        </p:nvSpPr>
        <p:spPr>
          <a:xfrm>
            <a:off x="8792339" y="2061030"/>
            <a:ext cx="3293616" cy="1526959"/>
          </a:xfrm>
          <a:prstGeom prst="clou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HK" dirty="0"/>
          </a:p>
          <a:p>
            <a:r>
              <a:rPr kumimoji="1" lang="zh-HK" altLang="en-US" dirty="0"/>
              <a:t>元朝以前，此線以北並無運河</a:t>
            </a:r>
            <a:endParaRPr kumimoji="1" lang="en-US" altLang="zh-HK" dirty="0"/>
          </a:p>
          <a:p>
            <a:r>
              <a:rPr kumimoji="1" lang="zh-HK" altLang="en-US" dirty="0"/>
              <a:t>商船需從海路入京</a:t>
            </a:r>
          </a:p>
          <a:p>
            <a:pPr algn="ctr"/>
            <a:endParaRPr kumimoji="1" lang="zh-HK" altLang="en-US" dirty="0"/>
          </a:p>
        </p:txBody>
      </p:sp>
      <p:cxnSp>
        <p:nvCxnSpPr>
          <p:cNvPr id="14" name="直線箭頭接點 13"/>
          <p:cNvCxnSpPr/>
          <p:nvPr/>
        </p:nvCxnSpPr>
        <p:spPr>
          <a:xfrm flipH="1" flipV="1">
            <a:off x="10452218" y="1589584"/>
            <a:ext cx="621436" cy="60368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 flipV="1">
            <a:off x="-159" y="3172057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-1" fmla="*/ 6839 w 6883"/>
              <a:gd name="connsiteY0-2" fmla="*/ 4885 h 10168"/>
              <a:gd name="connsiteX1-3" fmla="*/ 5405 w 6883"/>
              <a:gd name="connsiteY1-4" fmla="*/ 357 h 10168"/>
              <a:gd name="connsiteX2-5" fmla="*/ 5373 w 6883"/>
              <a:gd name="connsiteY2-6" fmla="*/ 262 h 10168"/>
              <a:gd name="connsiteX3-7" fmla="*/ 5284 w 6883"/>
              <a:gd name="connsiteY3-8" fmla="*/ 168 h 10168"/>
              <a:gd name="connsiteX4-9" fmla="*/ 4716 w 6883"/>
              <a:gd name="connsiteY4-10" fmla="*/ 168 h 10168"/>
              <a:gd name="connsiteX5-11" fmla="*/ 50 w 6883"/>
              <a:gd name="connsiteY5-12" fmla="*/ 0 h 10168"/>
              <a:gd name="connsiteX6-13" fmla="*/ 1 w 6883"/>
              <a:gd name="connsiteY6-14" fmla="*/ 9964 h 10168"/>
              <a:gd name="connsiteX7-15" fmla="*/ 4716 w 6883"/>
              <a:gd name="connsiteY7-16" fmla="*/ 10168 h 10168"/>
              <a:gd name="connsiteX8-17" fmla="*/ 5284 w 6883"/>
              <a:gd name="connsiteY8-18" fmla="*/ 10168 h 10168"/>
              <a:gd name="connsiteX9-19" fmla="*/ 5373 w 6883"/>
              <a:gd name="connsiteY9-20" fmla="*/ 10074 h 10168"/>
              <a:gd name="connsiteX10-21" fmla="*/ 5405 w 6883"/>
              <a:gd name="connsiteY10-22" fmla="*/ 9979 h 10168"/>
              <a:gd name="connsiteX11-23" fmla="*/ 6839 w 6883"/>
              <a:gd name="connsiteY11-24" fmla="*/ 5451 h 10168"/>
              <a:gd name="connsiteX12-25" fmla="*/ 6839 w 6883"/>
              <a:gd name="connsiteY12-26" fmla="*/ 4885 h 10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矩形 5"/>
          <p:cNvSpPr/>
          <p:nvPr/>
        </p:nvSpPr>
        <p:spPr>
          <a:xfrm>
            <a:off x="3851275" y="2967990"/>
            <a:ext cx="3734435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HK" altLang="en-US" sz="5400" b="1" cap="none" spc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天文學貢獻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814066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授時曆的編制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45820" y="1379220"/>
            <a:ext cx="7532370" cy="4100195"/>
          </a:xfrm>
        </p:spPr>
        <p:txBody>
          <a:bodyPr>
            <a:noAutofit/>
          </a:bodyPr>
          <a:lstStyle/>
          <a:p>
            <a:r>
              <a:rPr kumimoji="1" lang="zh-HK" sz="28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元世祖</a:t>
            </a: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遷都建立元朝後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，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發現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舊曆誤差嚴重，對農業造成影響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en-US" altLang="zh-HK" sz="28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1</a:t>
            </a:r>
            <a:r>
              <a:rPr kumimoji="1" lang="en-US" altLang="zh-TW" sz="28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276</a:t>
            </a:r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元世祖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宣佈改制新曆，任命張文謙負責此事，張文謙找來郭守敬和王恂等人協助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郭守敬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花了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四年以上的時間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為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編制新曆作準備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期間他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提出了「曆之本在於測驗，而測驗之器莫先於儀錶」的著名理論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lum bright="24000" contrast="36000"/>
          </a:blip>
          <a:srcRect l="24740" t="460" r="25781" b="7958"/>
          <a:stretch>
            <a:fillRect/>
          </a:stretch>
        </p:blipFill>
        <p:spPr>
          <a:xfrm>
            <a:off x="8727440" y="1617345"/>
            <a:ext cx="3016250" cy="32886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763266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授時曆的準備</a:t>
            </a:r>
            <a:r>
              <a:rPr kumimoji="1" lang="en-US" altLang="zh-HK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—</a:t>
            </a:r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儀器篇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5585" y="1615440"/>
            <a:ext cx="10893425" cy="4171315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他針對宋朝遺留下來的天文儀器進行大量改良工作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改良宋朝的「渾儀」</a:t>
            </a:r>
            <a:r>
              <a:rPr kumimoji="1" lang="zh-TW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為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更簡單和精准的「簡儀」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創造「仰儀」，利用針孔成象原理觀察太陽的球面日晷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改良宋朝的「圭表」，更準確地測理日影以及不同地區，季節的長度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創造世界上首個水動計時裝置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——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七寶燈漏（又稱大明殿燈漏）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lum contrast="24000"/>
          </a:blip>
          <a:srcRect b="14463"/>
          <a:stretch>
            <a:fillRect/>
          </a:stretch>
        </p:blipFill>
        <p:spPr>
          <a:xfrm>
            <a:off x="9171940" y="150495"/>
            <a:ext cx="3020060" cy="30060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480" y="1837690"/>
            <a:ext cx="2993390" cy="203962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文字方塊 5"/>
          <p:cNvSpPr txBox="1"/>
          <p:nvPr/>
        </p:nvSpPr>
        <p:spPr>
          <a:xfrm>
            <a:off x="6495187" y="39965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HK" altLang="en-US" sz="24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rcRect l="9500" r="15850"/>
          <a:stretch>
            <a:fillRect/>
          </a:stretch>
        </p:blipFill>
        <p:spPr>
          <a:xfrm>
            <a:off x="6390640" y="1696085"/>
            <a:ext cx="2844165" cy="25273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/>
          <a:srcRect l="4568" r="19892"/>
          <a:stretch>
            <a:fillRect/>
          </a:stretch>
        </p:blipFill>
        <p:spPr>
          <a:xfrm>
            <a:off x="276860" y="1491615"/>
            <a:ext cx="2751455" cy="273177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圖片 3"/>
          <p:cNvPicPr>
            <a:picLocks noChangeAspect="1"/>
          </p:cNvPicPr>
          <p:nvPr/>
        </p:nvPicPr>
        <p:blipFill rotWithShape="1">
          <a:blip r:embed="rId6"/>
          <a:srcRect l="19786" t="7140" r="10310" b="13695"/>
          <a:stretch>
            <a:fillRect/>
          </a:stretch>
        </p:blipFill>
        <p:spPr>
          <a:xfrm>
            <a:off x="9426575" y="1025525"/>
            <a:ext cx="2426970" cy="366458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文本框 8"/>
          <p:cNvSpPr txBox="1"/>
          <p:nvPr/>
        </p:nvSpPr>
        <p:spPr>
          <a:xfrm>
            <a:off x="777081" y="4903470"/>
            <a:ext cx="1885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HK" altLang="en-US" sz="2800" b="1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宋代渾儀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35387" y="4900930"/>
            <a:ext cx="19335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HK" altLang="en-US" sz="2800" b="1" dirty="0">
                <a:effectLst/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元代圭錶</a:t>
            </a:r>
            <a:endParaRPr lang="zh-CN" altLang="en-US" sz="2800" b="1" dirty="0">
              <a:effectLst/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69697" y="4900930"/>
            <a:ext cx="2686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HK" altLang="en-US" sz="2800" b="1" dirty="0">
                <a:effectLst/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元代仰儀</a:t>
            </a:r>
            <a:endParaRPr lang="zh-CN" altLang="en-US" sz="2800" dirty="0">
              <a:effectLst/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366250" y="4903470"/>
            <a:ext cx="2546350" cy="5219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1" lang="zh-CN" altLang="zh-HK" sz="2800" b="1" cap="none" spc="0" dirty="0"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七寶</a:t>
            </a:r>
            <a:r>
              <a:rPr kumimoji="1" lang="zh-HK" altLang="en-US" sz="2800" b="1" cap="none" spc="0" dirty="0"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燈漏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941066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授時曆的準備</a:t>
            </a:r>
            <a:r>
              <a:rPr kumimoji="1" lang="en-US" altLang="zh-HK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—</a:t>
            </a:r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數學篇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0022" y="1701800"/>
            <a:ext cx="10852237" cy="4957115"/>
          </a:xfrm>
        </p:spPr>
        <p:txBody>
          <a:bodyPr/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天文曆法與數學息息相關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u="sng" dirty="0">
                <a:latin typeface="微軟正黑體" panose="020B0604030504040204" charset="-120"/>
                <a:ea typeface="微軟正黑體" panose="020B0604030504040204" charset="-120"/>
              </a:rPr>
              <a:t>郭守敬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sym typeface="+mn-ea"/>
              </a:rPr>
              <a:t>改良了數學公式</a:t>
            </a:r>
            <a:r>
              <a:rPr kumimoji="1" altLang="zh-HK" sz="2400" dirty="0">
                <a:latin typeface="微軟正黑體" panose="020B0604030504040204" charset="-120"/>
                <a:ea typeface="SimSun" panose="02010600030101010101" pitchFamily="2" charset="-122"/>
                <a:sym typeface="+mn-ea"/>
              </a:rPr>
              <a:t>以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計算曆法時間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altLang="zh-HK" sz="2400" dirty="0">
                <a:latin typeface="微軟正黑體" panose="020B0604030504040204" charset="-120"/>
                <a:ea typeface="SimSun" panose="02010600030101010101" pitchFamily="2" charset="-122"/>
              </a:rPr>
              <a:t>他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改良了「三次內插計算法」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提出了「孤矢割圓術」（現在稱為「三角公式」），可用於「日食三限」和「月食無限」的計算，也在計算黃道赤道交角起了重要作用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zh-HK" altLang="en-US" sz="2400" u="sng" dirty="0">
                <a:latin typeface="微軟正黑體" panose="020B0604030504040204" charset="-120"/>
                <a:ea typeface="微軟正黑體" panose="020B0604030504040204" charset="-120"/>
              </a:rPr>
              <a:t>郭守敬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</a:rPr>
              <a:t>還重測了黃道赤道的交角，其誤差值與現代科技的測量結果相差不到一度，可見其精確度之高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lum bright="42000" contrast="24000"/>
          </a:blip>
          <a:stretch>
            <a:fillRect/>
          </a:stretch>
        </p:blipFill>
        <p:spPr>
          <a:xfrm>
            <a:off x="7316470" y="443234"/>
            <a:ext cx="4544060" cy="2836545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941066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授時曆的準備</a:t>
            </a:r>
            <a:r>
              <a:rPr kumimoji="1" lang="en-US" altLang="zh-HK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—</a:t>
            </a:r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四海測驗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97902" y="1384299"/>
            <a:ext cx="9182578" cy="4644841"/>
          </a:xfrm>
        </p:spPr>
        <p:txBody>
          <a:bodyPr>
            <a:noAutofit/>
          </a:bodyPr>
          <a:lstStyle/>
          <a:p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元十六年（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279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年），郭守敬向忽必烈提出在元朝全國進行大規模的天文測量，以獲得準確的數據編制新曆</a:t>
            </a:r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。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這次測量，就是著名的</a:t>
            </a:r>
            <a:r>
              <a:rPr kumimoji="1" lang="zh-HK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「四海測驗」</a:t>
            </a:r>
            <a:endParaRPr kumimoji="1" lang="zh-HK" altLang="en-US" sz="2400" b="1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郭守敬在元朝國土內，設立了共計</a:t>
            </a:r>
            <a:r>
              <a:rPr kumimoji="1" lang="zh-HK" altLang="en-US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二十七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天文觀測點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觀測點的分佈極廣：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7022" b="32607"/>
          <a:stretch>
            <a:fillRect/>
          </a:stretch>
        </p:blipFill>
        <p:spPr>
          <a:xfrm>
            <a:off x="7013763" y="3707765"/>
            <a:ext cx="4508356" cy="204146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文本框 4"/>
          <p:cNvSpPr txBox="1"/>
          <p:nvPr/>
        </p:nvSpPr>
        <p:spPr>
          <a:xfrm>
            <a:off x="2112198" y="4129153"/>
            <a:ext cx="4850765" cy="23237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24000" indent="-342900" algn="l" defTabSz="914400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u"/>
            </a:pPr>
            <a:r>
              <a:rPr kumimoji="1" lang="zh-HK" altLang="en-US" sz="2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東至朝鮮半島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marL="324000" indent="-342900" algn="l" defTabSz="914400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u"/>
            </a:pPr>
            <a:r>
              <a:rPr kumimoji="1" lang="zh-HK" altLang="en-US" sz="2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西至河西走廊和滇池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marL="324000" indent="-342900" algn="l" defTabSz="914400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u"/>
            </a:pPr>
            <a:r>
              <a:rPr kumimoji="1" lang="zh-HK" altLang="en-US" sz="2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南至南海黃岩島（南海範圍，比海南半島更南）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marL="324000" indent="-342900" algn="l" defTabSz="914400"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u"/>
            </a:pPr>
            <a:r>
              <a:rPr kumimoji="1" lang="zh-HK" altLang="en-US" sz="2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北至西伯利亞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15383" y="135838"/>
            <a:ext cx="5976000" cy="645397"/>
          </a:xfrm>
        </p:spPr>
        <p:txBody>
          <a:bodyPr>
            <a:noAutofit/>
          </a:bodyPr>
          <a:lstStyle/>
          <a:p>
            <a:r>
              <a:rPr kumimoji="1" lang="zh-HK" altLang="en-US" sz="3600" dirty="0">
                <a:latin typeface="微軟正黑體" panose="020B0604030504040204" charset="-120"/>
                <a:ea typeface="微軟正黑體" panose="020B0604030504040204" charset="-120"/>
              </a:rPr>
              <a:t>到底測量範圍有多大？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1308" r="1269"/>
          <a:stretch>
            <a:fillRect/>
          </a:stretch>
        </p:blipFill>
        <p:spPr>
          <a:xfrm>
            <a:off x="2015231" y="781235"/>
            <a:ext cx="8584707" cy="4953000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6205491" y="4598633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6" name="橢圓 5"/>
          <p:cNvSpPr/>
          <p:nvPr/>
        </p:nvSpPr>
        <p:spPr>
          <a:xfrm>
            <a:off x="8834761" y="2416206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7" name="橢圓 6"/>
          <p:cNvSpPr/>
          <p:nvPr/>
        </p:nvSpPr>
        <p:spPr>
          <a:xfrm>
            <a:off x="7991383" y="5632142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8" name="橢圓 7"/>
          <p:cNvSpPr/>
          <p:nvPr/>
        </p:nvSpPr>
        <p:spPr>
          <a:xfrm>
            <a:off x="6942485" y="781235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7270750" y="679450"/>
            <a:ext cx="1453515" cy="46609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西伯利亞</a:t>
            </a:r>
          </a:p>
        </p:txBody>
      </p:sp>
      <p:sp>
        <p:nvSpPr>
          <p:cNvPr id="10" name="矩形 9"/>
          <p:cNvSpPr/>
          <p:nvPr/>
        </p:nvSpPr>
        <p:spPr>
          <a:xfrm>
            <a:off x="8306539" y="5634361"/>
            <a:ext cx="1056443" cy="3388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南海</a:t>
            </a:r>
          </a:p>
        </p:txBody>
      </p:sp>
      <p:sp>
        <p:nvSpPr>
          <p:cNvPr id="11" name="矩形 10"/>
          <p:cNvSpPr/>
          <p:nvPr/>
        </p:nvSpPr>
        <p:spPr>
          <a:xfrm>
            <a:off x="9079636" y="2348883"/>
            <a:ext cx="1479612" cy="3388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朝鮮半島</a:t>
            </a:r>
          </a:p>
        </p:txBody>
      </p:sp>
      <p:sp>
        <p:nvSpPr>
          <p:cNvPr id="12" name="矩形 11"/>
          <p:cNvSpPr/>
          <p:nvPr/>
        </p:nvSpPr>
        <p:spPr>
          <a:xfrm>
            <a:off x="5039557" y="4361894"/>
            <a:ext cx="1056443" cy="33883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滇池</a:t>
            </a:r>
          </a:p>
        </p:txBody>
      </p:sp>
      <p:sp>
        <p:nvSpPr>
          <p:cNvPr id="14" name="矩形 13"/>
          <p:cNvSpPr/>
          <p:nvPr/>
        </p:nvSpPr>
        <p:spPr>
          <a:xfrm>
            <a:off x="4399551" y="5734235"/>
            <a:ext cx="3611880" cy="9220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cap="none" spc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charset="-120"/>
                <a:ea typeface="微軟正黑體" panose="020B0604030504040204" charset="-120"/>
              </a:rPr>
              <a:t>元代疆域圖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62890" y="1676400"/>
            <a:ext cx="7766050" cy="4356100"/>
          </a:xfrm>
        </p:spPr>
        <p:txBody>
          <a:bodyPr>
            <a:no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二十七處觀測點均各設置了一個觀星台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郭守敬監建了位於河南的「登封觀星台」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觀星台由兩部分組成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,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，第一部份是是梯台體建築，第二部份是平鋪於地上的石圭。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梯臺體建築台頂可放置天文儀器，如簡儀、仰儀等，以觀測日、月、星辰。 石圭的圭面有刻度，可以觀測日影。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rcRect l="17148" t="-885" r="19701" b="15782"/>
          <a:stretch>
            <a:fillRect/>
          </a:stretch>
        </p:blipFill>
        <p:spPr>
          <a:xfrm>
            <a:off x="8206105" y="1328021"/>
            <a:ext cx="3723005" cy="293116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矩形 5"/>
          <p:cNvSpPr/>
          <p:nvPr/>
        </p:nvSpPr>
        <p:spPr>
          <a:xfrm>
            <a:off x="9214167" y="4274654"/>
            <a:ext cx="1706880" cy="7067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4000" b="1" dirty="0">
                <a:ln/>
                <a:solidFill>
                  <a:schemeClr val="tx1"/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觀星台</a:t>
            </a:r>
            <a:endParaRPr kumimoji="1" lang="zh-HK" altLang="en-US" sz="4000" b="1" cap="none" spc="0" dirty="0">
              <a:ln/>
              <a:solidFill>
                <a:schemeClr val="tx1"/>
              </a:solidFill>
              <a:effectLst/>
              <a:latin typeface="微軟正黑體" panose="020B0604030504040204" charset="-120"/>
              <a:ea typeface="微軟正黑體" panose="020B0604030504040204" charset="-120"/>
            </a:endParaRPr>
          </a:p>
        </p:txBody>
      </p:sp>
      <p:sp>
        <p:nvSpPr>
          <p:cNvPr id="8" name="標題 1">
            <a:extLst>
              <a:ext uri="{FF2B5EF4-FFF2-40B4-BE49-F238E27FC236}">
                <a16:creationId xmlns:a16="http://schemas.microsoft.com/office/drawing/2014/main" id="{258C00D0-9691-4BF7-AE0F-97009740B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941066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授時曆的準備</a:t>
            </a:r>
            <a:r>
              <a:rPr kumimoji="1" lang="en-US" altLang="zh-HK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—</a:t>
            </a:r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四海測驗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3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" decel="50000" autoRev="1" fill="hold">
                                          <p:stCondLst>
                                            <p:cond delay="2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" fill="hold">
                                          <p:stCondLst>
                                            <p:cond delay="4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851531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完美的授時曆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69925" y="1539875"/>
            <a:ext cx="8359140" cy="4023360"/>
          </a:xfrm>
        </p:spPr>
        <p:txBody>
          <a:bodyPr>
            <a:noAutofit/>
          </a:bodyPr>
          <a:lstStyle/>
          <a:p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1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280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年「授時曆」正式頒佈</a:t>
            </a:r>
            <a:endParaRPr lang="zh-CN" altLang="en-US" sz="2400" dirty="0"/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授時曆提出一年的長度為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3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65.2425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天，一個月有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2</a:t>
            </a:r>
            <a:r>
              <a:rPr kumimoji="1" lang="en-US" altLang="zh-TW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9.530593</a:t>
            </a:r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日。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這與現代曆法的測量時間差距</a:t>
            </a:r>
            <a:r>
              <a:rPr kumimoji="1" lang="zh-HK" altLang="en-US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僅有</a:t>
            </a:r>
            <a:r>
              <a:rPr kumimoji="1" lang="en-US" altLang="zh-HK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2</a:t>
            </a:r>
            <a:r>
              <a:rPr kumimoji="1" lang="en-US" altLang="zh-TW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6</a:t>
            </a:r>
            <a:r>
              <a:rPr kumimoji="1" lang="zh-HK" altLang="en-US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秒鐘</a:t>
            </a:r>
            <a:endParaRPr kumimoji="1" lang="en-US" altLang="zh-HK" sz="2400" b="1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授時曆提倡的周期更與現代使用的「格里高利曆」（即陽曆）完全一致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而授時曆的發佈時間較格里高利曆早</a:t>
            </a:r>
            <a:r>
              <a:rPr kumimoji="1" lang="en-US" altLang="zh-HK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3</a:t>
            </a:r>
            <a:r>
              <a:rPr kumimoji="1" lang="en-US" altLang="zh-TW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02</a:t>
            </a:r>
            <a:r>
              <a:rPr kumimoji="1" lang="zh-HK" altLang="en-US" sz="2400" b="1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年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lum bright="24000" contrast="36000"/>
          </a:blip>
          <a:srcRect l="24740" t="460" r="25781" b="7958"/>
          <a:stretch>
            <a:fillRect/>
          </a:stretch>
        </p:blipFill>
        <p:spPr>
          <a:xfrm>
            <a:off x="8806815" y="2070100"/>
            <a:ext cx="3016250" cy="3288665"/>
          </a:xfrm>
          <a:prstGeom prst="rect">
            <a:avLst/>
          </a:prstGeom>
          <a:effectLst>
            <a:softEdge rad="63500"/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" y="4318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4" name="Group 13"/>
          <p:cNvGrpSpPr>
            <a:grpSpLocks noGrp="1" noUngrp="1" noRot="1" noChangeAspect="1" noMove="1" noResize="1"/>
          </p:cNvGrpSpPr>
          <p:nvPr/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5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/>
            <p:cNvSpPr/>
            <p:nvPr/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1276163" y="1361771"/>
            <a:ext cx="5800929" cy="4220820"/>
          </a:xfrm>
        </p:spPr>
        <p:txBody>
          <a:bodyPr anchor="ctr">
            <a:normAutofit/>
          </a:bodyPr>
          <a:lstStyle/>
          <a:p>
            <a:pPr algn="r"/>
            <a:r>
              <a:rPr lang="zh-HK" altLang="en-US" sz="6600" dirty="0">
                <a:solidFill>
                  <a:schemeClr val="tx2">
                    <a:lumMod val="75000"/>
                  </a:schemeClr>
                </a:solidFill>
                <a:latin typeface="微軟正黑體" panose="020B0604030504040204" charset="-120"/>
                <a:ea typeface="微軟正黑體" panose="020B0604030504040204" charset="-120"/>
              </a:rPr>
              <a:t>晚年生涯</a:t>
            </a:r>
          </a:p>
        </p:txBody>
      </p:sp>
      <p:cxnSp>
        <p:nvCxnSpPr>
          <p:cNvPr id="28" name="Straight Connector 27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7188581" y="1872466"/>
            <a:ext cx="0" cy="32004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267604" y="2921620"/>
            <a:ext cx="2468880" cy="10147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HK" altLang="en-US" sz="6000" b="1" cap="none" spc="0" dirty="0">
                <a:ln/>
                <a:solidFill>
                  <a:schemeClr val="tx2">
                    <a:lumMod val="50000"/>
                  </a:schemeClr>
                </a:solidFill>
                <a:effectLst/>
                <a:latin typeface="微軟正黑體" panose="020B0604030504040204" charset="-120"/>
                <a:ea typeface="微軟正黑體" panose="020B0604030504040204" charset="-120"/>
              </a:rPr>
              <a:t>郭守敬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2849" t="-3484" r="5869" b="5049"/>
          <a:stretch>
            <a:fillRect/>
          </a:stretch>
        </p:blipFill>
        <p:spPr>
          <a:xfrm>
            <a:off x="8794750" y="1067435"/>
            <a:ext cx="3397250" cy="423354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69882" y="443233"/>
            <a:ext cx="10852237" cy="1052191"/>
          </a:xfrm>
        </p:spPr>
        <p:txBody>
          <a:bodyPr>
            <a:no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晚年生涯</a:t>
            </a:r>
            <a:br>
              <a:rPr lang="zh-HK" altLang="en-US" sz="3600" dirty="0">
                <a:solidFill>
                  <a:schemeClr val="tx2">
                    <a:lumMod val="75000"/>
                  </a:schemeClr>
                </a:solidFill>
              </a:rPr>
            </a:br>
            <a:endParaRPr kumimoji="1" lang="zh-HK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4035" y="1495425"/>
            <a:ext cx="8707755" cy="4438650"/>
          </a:xfrm>
        </p:spPr>
        <p:txBody>
          <a:bodyPr>
            <a:norm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忽必烈死後，元朝後繼的統治者們迅速腐敗下來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郭守敬對朝廷大為失望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他沒有再推行各種的大型工程，而是專心著書立說</a:t>
            </a:r>
          </a:p>
          <a:p>
            <a:r>
              <a:rPr kumimoji="1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他前後創作了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《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推步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》、《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轉神選擇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》、《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立成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》</a:t>
            </a:r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等等</a:t>
            </a:r>
            <a:r>
              <a:rPr kumimoji="1" lang="en-US" alt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……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  <a:sym typeface="+mn-ea"/>
              </a:rPr>
              <a:t>前後共十四本作品，均為後世參研天文學提供大量根據和參考資料</a:t>
            </a:r>
            <a:endParaRPr kumimoji="1" lang="zh-HK" altLang="en-US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endParaRPr kumimoji="1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9742" y="701679"/>
            <a:ext cx="10852237" cy="809622"/>
          </a:xfrm>
        </p:spPr>
        <p:txBody>
          <a:bodyPr>
            <a:normAutofit/>
          </a:bodyPr>
          <a:lstStyle/>
          <a:p>
            <a:r>
              <a:rPr kumimoji="1" lang="zh-HK" altLang="en-US" sz="4000" dirty="0">
                <a:latin typeface="微軟正黑體" panose="020B0604030504040204" charset="-120"/>
                <a:ea typeface="微軟正黑體" panose="020B0604030504040204" charset="-120"/>
              </a:rPr>
              <a:t>總結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69925" y="1781175"/>
            <a:ext cx="10852150" cy="4392930"/>
          </a:xfrm>
        </p:spPr>
        <p:txBody>
          <a:bodyPr>
            <a:normAutofit/>
          </a:bodyPr>
          <a:lstStyle/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郭守敬一生均未被卷入政治風波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他一直都得到朝代最高統治者的信任和重視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他有著眾多志同道合且能力不凡的同窗好友</a:t>
            </a:r>
            <a:endParaRPr kumimoji="1" lang="zh-CN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他主力編制的授時曆，成為中國史上流通最長久的曆法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他使中國的天文學技術遙遙領先於同時期的眾歐洲文明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r>
              <a:rPr kumimoji="1" lang="zh-HK" altLang="en-US" sz="2400" dirty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rPr>
              <a:t>他完成了京杭大運河最關鍵的工程階段，為現代北京的繁榮發展打下牢固的基礎</a:t>
            </a:r>
            <a:endParaRPr kumimoji="1" lang="en-US" altLang="zh-HK" sz="2400" dirty="0">
              <a:latin typeface="微軟正黑體" panose="020B0604030504040204" charset="-120"/>
              <a:ea typeface="微軟正黑體" panose="020B0604030504040204" charset="-120"/>
              <a:cs typeface="微軟正黑體" panose="020B0604030504040204" charset="-120"/>
            </a:endParaRPr>
          </a:p>
          <a:p>
            <a:endParaRPr kumimoji="1" lang="en-US" altLang="zh-HK" sz="2400" dirty="0"/>
          </a:p>
          <a:p>
            <a:endParaRPr kumimoji="1" lang="en-US" altLang="zh-HK" sz="2400" dirty="0"/>
          </a:p>
          <a:p>
            <a:endParaRPr kumimoji="1" lang="zh-HK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lum contrast="24000"/>
          </a:blip>
          <a:stretch>
            <a:fillRect/>
          </a:stretch>
        </p:blipFill>
        <p:spPr>
          <a:xfrm>
            <a:off x="9185728" y="245110"/>
            <a:ext cx="2668452" cy="36283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601"/>
  <p:tag name="KSO_WM_TEMPLATE_THUMBS_INDEX" val="1、4、7、8、9、10、11、13、14、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i*1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TYPE" val="i"/>
  <p:tag name="KSO_WM_UNIT_INDEX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leftRight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TYPE" val="i"/>
  <p:tag name="KSO_WM_UNIT_INDEX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topBottom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  <p:tag name="KSO_WM_UNIT_TYPE" val="i"/>
  <p:tag name="KSO_WM_UNIT_INDEX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bottomTop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bottomTop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1"/>
  <p:tag name="KSO_WM_SLIDE_BACKGROUND_TYPE" val="navigation"/>
  <p:tag name="KSO_WM_SLIDE_BK_DARK_LIGHT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INDEX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500,&quot;width&quot;:7342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60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2601"/>
</p:tagLst>
</file>

<file path=ppt/theme/theme1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E9F3FA"/>
      </a:dk2>
      <a:lt2>
        <a:srgbClr val="FFFFFF"/>
      </a:lt2>
      <a:accent1>
        <a:srgbClr val="4472C4"/>
      </a:accent1>
      <a:accent2>
        <a:srgbClr val="2A8DD4"/>
      </a:accent2>
      <a:accent3>
        <a:srgbClr val="2FA1CF"/>
      </a:accent3>
      <a:accent4>
        <a:srgbClr val="33B2B2"/>
      </a:accent4>
      <a:accent5>
        <a:srgbClr val="35BD81"/>
      </a:accent5>
      <a:accent6>
        <a:srgbClr val="59C54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2012</Words>
  <Application>Microsoft Office PowerPoint</Application>
  <PresentationFormat>寬螢幕</PresentationFormat>
  <Paragraphs>177</Paragraphs>
  <Slides>31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9" baseType="lpstr">
      <vt:lpstr>Microsoft YaHei</vt:lpstr>
      <vt:lpstr>微軟正黑體</vt:lpstr>
      <vt:lpstr>Arial</vt:lpstr>
      <vt:lpstr>Calibri</vt:lpstr>
      <vt:lpstr>Viner Hand ITC</vt:lpstr>
      <vt:lpstr>Wingdings</vt:lpstr>
      <vt:lpstr>Wingdings 3</vt:lpstr>
      <vt:lpstr>Office 主题​​</vt:lpstr>
      <vt:lpstr>PowerPoint 簡報</vt:lpstr>
      <vt:lpstr>郭守敬何許人也？</vt:lpstr>
      <vt:lpstr>郭守敬人物小檔案</vt:lpstr>
      <vt:lpstr>郭守敬的幼年時期</vt:lpstr>
      <vt:lpstr>仕途  </vt:lpstr>
      <vt:lpstr>古人評價</vt:lpstr>
      <vt:lpstr>現代紀念形式</vt:lpstr>
      <vt:lpstr>郭守敬詳細生平事績介紹</vt:lpstr>
      <vt:lpstr>走進歷史的第一步：謹見元世祖</vt:lpstr>
      <vt:lpstr>水利工程貢獻</vt:lpstr>
      <vt:lpstr>鋒芒初露：西夏修渠篇</vt:lpstr>
      <vt:lpstr>西夏修渠</vt:lpstr>
      <vt:lpstr>西夏修渠</vt:lpstr>
      <vt:lpstr>北京的前身：大都治水篇（背景資料）</vt:lpstr>
      <vt:lpstr>大都治水篇</vt:lpstr>
      <vt:lpstr>大都治水篇</vt:lpstr>
      <vt:lpstr>大都治水篇</vt:lpstr>
      <vt:lpstr>大都治水篇</vt:lpstr>
      <vt:lpstr>大都治水篇</vt:lpstr>
      <vt:lpstr>PowerPoint 簡報</vt:lpstr>
      <vt:lpstr>授時曆的編制</vt:lpstr>
      <vt:lpstr>授時曆的準備—儀器篇</vt:lpstr>
      <vt:lpstr>PowerPoint 簡報</vt:lpstr>
      <vt:lpstr>授時曆的準備—數學篇</vt:lpstr>
      <vt:lpstr>授時曆的準備—四海測驗</vt:lpstr>
      <vt:lpstr>到底測量範圍有多大？</vt:lpstr>
      <vt:lpstr>授時曆的準備—四海測驗</vt:lpstr>
      <vt:lpstr>完美的授時曆</vt:lpstr>
      <vt:lpstr>晚年生涯</vt:lpstr>
      <vt:lpstr>晚年生涯 </vt:lpstr>
      <vt:lpstr>總結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TSANG, Ho Yat Samuel</dc:creator>
  <cp:lastModifiedBy>USER</cp:lastModifiedBy>
  <cp:revision>93</cp:revision>
  <dcterms:created xsi:type="dcterms:W3CDTF">2020-06-12T02:17:00Z</dcterms:created>
  <dcterms:modified xsi:type="dcterms:W3CDTF">2020-09-04T08:37:45Z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