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79" r:id="rId1"/>
  </p:sldMasterIdLst>
  <p:notesMasterIdLst>
    <p:notesMasterId r:id="rId53"/>
  </p:notesMasterIdLst>
  <p:sldIdLst>
    <p:sldId id="256" r:id="rId2"/>
    <p:sldId id="257" r:id="rId3"/>
    <p:sldId id="293" r:id="rId4"/>
    <p:sldId id="258" r:id="rId5"/>
    <p:sldId id="300" r:id="rId6"/>
    <p:sldId id="263" r:id="rId7"/>
    <p:sldId id="259" r:id="rId8"/>
    <p:sldId id="260" r:id="rId9"/>
    <p:sldId id="261" r:id="rId10"/>
    <p:sldId id="262" r:id="rId11"/>
    <p:sldId id="264" r:id="rId12"/>
    <p:sldId id="299" r:id="rId13"/>
    <p:sldId id="265" r:id="rId14"/>
    <p:sldId id="266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302" r:id="rId26"/>
    <p:sldId id="278" r:id="rId27"/>
    <p:sldId id="279" r:id="rId28"/>
    <p:sldId id="303" r:id="rId29"/>
    <p:sldId id="280" r:id="rId30"/>
    <p:sldId id="304" r:id="rId31"/>
    <p:sldId id="301" r:id="rId32"/>
    <p:sldId id="292" r:id="rId33"/>
    <p:sldId id="281" r:id="rId34"/>
    <p:sldId id="282" r:id="rId35"/>
    <p:sldId id="284" r:id="rId36"/>
    <p:sldId id="307" r:id="rId37"/>
    <p:sldId id="285" r:id="rId38"/>
    <p:sldId id="286" r:id="rId39"/>
    <p:sldId id="287" r:id="rId40"/>
    <p:sldId id="308" r:id="rId41"/>
    <p:sldId id="288" r:id="rId42"/>
    <p:sldId id="306" r:id="rId43"/>
    <p:sldId id="289" r:id="rId44"/>
    <p:sldId id="294" r:id="rId45"/>
    <p:sldId id="295" r:id="rId46"/>
    <p:sldId id="296" r:id="rId47"/>
    <p:sldId id="297" r:id="rId48"/>
    <p:sldId id="298" r:id="rId49"/>
    <p:sldId id="290" r:id="rId50"/>
    <p:sldId id="291" r:id="rId51"/>
    <p:sldId id="309" r:id="rId5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216"/>
    <p:restoredTop sz="94710"/>
  </p:normalViewPr>
  <p:slideViewPr>
    <p:cSldViewPr snapToGrid="0" snapToObjects="1">
      <p:cViewPr varScale="1">
        <p:scale>
          <a:sx n="103" d="100"/>
          <a:sy n="103" d="100"/>
        </p:scale>
        <p:origin x="150" y="22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54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theme" Target="theme/theme1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頁首版面配置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HK" altLang="en-US"/>
          </a:p>
        </p:txBody>
      </p:sp>
      <p:sp>
        <p:nvSpPr>
          <p:cNvPr id="3" name="日期版面配置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B58973-2BAB-9C45-9880-B7148DF3B6C6}" type="datetimeFigureOut">
              <a:rPr kumimoji="1" lang="zh-HK" altLang="en-US" smtClean="0"/>
              <a:t>14/10/2020</a:t>
            </a:fld>
            <a:endParaRPr kumimoji="1" lang="zh-HK" altLang="en-US"/>
          </a:p>
        </p:txBody>
      </p:sp>
      <p:sp>
        <p:nvSpPr>
          <p:cNvPr id="4" name="投影片影像版面配置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HK" altLang="en-US"/>
          </a:p>
        </p:txBody>
      </p:sp>
      <p:sp>
        <p:nvSpPr>
          <p:cNvPr id="5" name="備忘稿版面配置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zh-TW" altLang="en-US"/>
              <a:t>按一下以編輯母片文字樣式</a:t>
            </a:r>
          </a:p>
          <a:p>
            <a:pPr lvl="1"/>
            <a:r>
              <a:rPr kumimoji="1" lang="zh-TW" altLang="en-US"/>
              <a:t>第二層</a:t>
            </a:r>
          </a:p>
          <a:p>
            <a:pPr lvl="2"/>
            <a:r>
              <a:rPr kumimoji="1" lang="zh-TW" altLang="en-US"/>
              <a:t>第三層</a:t>
            </a:r>
          </a:p>
          <a:p>
            <a:pPr lvl="3"/>
            <a:r>
              <a:rPr kumimoji="1" lang="zh-TW" altLang="en-US"/>
              <a:t>第四層</a:t>
            </a:r>
          </a:p>
          <a:p>
            <a:pPr lvl="4"/>
            <a:r>
              <a:rPr kumimoji="1" lang="zh-TW" altLang="en-US"/>
              <a:t>第五層</a:t>
            </a:r>
            <a:endParaRPr kumimoji="1" lang="zh-HK" altLang="en-US"/>
          </a:p>
        </p:txBody>
      </p:sp>
      <p:sp>
        <p:nvSpPr>
          <p:cNvPr id="6" name="頁尾版面配置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HK" altLang="en-US"/>
          </a:p>
        </p:txBody>
      </p:sp>
      <p:sp>
        <p:nvSpPr>
          <p:cNvPr id="7" name="投影片編號版面配置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856FF56-54F0-5644-8C33-1F1917DD3300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158458047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1" lang="zh-HK" altLang="en-US" dirty="0"/>
              <a:t>郭守敬前後當官</a:t>
            </a:r>
            <a:r>
              <a:rPr kumimoji="1" lang="en-US" altLang="zh-HK" dirty="0"/>
              <a:t>5</a:t>
            </a:r>
            <a:r>
              <a:rPr kumimoji="1" lang="en-US" altLang="zh-TW" dirty="0"/>
              <a:t>3</a:t>
            </a:r>
            <a:r>
              <a:rPr kumimoji="1" lang="zh-HK" altLang="en-US" dirty="0"/>
              <a:t>年，仕途𣈱順，官運亨通，並沒有遭到政治迫害，又獲貴人賞識，可謂順風順水。</a:t>
            </a:r>
          </a:p>
          <a:p>
            <a:endParaRPr kumimoji="1"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6FF56-54F0-5644-8C33-1F1917DD3300}" type="slidenum">
              <a:rPr kumimoji="1" lang="zh-HK" altLang="en-US" smtClean="0"/>
              <a:t>9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37890630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投影片影像版面配置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備忘稿版面配置區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HK" altLang="en-US" dirty="0"/>
          </a:p>
        </p:txBody>
      </p:sp>
      <p:sp>
        <p:nvSpPr>
          <p:cNvPr id="4" name="投影片編號版面配置區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856FF56-54F0-5644-8C33-1F1917DD3300}" type="slidenum">
              <a:rPr kumimoji="1" lang="zh-HK" altLang="en-US" smtClean="0"/>
              <a:t>23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410864289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標題投影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589213" y="2514600"/>
            <a:ext cx="8915399" cy="2262781"/>
          </a:xfrm>
        </p:spPr>
        <p:txBody>
          <a:bodyPr anchor="b">
            <a:normAutofit/>
          </a:bodyPr>
          <a:lstStyle>
            <a:lvl1pPr>
              <a:defRPr sz="5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589213" y="4777379"/>
            <a:ext cx="8915399" cy="1126283"/>
          </a:xfrm>
        </p:spPr>
        <p:txBody>
          <a:bodyPr anchor="t"/>
          <a:lstStyle>
            <a:lvl1pPr marL="0" indent="0" algn="l">
              <a:buNone/>
              <a:defRPr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09686-3CDE-9F45-B8CF-6BDF2D05AFC3}" type="datetimeFigureOut">
              <a:rPr kumimoji="1" lang="zh-HK" altLang="en-US" smtClean="0"/>
              <a:t>14/10/2020</a:t>
            </a:fld>
            <a:endParaRPr kumimoji="1"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7" name="Freeform 6"/>
          <p:cNvSpPr/>
          <p:nvPr/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4529540"/>
            <a:ext cx="779767" cy="365125"/>
          </a:xfrm>
        </p:spPr>
        <p:txBody>
          <a:bodyPr/>
          <a:lstStyle/>
          <a:p>
            <a:fld id="{87BF02E1-C198-514D-A67B-AEDA154C9587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200440161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標題及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92925" y="624110"/>
            <a:ext cx="8911687" cy="1280890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589212" y="2133600"/>
            <a:ext cx="8915400" cy="377762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09686-3CDE-9F45-B8CF-6BDF2D05AFC3}" type="datetimeFigureOut">
              <a:rPr kumimoji="1" lang="zh-HK" altLang="en-US" smtClean="0"/>
              <a:t>14/10/2020</a:t>
            </a:fld>
            <a:endParaRPr kumimoji="1"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02E1-C198-514D-A67B-AEDA154C9587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31189527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章節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2058750"/>
            <a:ext cx="8915399" cy="146880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3530129"/>
            <a:ext cx="8915399" cy="860400"/>
          </a:xfrm>
        </p:spPr>
        <p:txBody>
          <a:bodyPr anchor="t"/>
          <a:lstStyle>
            <a:lvl1pPr marL="0" indent="0" algn="l">
              <a:buNone/>
              <a:defRPr sz="20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09686-3CDE-9F45-B8CF-6BDF2D05AFC3}" type="datetimeFigureOut">
              <a:rPr kumimoji="1" lang="zh-HK" altLang="en-US" smtClean="0"/>
              <a:t>14/10/2020</a:t>
            </a:fld>
            <a:endParaRPr kumimoji="1"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7BF02E1-C198-514D-A67B-AEDA154C9587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161756994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89212" y="2133600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190747" y="2126222"/>
            <a:ext cx="4313864" cy="3777622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09686-3CDE-9F45-B8CF-6BDF2D05AFC3}" type="datetimeFigureOut">
              <a:rPr kumimoji="1" lang="zh-HK" altLang="en-US" smtClean="0"/>
              <a:t>14/10/2020</a:t>
            </a:fld>
            <a:endParaRPr kumimoji="1"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10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1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7BF02E1-C198-514D-A67B-AEDA154C9587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88274733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39373" y="1972703"/>
            <a:ext cx="3992732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89212" y="2548966"/>
            <a:ext cx="4342893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506629" y="1969475"/>
            <a:ext cx="399900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166957" y="2545738"/>
            <a:ext cx="4338674" cy="3354060"/>
          </a:xfrm>
        </p:spPr>
        <p:txBody>
          <a:bodyPr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09686-3CDE-9F45-B8CF-6BDF2D05AFC3}" type="datetimeFigureOut">
              <a:rPr kumimoji="1" lang="zh-HK" altLang="en-US" smtClean="0"/>
              <a:t>14/10/2020</a:t>
            </a:fld>
            <a:endParaRPr kumimoji="1" lang="zh-HK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12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13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787782"/>
            <a:ext cx="779767" cy="365125"/>
          </a:xfrm>
        </p:spPr>
        <p:txBody>
          <a:bodyPr/>
          <a:lstStyle/>
          <a:p>
            <a:fld id="{87BF02E1-C198-514D-A67B-AEDA154C9587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19539569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09686-3CDE-9F45-B8CF-6BDF2D05AFC3}" type="datetimeFigureOut">
              <a:rPr kumimoji="1" lang="zh-HK" altLang="en-US" smtClean="0"/>
              <a:t>14/10/2020</a:t>
            </a:fld>
            <a:endParaRPr kumimoji="1" lang="zh-HK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7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02E1-C198-514D-A67B-AEDA154C9587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32807294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09686-3CDE-9F45-B8CF-6BDF2D05AFC3}" type="datetimeFigureOut">
              <a:rPr kumimoji="1" lang="zh-HK" altLang="en-US" smtClean="0"/>
              <a:t>14/10/2020</a:t>
            </a:fld>
            <a:endParaRPr kumimoji="1" lang="zh-HK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6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02E1-C198-514D-A67B-AEDA154C9587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28376018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446088"/>
            <a:ext cx="3505199" cy="976312"/>
          </a:xfrm>
        </p:spPr>
        <p:txBody>
          <a:bodyPr anchor="b"/>
          <a:lstStyle>
            <a:lvl1pPr algn="l">
              <a:defRPr sz="20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323012" y="446088"/>
            <a:ext cx="5181600" cy="5414963"/>
          </a:xfrm>
        </p:spPr>
        <p:txBody>
          <a:bodyPr anchor="ctr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2" y="1598613"/>
            <a:ext cx="3505199" cy="426243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09686-3CDE-9F45-B8CF-6BDF2D05AFC3}" type="datetimeFigureOut">
              <a:rPr kumimoji="1" lang="zh-HK" altLang="en-US" smtClean="0"/>
              <a:t>14/10/2020</a:t>
            </a:fld>
            <a:endParaRPr kumimoji="1"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02E1-C198-514D-A67B-AEDA154C9587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20829671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4800600"/>
            <a:ext cx="8915400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589212" y="634965"/>
            <a:ext cx="8915400" cy="3854970"/>
          </a:xfrm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367338"/>
            <a:ext cx="8915400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09686-3CDE-9F45-B8CF-6BDF2D05AFC3}" type="datetimeFigureOut">
              <a:rPr kumimoji="1" lang="zh-HK" altLang="en-US" smtClean="0"/>
              <a:t>14/10/2020</a:t>
            </a:fld>
            <a:endParaRPr kumimoji="1"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7BF02E1-C198-514D-A67B-AEDA154C9587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266275700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標題與輔助字幕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09600"/>
            <a:ext cx="8915399" cy="311704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09686-3CDE-9F45-B8CF-6BDF2D05AFC3}" type="datetimeFigureOut">
              <a:rPr kumimoji="1" lang="zh-HK" altLang="en-US" smtClean="0"/>
              <a:t>14/10/2020</a:t>
            </a:fld>
            <a:endParaRPr kumimoji="1"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7BF02E1-C198-514D-A67B-AEDA154C9587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124155592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 (含輔助字幕)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3275012" y="3505200"/>
            <a:ext cx="7536554" cy="381000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6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4354046"/>
            <a:ext cx="8915399" cy="1555864"/>
          </a:xfrm>
        </p:spPr>
        <p:txBody>
          <a:bodyPr anchor="ctr">
            <a:normAutofit/>
          </a:bodyPr>
          <a:lstStyle>
            <a:lvl1pPr marL="0" indent="0" algn="l">
              <a:buNone/>
              <a:defRPr sz="180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09686-3CDE-9F45-B8CF-6BDF2D05AFC3}" type="datetimeFigureOut">
              <a:rPr kumimoji="1" lang="zh-HK" altLang="en-US" smtClean="0"/>
              <a:t>14/10/2020</a:t>
            </a:fld>
            <a:endParaRPr kumimoji="1"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31781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531812" y="3244139"/>
            <a:ext cx="779767" cy="365125"/>
          </a:xfrm>
        </p:spPr>
        <p:txBody>
          <a:bodyPr/>
          <a:lstStyle/>
          <a:p>
            <a:fld id="{87BF02E1-C198-514D-A67B-AEDA154C9587}" type="slidenum">
              <a:rPr kumimoji="1" lang="zh-HK" altLang="en-US" smtClean="0"/>
              <a:t>‹#›</a:t>
            </a:fld>
            <a:endParaRPr kumimoji="1" lang="zh-HK" altLang="en-US"/>
          </a:p>
        </p:txBody>
      </p:sp>
      <p:sp>
        <p:nvSpPr>
          <p:cNvPr id="14" name="TextBox 13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16484252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3" y="2438400"/>
            <a:ext cx="8915400" cy="2724845"/>
          </a:xfrm>
        </p:spPr>
        <p:txBody>
          <a:bodyPr anchor="b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09686-3CDE-9F45-B8CF-6BDF2D05AFC3}" type="datetimeFigureOut">
              <a:rPr kumimoji="1" lang="zh-HK" altLang="en-US" smtClean="0"/>
              <a:t>14/10/2020</a:t>
            </a:fld>
            <a:endParaRPr kumimoji="1"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7BF02E1-C198-514D-A67B-AEDA154C9587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267478919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引述名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itle 1"/>
          <p:cNvSpPr>
            <a:spLocks noGrp="1"/>
          </p:cNvSpPr>
          <p:nvPr>
            <p:ph type="title"/>
          </p:nvPr>
        </p:nvSpPr>
        <p:spPr>
          <a:xfrm>
            <a:off x="2849949" y="609600"/>
            <a:ext cx="8393926" cy="2895600"/>
          </a:xfrm>
        </p:spPr>
        <p:txBody>
          <a:bodyPr anchor="ctr">
            <a:normAutofit/>
          </a:bodyPr>
          <a:lstStyle>
            <a:lvl1pPr algn="l">
              <a:defRPr sz="4800" b="0" cap="none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09686-3CDE-9F45-B8CF-6BDF2D05AFC3}" type="datetimeFigureOut">
              <a:rPr kumimoji="1" lang="zh-HK" altLang="en-US" smtClean="0"/>
              <a:t>14/10/2020</a:t>
            </a:fld>
            <a:endParaRPr kumimoji="1"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11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7BF02E1-C198-514D-A67B-AEDA154C9587}" type="slidenum">
              <a:rPr kumimoji="1" lang="zh-HK" altLang="en-US" smtClean="0"/>
              <a:t>‹#›</a:t>
            </a:fld>
            <a:endParaRPr kumimoji="1" lang="zh-HK" altLang="en-US"/>
          </a:p>
        </p:txBody>
      </p:sp>
      <p:sp>
        <p:nvSpPr>
          <p:cNvPr id="17" name="TextBox 16"/>
          <p:cNvSpPr txBox="1"/>
          <p:nvPr/>
        </p:nvSpPr>
        <p:spPr>
          <a:xfrm>
            <a:off x="2467652" y="648005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11114852" y="290530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lvl="0"/>
            <a:r>
              <a:rPr lang="en-US" sz="8000" baseline="0" dirty="0">
                <a:ln w="3175" cmpd="sng">
                  <a:noFill/>
                </a:ln>
                <a:solidFill>
                  <a:schemeClr val="accent1"/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25944687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是非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89212" y="627407"/>
            <a:ext cx="8915399" cy="2880020"/>
          </a:xfrm>
        </p:spPr>
        <p:txBody>
          <a:bodyPr anchor="ctr">
            <a:normAutofit/>
          </a:bodyPr>
          <a:lstStyle>
            <a:lvl1pPr algn="l">
              <a:defRPr sz="4800" b="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1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2589212" y="4343400"/>
            <a:ext cx="8915400" cy="838200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400">
                <a:solidFill>
                  <a:schemeClr val="accent1"/>
                </a:solidFill>
              </a:defRPr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89213" y="5181600"/>
            <a:ext cx="8915400" cy="729622"/>
          </a:xfrm>
        </p:spPr>
        <p:txBody>
          <a:bodyPr vert="horz" lIns="91440" tIns="45720" rIns="91440" bIns="45720" rtlCol="0" anchor="t">
            <a:normAutofit/>
          </a:bodyPr>
          <a:lstStyle>
            <a:lvl1pPr>
              <a:buNone/>
              <a:defRPr lang="en-US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marL="0" lvl="0" indent="0">
              <a:buNone/>
            </a:pPr>
            <a:r>
              <a:rPr lang="zh-TW" altLang="en-US"/>
              <a:t>按一下以編輯母片文字樣式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09686-3CDE-9F45-B8CF-6BDF2D05AFC3}" type="datetimeFigureOut">
              <a:rPr kumimoji="1" lang="zh-HK" altLang="en-US" smtClean="0"/>
              <a:t>14/10/2020</a:t>
            </a:fld>
            <a:endParaRPr kumimoji="1" lang="zh-HK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9" name="Freeform 11"/>
          <p:cNvSpPr/>
          <p:nvPr/>
        </p:nvSpPr>
        <p:spPr bwMode="auto">
          <a:xfrm flipV="1">
            <a:off x="-4189" y="491172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531812" y="4983087"/>
            <a:ext cx="779767" cy="365125"/>
          </a:xfrm>
        </p:spPr>
        <p:txBody>
          <a:bodyPr/>
          <a:lstStyle/>
          <a:p>
            <a:fld id="{87BF02E1-C198-514D-A67B-AEDA154C9587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293568330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標題及直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09686-3CDE-9F45-B8CF-6BDF2D05AFC3}" type="datetimeFigureOut">
              <a:rPr kumimoji="1" lang="zh-HK" altLang="en-US" smtClean="0"/>
              <a:t>14/10/2020</a:t>
            </a:fld>
            <a:endParaRPr kumimoji="1"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02E1-C198-514D-A67B-AEDA154C9587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53402146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直排標題及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94812" y="627405"/>
            <a:ext cx="2207601" cy="5283817"/>
          </a:xfrm>
        </p:spPr>
        <p:txBody>
          <a:bodyPr vert="eaVert" anchor="ctr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89212" y="627405"/>
            <a:ext cx="6477000" cy="5283817"/>
          </a:xfrm>
        </p:spPr>
        <p:txBody>
          <a:bodyPr vert="eaVert"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EB09686-3CDE-9F45-B8CF-6BDF2D05AFC3}" type="datetimeFigureOut">
              <a:rPr kumimoji="1" lang="zh-HK" altLang="en-US" smtClean="0"/>
              <a:t>14/10/2020</a:t>
            </a:fld>
            <a:endParaRPr kumimoji="1"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zh-HK" altLang="en-US"/>
          </a:p>
        </p:txBody>
      </p:sp>
      <p:sp>
        <p:nvSpPr>
          <p:cNvPr id="8" name="Freeform 11"/>
          <p:cNvSpPr/>
          <p:nvPr/>
        </p:nvSpPr>
        <p:spPr bwMode="auto">
          <a:xfrm flipV="1">
            <a:off x="-4189" y="714375"/>
            <a:ext cx="1588527" cy="507297"/>
          </a:xfrm>
          <a:custGeom>
            <a:avLst/>
            <a:gdLst/>
            <a:ahLst/>
            <a:cxnLst/>
            <a:rect l="l" t="t" r="r" b="b"/>
            <a:pathLst>
              <a:path w="9248" h="10000">
                <a:moveTo>
                  <a:pt x="9248" y="4701"/>
                </a:moveTo>
                <a:lnTo>
                  <a:pt x="7915" y="188"/>
                </a:lnTo>
                <a:cubicBezTo>
                  <a:pt x="7906" y="156"/>
                  <a:pt x="7895" y="126"/>
                  <a:pt x="7886" y="94"/>
                </a:cubicBezTo>
                <a:cubicBezTo>
                  <a:pt x="7859" y="0"/>
                  <a:pt x="7831" y="0"/>
                  <a:pt x="7803" y="0"/>
                </a:cubicBezTo>
                <a:lnTo>
                  <a:pt x="7275" y="0"/>
                </a:lnTo>
                <a:lnTo>
                  <a:pt x="0" y="70"/>
                </a:lnTo>
                <a:cubicBezTo>
                  <a:pt x="8" y="3380"/>
                  <a:pt x="17" y="6690"/>
                  <a:pt x="25" y="10000"/>
                </a:cubicBezTo>
                <a:lnTo>
                  <a:pt x="7275" y="9966"/>
                </a:lnTo>
                <a:lnTo>
                  <a:pt x="7803" y="9966"/>
                </a:lnTo>
                <a:cubicBezTo>
                  <a:pt x="7831" y="9966"/>
                  <a:pt x="7859" y="9872"/>
                  <a:pt x="7886" y="9872"/>
                </a:cubicBezTo>
                <a:cubicBezTo>
                  <a:pt x="7886" y="9778"/>
                  <a:pt x="7915" y="9778"/>
                  <a:pt x="7915" y="9778"/>
                </a:cubicBezTo>
                <a:lnTo>
                  <a:pt x="9248" y="5265"/>
                </a:lnTo>
                <a:cubicBezTo>
                  <a:pt x="9303" y="5077"/>
                  <a:pt x="9303" y="4889"/>
                  <a:pt x="9248" y="4701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7BF02E1-C198-514D-A67B-AEDA154C9587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85198996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3" name="Group 22"/>
          <p:cNvGrpSpPr/>
          <p:nvPr/>
        </p:nvGrpSpPr>
        <p:grpSpPr>
          <a:xfrm>
            <a:off x="1" y="228600"/>
            <a:ext cx="2851516" cy="6638628"/>
            <a:chOff x="2487613" y="285750"/>
            <a:chExt cx="2428875" cy="5654676"/>
          </a:xfrm>
        </p:grpSpPr>
        <p:sp>
          <p:nvSpPr>
            <p:cNvPr id="24" name="Freeform 11"/>
            <p:cNvSpPr/>
            <p:nvPr/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5" name="Freeform 12"/>
            <p:cNvSpPr/>
            <p:nvPr/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6" name="Freeform 13"/>
            <p:cNvSpPr/>
            <p:nvPr/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7" name="Freeform 14"/>
            <p:cNvSpPr/>
            <p:nvPr/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8" name="Freeform 15"/>
            <p:cNvSpPr/>
            <p:nvPr/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9" name="Freeform 16"/>
            <p:cNvSpPr/>
            <p:nvPr/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0" name="Freeform 17"/>
            <p:cNvSpPr/>
            <p:nvPr/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1" name="Freeform 18"/>
            <p:cNvSpPr/>
            <p:nvPr/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2" name="Freeform 19"/>
            <p:cNvSpPr/>
            <p:nvPr/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3" name="Freeform 20"/>
            <p:cNvSpPr/>
            <p:nvPr/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4" name="Freeform 21"/>
            <p:cNvSpPr/>
            <p:nvPr/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35" name="Freeform 22"/>
            <p:cNvSpPr/>
            <p:nvPr/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10" name="Group 9"/>
          <p:cNvGrpSpPr/>
          <p:nvPr/>
        </p:nvGrpSpPr>
        <p:grpSpPr>
          <a:xfrm>
            <a:off x="27221" y="-786"/>
            <a:ext cx="2356674" cy="6854039"/>
            <a:chOff x="6627813" y="194833"/>
            <a:chExt cx="1952625" cy="5678918"/>
          </a:xfrm>
        </p:grpSpPr>
        <p:sp>
          <p:nvSpPr>
            <p:cNvPr id="11" name="Freeform 27"/>
            <p:cNvSpPr/>
            <p:nvPr/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2" name="Freeform 28"/>
            <p:cNvSpPr/>
            <p:nvPr/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3" name="Freeform 29"/>
            <p:cNvSpPr/>
            <p:nvPr/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4" name="Freeform 30"/>
            <p:cNvSpPr/>
            <p:nvPr/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5" name="Freeform 31"/>
            <p:cNvSpPr/>
            <p:nvPr/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6" name="Freeform 32"/>
            <p:cNvSpPr/>
            <p:nvPr/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7" name="Freeform 33"/>
            <p:cNvSpPr/>
            <p:nvPr/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8" name="Freeform 34"/>
            <p:cNvSpPr/>
            <p:nvPr/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19" name="Freeform 35"/>
            <p:cNvSpPr/>
            <p:nvPr/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0" name="Freeform 36"/>
            <p:cNvSpPr/>
            <p:nvPr/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1" name="Freeform 37"/>
            <p:cNvSpPr/>
            <p:nvPr/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2" name="Freeform 38"/>
            <p:cNvSpPr/>
            <p:nvPr/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7" name="Rectangle 6"/>
          <p:cNvSpPr/>
          <p:nvPr/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92924" y="624110"/>
            <a:ext cx="8911687" cy="128089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89212" y="2133600"/>
            <a:ext cx="8915400" cy="38862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361612" y="6130437"/>
            <a:ext cx="1146283" cy="37039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EB09686-3CDE-9F45-B8CF-6BDF2D05AFC3}" type="datetimeFigureOut">
              <a:rPr kumimoji="1" lang="zh-HK" altLang="en-US" smtClean="0"/>
              <a:t>14/10/2020</a:t>
            </a:fld>
            <a:endParaRPr kumimoji="1" lang="zh-HK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89212" y="6135808"/>
            <a:ext cx="7619999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zh-HK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531812" y="787782"/>
            <a:ext cx="77976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000">
                <a:solidFill>
                  <a:srgbClr val="FEFFFF"/>
                </a:solidFill>
              </a:defRPr>
            </a:lvl1pPr>
          </a:lstStyle>
          <a:p>
            <a:fld id="{87BF02E1-C198-514D-A67B-AEDA154C9587}" type="slidenum">
              <a:rPr kumimoji="1" lang="zh-HK" altLang="en-US" smtClean="0"/>
              <a:t>‹#›</a:t>
            </a:fld>
            <a:endParaRPr kumimoji="1" lang="zh-HK" altLang="en-US"/>
          </a:p>
        </p:txBody>
      </p:sp>
    </p:spTree>
    <p:extLst>
      <p:ext uri="{BB962C8B-B14F-4D97-AF65-F5344CB8AC3E}">
        <p14:creationId xmlns:p14="http://schemas.microsoft.com/office/powerpoint/2010/main" val="13861532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0" r:id="rId1"/>
    <p:sldLayoutId id="2147483781" r:id="rId2"/>
    <p:sldLayoutId id="2147483782" r:id="rId3"/>
    <p:sldLayoutId id="2147483783" r:id="rId4"/>
    <p:sldLayoutId id="2147483784" r:id="rId5"/>
    <p:sldLayoutId id="2147483785" r:id="rId6"/>
    <p:sldLayoutId id="2147483786" r:id="rId7"/>
    <p:sldLayoutId id="2147483787" r:id="rId8"/>
    <p:sldLayoutId id="2147483788" r:id="rId9"/>
    <p:sldLayoutId id="2147483789" r:id="rId10"/>
    <p:sldLayoutId id="2147483790" r:id="rId11"/>
    <p:sldLayoutId id="2147483791" r:id="rId12"/>
    <p:sldLayoutId id="2147483792" r:id="rId13"/>
    <p:sldLayoutId id="2147483793" r:id="rId14"/>
    <p:sldLayoutId id="2147483794" r:id="rId15"/>
    <p:sldLayoutId id="2147483795" r:id="rId16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>
          <a:solidFill>
            <a:schemeClr val="tx1">
              <a:lumMod val="85000"/>
              <a:lumOff val="15000"/>
            </a:schemeClr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6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accent1"/>
        </a:buClr>
        <a:buFont typeface="Wingdings 3" charset="2"/>
        <a:buChar char=""/>
        <a:defRPr sz="12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tiff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6.tif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7.tiff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0.tiff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3.tiff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tif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6.tiff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副標題 2">
            <a:extLst>
              <a:ext uri="{FF2B5EF4-FFF2-40B4-BE49-F238E27FC236}">
                <a16:creationId xmlns:a16="http://schemas.microsoft.com/office/drawing/2014/main" id="{D928F500-6005-154C-A51E-C673319A13F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370017" y="4201204"/>
            <a:ext cx="8915399" cy="1126283"/>
          </a:xfrm>
        </p:spPr>
        <p:txBody>
          <a:bodyPr/>
          <a:lstStyle/>
          <a:p>
            <a:r>
              <a:rPr kumimoji="1" lang="zh-HK" altLang="en-US" dirty="0"/>
              <a:t>國史教育中心（香港）</a:t>
            </a:r>
            <a:endParaRPr kumimoji="1" lang="en-US" altLang="zh-HK" dirty="0"/>
          </a:p>
          <a:p>
            <a:r>
              <a:rPr kumimoji="1" lang="en-US" altLang="zh-HK" dirty="0"/>
              <a:t>Centre of National History Education ( Hong Kong )</a:t>
            </a:r>
            <a:endParaRPr kumimoji="1" lang="zh-HK" altLang="en-US" dirty="0"/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D1CE9E86-322B-6A4D-82AE-82425EB09F0A}"/>
              </a:ext>
            </a:extLst>
          </p:cNvPr>
          <p:cNvSpPr/>
          <p:nvPr/>
        </p:nvSpPr>
        <p:spPr>
          <a:xfrm>
            <a:off x="1694156" y="1615881"/>
            <a:ext cx="8707293" cy="2585323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1" lang="zh-TW" altLang="en-U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年度中國歷史</a:t>
            </a:r>
            <a:r>
              <a:rPr kumimoji="1" lang="zh-TW" altLang="en-US" sz="5400" b="1" cap="none" spc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人物選舉</a:t>
            </a:r>
            <a:r>
              <a:rPr kumimoji="1" lang="en-US" altLang="zh-TW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2020</a:t>
            </a:r>
            <a:endParaRPr kumimoji="1" lang="en-US" altLang="zh-HK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pPr algn="ctr"/>
            <a:r>
              <a:rPr kumimoji="1" lang="zh-HK" altLang="en-U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年度人物介紹</a:t>
            </a:r>
            <a:endParaRPr kumimoji="1" lang="en-US" altLang="zh-HK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  <a:p>
            <a:pPr algn="ctr"/>
            <a:r>
              <a:rPr kumimoji="1" lang="zh-HK" altLang="en-U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郭守敬</a:t>
            </a:r>
            <a:endParaRPr lang="zh-HK" alt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pic>
        <p:nvPicPr>
          <p:cNvPr id="7" name="圖片 6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13146" y="6374491"/>
            <a:ext cx="2498533" cy="320400"/>
          </a:xfrm>
          <a:prstGeom prst="rect">
            <a:avLst/>
          </a:prstGeom>
        </p:spPr>
      </p:pic>
      <p:grpSp>
        <p:nvGrpSpPr>
          <p:cNvPr id="5" name="群組 4">
            <a:extLst>
              <a:ext uri="{FF2B5EF4-FFF2-40B4-BE49-F238E27FC236}">
                <a16:creationId xmlns:a16="http://schemas.microsoft.com/office/drawing/2014/main" id="{96C11544-3953-4633-9FE9-D184F598B3D6}"/>
              </a:ext>
            </a:extLst>
          </p:cNvPr>
          <p:cNvGrpSpPr/>
          <p:nvPr/>
        </p:nvGrpSpPr>
        <p:grpSpPr>
          <a:xfrm>
            <a:off x="6408178" y="6320686"/>
            <a:ext cx="3009772" cy="423137"/>
            <a:chOff x="4114140" y="416538"/>
            <a:chExt cx="3009772" cy="423137"/>
          </a:xfrm>
        </p:grpSpPr>
        <p:sp>
          <p:nvSpPr>
            <p:cNvPr id="6" name="文字方塊 5">
              <a:extLst>
                <a:ext uri="{FF2B5EF4-FFF2-40B4-BE49-F238E27FC236}">
                  <a16:creationId xmlns:a16="http://schemas.microsoft.com/office/drawing/2014/main" id="{612F5507-300E-400E-81C6-CCB158972849}"/>
                </a:ext>
              </a:extLst>
            </p:cNvPr>
            <p:cNvSpPr txBox="1"/>
            <p:nvPr/>
          </p:nvSpPr>
          <p:spPr>
            <a:xfrm>
              <a:off x="4114140" y="440039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贊助：</a:t>
              </a:r>
              <a:endParaRPr lang="zh-HK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25B63CD6-E9E8-437E-8756-A736269C438E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91304" y="416538"/>
              <a:ext cx="2132608" cy="4231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84532998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9B43E91C-CEDC-8840-88E6-DEDBA6A862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郭守敬何許人也？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74704D2-90A8-CB4A-A7A5-0F7CF870B47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kumimoji="1" lang="en-US" altLang="zh-HK" sz="2800" dirty="0"/>
              <a:t>A</a:t>
            </a:r>
            <a:r>
              <a:rPr kumimoji="1" lang="zh-TW" altLang="en-US" sz="2800" dirty="0"/>
              <a:t> ： 哲學家</a:t>
            </a:r>
            <a:endParaRPr kumimoji="1" lang="en-US" altLang="zh-TW" sz="2800" dirty="0"/>
          </a:p>
          <a:p>
            <a:r>
              <a:rPr kumimoji="1" lang="en-US" altLang="zh-HK" sz="2800" dirty="0"/>
              <a:t>B</a:t>
            </a:r>
            <a:r>
              <a:rPr kumimoji="1" lang="zh-TW" altLang="en-US" sz="2800" dirty="0"/>
              <a:t>  ： 科學家</a:t>
            </a:r>
            <a:endParaRPr kumimoji="1" lang="en-US" altLang="zh-TW" sz="2800" dirty="0"/>
          </a:p>
          <a:p>
            <a:r>
              <a:rPr kumimoji="1" lang="en-US" altLang="zh-TW" sz="2800" dirty="0"/>
              <a:t>C</a:t>
            </a:r>
            <a:r>
              <a:rPr kumimoji="1" lang="zh-TW" altLang="en-US" sz="2800" dirty="0"/>
              <a:t> ： 歷史學家</a:t>
            </a:r>
            <a:endParaRPr kumimoji="1" lang="en-US" altLang="zh-TW" sz="2800" dirty="0"/>
          </a:p>
          <a:p>
            <a:r>
              <a:rPr kumimoji="1" lang="en-US" altLang="zh-TW" sz="2800" dirty="0"/>
              <a:t>D</a:t>
            </a:r>
            <a:r>
              <a:rPr kumimoji="1" lang="zh-TW" altLang="en-US" sz="2800" dirty="0"/>
              <a:t> ： 守城專家</a:t>
            </a:r>
            <a:endParaRPr kumimoji="1" lang="en-US" altLang="zh-TW" sz="2800" dirty="0"/>
          </a:p>
          <a:p>
            <a:endParaRPr kumimoji="1" lang="en-US" altLang="zh-HK" sz="2800" dirty="0"/>
          </a:p>
          <a:p>
            <a:endParaRPr kumimoji="1" lang="en-US" altLang="zh-HK" sz="2800" dirty="0"/>
          </a:p>
        </p:txBody>
      </p:sp>
      <p:pic>
        <p:nvPicPr>
          <p:cNvPr id="6" name="圖片 5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65442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50FE6FA2-0658-B14A-84BE-E7DC0D0E6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郭守敬何許人也？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C721CEE-6784-074F-91AC-A646E2DDBF4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HK" sz="2800" dirty="0"/>
              <a:t>A</a:t>
            </a:r>
            <a:r>
              <a:rPr kumimoji="1" lang="zh-TW" altLang="en-US" sz="2800" dirty="0"/>
              <a:t> ： 哲學家</a:t>
            </a:r>
            <a:endParaRPr kumimoji="1" lang="en-US" altLang="zh-TW" sz="2800" dirty="0"/>
          </a:p>
          <a:p>
            <a:r>
              <a:rPr kumimoji="1" lang="en-US" altLang="zh-HK" sz="2800" dirty="0">
                <a:solidFill>
                  <a:srgbClr val="FF0000"/>
                </a:solidFill>
              </a:rPr>
              <a:t>B</a:t>
            </a:r>
            <a:r>
              <a:rPr kumimoji="1" lang="zh-TW" altLang="en-US" sz="2800" dirty="0">
                <a:solidFill>
                  <a:srgbClr val="FF0000"/>
                </a:solidFill>
              </a:rPr>
              <a:t>  ： 科學家</a:t>
            </a:r>
            <a:endParaRPr kumimoji="1" lang="en-US" altLang="zh-TW" sz="2800" dirty="0">
              <a:solidFill>
                <a:srgbClr val="FF0000"/>
              </a:solidFill>
            </a:endParaRPr>
          </a:p>
          <a:p>
            <a:r>
              <a:rPr kumimoji="1" lang="en-US" altLang="zh-TW" sz="2800" dirty="0"/>
              <a:t>C</a:t>
            </a:r>
            <a:r>
              <a:rPr kumimoji="1" lang="zh-TW" altLang="en-US" sz="2800" dirty="0"/>
              <a:t> ： 歷史學家</a:t>
            </a:r>
            <a:endParaRPr kumimoji="1" lang="en-US" altLang="zh-TW" sz="2800" dirty="0"/>
          </a:p>
          <a:p>
            <a:r>
              <a:rPr kumimoji="1" lang="en-US" altLang="zh-TW" sz="2800" dirty="0"/>
              <a:t>D</a:t>
            </a:r>
            <a:r>
              <a:rPr kumimoji="1" lang="zh-TW" altLang="en-US" sz="2800" dirty="0"/>
              <a:t> ： 守城專家</a:t>
            </a:r>
            <a:endParaRPr kumimoji="1" lang="en-US" altLang="zh-TW" sz="2800" dirty="0"/>
          </a:p>
          <a:p>
            <a:endParaRPr kumimoji="1" lang="zh-HK" altLang="en-US" dirty="0"/>
          </a:p>
        </p:txBody>
      </p:sp>
      <p:pic>
        <p:nvPicPr>
          <p:cNvPr id="9" name="圖片 8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52907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685ED51-EF16-9242-AF9D-E80E2129D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郭守敬人物小檔案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75A43BB-E65D-1D44-8FBF-D953E97D62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46616" y="2133600"/>
            <a:ext cx="8915400" cy="3777622"/>
          </a:xfrm>
        </p:spPr>
        <p:txBody>
          <a:bodyPr>
            <a:normAutofit/>
          </a:bodyPr>
          <a:lstStyle/>
          <a:p>
            <a:r>
              <a:rPr kumimoji="1" lang="zh-HK" altLang="en-US" sz="2400" dirty="0">
                <a:latin typeface="+mn-ea"/>
              </a:rPr>
              <a:t>姓名：郭守敬，字若思</a:t>
            </a:r>
            <a:endParaRPr kumimoji="1" lang="en-US" altLang="zh-HK" sz="2400" dirty="0">
              <a:latin typeface="+mn-ea"/>
            </a:endParaRPr>
          </a:p>
          <a:p>
            <a:r>
              <a:rPr kumimoji="1" lang="zh-HK" altLang="en-US" sz="2400" dirty="0">
                <a:latin typeface="+mn-ea"/>
              </a:rPr>
              <a:t>祖籍：邢州</a:t>
            </a:r>
            <a:r>
              <a:rPr kumimoji="1" lang="zh-TW" altLang="en-US" sz="2400" dirty="0">
                <a:latin typeface="+mn-ea"/>
              </a:rPr>
              <a:t>邢台</a:t>
            </a:r>
            <a:r>
              <a:rPr kumimoji="1" lang="zh-HK" altLang="en-US" sz="2400" dirty="0">
                <a:latin typeface="+mn-ea"/>
              </a:rPr>
              <a:t>人（今河北</a:t>
            </a:r>
            <a:r>
              <a:rPr kumimoji="1" lang="zh-TW" altLang="en-US" sz="2400" dirty="0">
                <a:latin typeface="+mn-ea"/>
              </a:rPr>
              <a:t>省邢台市</a:t>
            </a:r>
            <a:r>
              <a:rPr kumimoji="1" lang="zh-HK" altLang="en-US" sz="2400" dirty="0">
                <a:latin typeface="+mn-ea"/>
              </a:rPr>
              <a:t>）</a:t>
            </a:r>
            <a:endParaRPr kumimoji="1" lang="en-US" altLang="zh-HK" sz="2400" dirty="0">
              <a:latin typeface="+mn-ea"/>
            </a:endParaRPr>
          </a:p>
          <a:p>
            <a:r>
              <a:rPr kumimoji="1" lang="zh-HK" altLang="en-US" sz="2400" dirty="0">
                <a:latin typeface="+mn-ea"/>
              </a:rPr>
              <a:t>出生年份：元太宗三年（西歷</a:t>
            </a:r>
            <a:r>
              <a:rPr kumimoji="1" lang="en-US" altLang="zh-HK" sz="2400" dirty="0">
                <a:latin typeface="+mn-ea"/>
              </a:rPr>
              <a:t>1</a:t>
            </a:r>
            <a:r>
              <a:rPr kumimoji="1" lang="en-US" altLang="zh-TW" sz="2400" dirty="0">
                <a:latin typeface="+mn-ea"/>
              </a:rPr>
              <a:t>231</a:t>
            </a:r>
            <a:r>
              <a:rPr kumimoji="1" lang="zh-HK" altLang="en-US" sz="2400" dirty="0">
                <a:latin typeface="+mn-ea"/>
              </a:rPr>
              <a:t>年）</a:t>
            </a:r>
            <a:endParaRPr kumimoji="1" lang="en-US" altLang="zh-HK" sz="2400" dirty="0">
              <a:latin typeface="+mn-ea"/>
            </a:endParaRPr>
          </a:p>
          <a:p>
            <a:r>
              <a:rPr kumimoji="1" lang="zh-HK" altLang="en-US" sz="2400" dirty="0">
                <a:latin typeface="+mn-ea"/>
              </a:rPr>
              <a:t>所屬朝代：元朝</a:t>
            </a:r>
            <a:endParaRPr kumimoji="1" lang="en-US" altLang="zh-HK" sz="2400" dirty="0">
              <a:latin typeface="+mn-ea"/>
            </a:endParaRPr>
          </a:p>
          <a:p>
            <a:r>
              <a:rPr kumimoji="1" lang="zh-HK" altLang="en-US" sz="2400" dirty="0">
                <a:latin typeface="+mn-ea"/>
              </a:rPr>
              <a:t>享年</a:t>
            </a:r>
            <a:r>
              <a:rPr kumimoji="1" lang="en-US" altLang="zh-HK" sz="2400" dirty="0">
                <a:latin typeface="+mn-ea"/>
              </a:rPr>
              <a:t>8</a:t>
            </a:r>
            <a:r>
              <a:rPr kumimoji="1" lang="en-US" altLang="zh-TW" sz="2400" dirty="0">
                <a:latin typeface="+mn-ea"/>
              </a:rPr>
              <a:t>6</a:t>
            </a:r>
            <a:r>
              <a:rPr kumimoji="1" lang="zh-HK" altLang="en-US" sz="2400" dirty="0">
                <a:latin typeface="+mn-ea"/>
              </a:rPr>
              <a:t>歲</a:t>
            </a:r>
            <a:r>
              <a:rPr kumimoji="1" lang="zh-TW" altLang="en-US" sz="2400" dirty="0">
                <a:latin typeface="+mn-ea"/>
              </a:rPr>
              <a:t> （</a:t>
            </a:r>
            <a:r>
              <a:rPr kumimoji="1" lang="en-US" altLang="zh-TW" sz="2400" dirty="0">
                <a:latin typeface="+mn-ea"/>
              </a:rPr>
              <a:t>1231-1316</a:t>
            </a:r>
            <a:r>
              <a:rPr kumimoji="1" lang="zh-TW" altLang="en-US" sz="2400" dirty="0">
                <a:latin typeface="+mn-ea"/>
              </a:rPr>
              <a:t>）</a:t>
            </a:r>
            <a:endParaRPr kumimoji="1" lang="en-US" altLang="zh-TW" sz="2400" dirty="0">
              <a:latin typeface="+mn-ea"/>
            </a:endParaRPr>
          </a:p>
          <a:p>
            <a:r>
              <a:rPr kumimoji="1" lang="zh-TW" altLang="en-US" sz="2400" dirty="0">
                <a:latin typeface="+mn-ea"/>
              </a:rPr>
              <a:t>學歷：邢州紫金山某神秘學府畢業</a:t>
            </a:r>
            <a:endParaRPr kumimoji="1" lang="en-US" altLang="zh-TW" sz="2400" dirty="0">
              <a:latin typeface="+mn-ea"/>
            </a:endParaRPr>
          </a:p>
          <a:p>
            <a:r>
              <a:rPr kumimoji="1" lang="zh-HK" altLang="en-US" sz="2400" dirty="0">
                <a:latin typeface="+mn-ea"/>
              </a:rPr>
              <a:t>好友：劉秉忠，張易，張文謙，王恂，（合稱紫金山五傑</a:t>
            </a:r>
            <a:r>
              <a:rPr kumimoji="1" lang="zh-TW" altLang="en-US" sz="2400" dirty="0">
                <a:latin typeface="+mn-ea"/>
              </a:rPr>
              <a:t>）</a:t>
            </a:r>
            <a:endParaRPr kumimoji="1" lang="zh-HK" altLang="en-US" sz="2400" dirty="0">
              <a:latin typeface="+mn-ea"/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A5D6C51-5F30-874E-9D65-A892C795BB8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1360" t="30199" r="6648" b="20911"/>
          <a:stretch/>
        </p:blipFill>
        <p:spPr>
          <a:xfrm>
            <a:off x="8342489" y="1264555"/>
            <a:ext cx="3635024" cy="2889955"/>
          </a:xfrm>
          <a:prstGeom prst="rect">
            <a:avLst/>
          </a:prstGeom>
        </p:spPr>
      </p:pic>
      <p:pic>
        <p:nvPicPr>
          <p:cNvPr id="5" name="圖片 4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87593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>
            <a:extLst>
              <a:ext uri="{FF2B5EF4-FFF2-40B4-BE49-F238E27FC236}">
                <a16:creationId xmlns:a16="http://schemas.microsoft.com/office/drawing/2014/main" id="{B5407E36-FA3E-C249-A009-A2968809F2D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2925" y="624110"/>
            <a:ext cx="7624234" cy="4538235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CA79C76E-7D24-1448-A312-91A24673AEFC}"/>
              </a:ext>
            </a:extLst>
          </p:cNvPr>
          <p:cNvSpPr/>
          <p:nvPr/>
        </p:nvSpPr>
        <p:spPr>
          <a:xfrm>
            <a:off x="4581466" y="5310560"/>
            <a:ext cx="3647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1" lang="zh-HK" alt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紫金山五傑</a:t>
            </a:r>
            <a:endParaRPr lang="zh-HK" alt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7" name="圖片 6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9824431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0F7FF8F-6D2D-9A48-B170-5C1622CD33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郭守敬所處年代</a:t>
            </a:r>
            <a:r>
              <a:rPr kumimoji="1" lang="en-US" altLang="zh-HK" dirty="0"/>
              <a:t>——</a:t>
            </a:r>
            <a:r>
              <a:rPr kumimoji="1" lang="zh-HK" altLang="en-US" dirty="0"/>
              <a:t>元朝簡介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B314943-0FB7-C240-BC4C-AECDEE729D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365276" y="1927564"/>
            <a:ext cx="9400625" cy="3777622"/>
          </a:xfrm>
        </p:spPr>
        <p:txBody>
          <a:bodyPr>
            <a:noAutofit/>
          </a:bodyPr>
          <a:lstStyle/>
          <a:p>
            <a:r>
              <a:rPr kumimoji="1" lang="zh-HK" altLang="en-US" sz="2200" dirty="0"/>
              <a:t>元朝，蒙古語：</a:t>
            </a:r>
            <a:r>
              <a:rPr kumimoji="1" lang="mn-Mong-CN" altLang="zh-HK" sz="2200" dirty="0"/>
              <a:t>ᠳᠠᠢ ᠦᠨ ᠦᠯᠦᠰ</a:t>
            </a:r>
            <a:endParaRPr kumimoji="1" lang="en-US" altLang="zh-HK" sz="2200" dirty="0"/>
          </a:p>
          <a:p>
            <a:r>
              <a:rPr kumimoji="1" lang="zh-HK" altLang="en-US" sz="2200" dirty="0"/>
              <a:t>漢語國號為「大元」</a:t>
            </a:r>
            <a:endParaRPr kumimoji="1" lang="en-US" altLang="zh-HK" sz="2200" dirty="0"/>
          </a:p>
          <a:p>
            <a:r>
              <a:rPr kumimoji="1" lang="zh-HK" altLang="en-US" sz="2200" dirty="0"/>
              <a:t>首都為</a:t>
            </a:r>
            <a:r>
              <a:rPr kumimoji="1" lang="zh-TW" altLang="en-US" sz="2200" dirty="0"/>
              <a:t> 漢地</a:t>
            </a:r>
            <a:r>
              <a:rPr kumimoji="1" lang="en-US" altLang="zh-TW" sz="2200" dirty="0"/>
              <a:t>——</a:t>
            </a:r>
            <a:r>
              <a:rPr kumimoji="1" lang="zh-TW" altLang="en-US" sz="2200" dirty="0"/>
              <a:t>大都（今北京市）</a:t>
            </a:r>
            <a:endParaRPr kumimoji="1" lang="en-US" altLang="zh-TW" sz="2200" dirty="0"/>
          </a:p>
          <a:p>
            <a:r>
              <a:rPr kumimoji="1" lang="zh-TW" altLang="en-US" sz="2200" dirty="0"/>
              <a:t>是一個由蒙古人所建立的朝代</a:t>
            </a:r>
            <a:endParaRPr kumimoji="1" lang="en-US" altLang="zh-TW" sz="2200" dirty="0"/>
          </a:p>
          <a:p>
            <a:r>
              <a:rPr kumimoji="1" lang="zh-TW" altLang="en-US" sz="2200" dirty="0"/>
              <a:t>擁有中國歷史上最廣闊的疆土</a:t>
            </a:r>
            <a:endParaRPr kumimoji="1" lang="en-US" altLang="zh-TW" sz="2200" dirty="0"/>
          </a:p>
          <a:p>
            <a:r>
              <a:rPr kumimoji="1" lang="en-US" altLang="zh-TW" sz="2200" dirty="0"/>
              <a:t>1271</a:t>
            </a:r>
            <a:r>
              <a:rPr kumimoji="1" lang="zh-TW" altLang="en-US" sz="2200" dirty="0"/>
              <a:t>年，忽必烈取</a:t>
            </a:r>
            <a:r>
              <a:rPr kumimoji="1" lang="en-US" altLang="zh-TW" sz="2200" dirty="0"/>
              <a:t>《</a:t>
            </a:r>
            <a:r>
              <a:rPr kumimoji="1" lang="zh-HK" altLang="en-US" sz="2200" dirty="0"/>
              <a:t>周易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「亁元」之語，</a:t>
            </a:r>
            <a:r>
              <a:rPr kumimoji="1" lang="zh-TW" altLang="en-US" sz="2200" dirty="0"/>
              <a:t>建立元朝</a:t>
            </a:r>
            <a:endParaRPr kumimoji="1" lang="en-US" altLang="zh-TW" sz="2200" dirty="0"/>
          </a:p>
          <a:p>
            <a:r>
              <a:rPr kumimoji="1" lang="en-US" altLang="zh-TW" sz="2200" dirty="0"/>
              <a:t>1279</a:t>
            </a:r>
            <a:r>
              <a:rPr kumimoji="1" lang="zh-TW" altLang="en-US" sz="2200" dirty="0"/>
              <a:t>年，元軍攻滅南宋，統一中國，結束</a:t>
            </a:r>
            <a:r>
              <a:rPr kumimoji="1" lang="en-US" altLang="zh-TW" sz="2200" dirty="0"/>
              <a:t>40</a:t>
            </a:r>
            <a:r>
              <a:rPr kumimoji="1" lang="zh-HK" altLang="en-US" sz="2200" dirty="0"/>
              <a:t>年蒙宋戰爭</a:t>
            </a:r>
            <a:endParaRPr kumimoji="1" lang="en-US" altLang="zh-HK" sz="2200" dirty="0"/>
          </a:p>
          <a:p>
            <a:r>
              <a:rPr kumimoji="1" lang="zh-HK" altLang="en-US" sz="2200" dirty="0"/>
              <a:t>郭守敬出生地邢台於</a:t>
            </a:r>
            <a:r>
              <a:rPr kumimoji="1" lang="en-US" altLang="zh-HK" sz="2200" dirty="0"/>
              <a:t>1</a:t>
            </a:r>
            <a:r>
              <a:rPr kumimoji="1" lang="en-US" altLang="zh-TW" sz="2200" dirty="0"/>
              <a:t>231</a:t>
            </a:r>
            <a:r>
              <a:rPr kumimoji="1" lang="zh-HK" altLang="en-US" sz="2200" dirty="0"/>
              <a:t>年已為元朝領土，故郭守敬是正式的元朝人</a:t>
            </a:r>
            <a:endParaRPr kumimoji="1" lang="en-US" altLang="zh-HK" sz="2200" dirty="0"/>
          </a:p>
          <a:p>
            <a:r>
              <a:rPr kumimoji="1" lang="zh-HK" altLang="en-US" sz="2200" dirty="0"/>
              <a:t>因戰亂影響，元朝初年，受戰亂摧殘，百業凋零，民不聊生</a:t>
            </a:r>
          </a:p>
        </p:txBody>
      </p:sp>
      <p:grpSp>
        <p:nvGrpSpPr>
          <p:cNvPr id="7" name="群組 6">
            <a:extLst>
              <a:ext uri="{FF2B5EF4-FFF2-40B4-BE49-F238E27FC236}">
                <a16:creationId xmlns:a16="http://schemas.microsoft.com/office/drawing/2014/main" id="{72E441C8-C6A6-4547-B72A-0C199AC2609C}"/>
              </a:ext>
            </a:extLst>
          </p:cNvPr>
          <p:cNvGrpSpPr/>
          <p:nvPr/>
        </p:nvGrpSpPr>
        <p:grpSpPr>
          <a:xfrm>
            <a:off x="8954968" y="1264555"/>
            <a:ext cx="2810933" cy="2942522"/>
            <a:chOff x="8693679" y="1264555"/>
            <a:chExt cx="2810933" cy="2942522"/>
          </a:xfrm>
        </p:grpSpPr>
        <p:pic>
          <p:nvPicPr>
            <p:cNvPr id="4" name="圖片 3">
              <a:extLst>
                <a:ext uri="{FF2B5EF4-FFF2-40B4-BE49-F238E27FC236}">
                  <a16:creationId xmlns:a16="http://schemas.microsoft.com/office/drawing/2014/main" id="{176841A1-1354-654E-9E66-529C438D15B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l="4136" t="29465" r="5120" b="2222"/>
            <a:stretch/>
          </p:blipFill>
          <p:spPr>
            <a:xfrm>
              <a:off x="8693679" y="1264555"/>
              <a:ext cx="2810933" cy="2530450"/>
            </a:xfrm>
            <a:prstGeom prst="rect">
              <a:avLst/>
            </a:prstGeom>
          </p:spPr>
        </p:pic>
        <p:sp>
          <p:nvSpPr>
            <p:cNvPr id="5" name="文字方塊 4">
              <a:extLst>
                <a:ext uri="{FF2B5EF4-FFF2-40B4-BE49-F238E27FC236}">
                  <a16:creationId xmlns:a16="http://schemas.microsoft.com/office/drawing/2014/main" id="{88C4BCDA-45A8-BA4E-9E05-A44421F17D37}"/>
                </a:ext>
              </a:extLst>
            </p:cNvPr>
            <p:cNvSpPr txBox="1"/>
            <p:nvPr/>
          </p:nvSpPr>
          <p:spPr>
            <a:xfrm>
              <a:off x="9198898" y="3837745"/>
              <a:ext cx="18004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kumimoji="1" lang="zh-HK" altLang="en-US" dirty="0"/>
                <a:t>元世祖</a:t>
              </a:r>
              <a:r>
                <a:rPr kumimoji="1" lang="en-US" altLang="zh-HK" dirty="0"/>
                <a:t>—</a:t>
              </a:r>
              <a:r>
                <a:rPr kumimoji="1" lang="zh-HK" altLang="en-US" dirty="0"/>
                <a:t>忽必烈</a:t>
              </a:r>
            </a:p>
          </p:txBody>
        </p:sp>
      </p:grpSp>
      <p:pic>
        <p:nvPicPr>
          <p:cNvPr id="6" name="圖片 5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2552494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5AC1159-A06A-C64D-B861-8DDF3F735AC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郭守敬的幼年時期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40B5DDC-046E-C44A-A68F-5758AA485B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1160" y="1683026"/>
            <a:ext cx="8915400" cy="4412974"/>
          </a:xfrm>
        </p:spPr>
        <p:txBody>
          <a:bodyPr>
            <a:noAutofit/>
          </a:bodyPr>
          <a:lstStyle/>
          <a:p>
            <a:r>
              <a:rPr kumimoji="1" lang="zh-HK" altLang="en-US" sz="2200" dirty="0"/>
              <a:t>郭守敬年幼時受其祖父影響，刻苦又聰穎好學</a:t>
            </a:r>
            <a:endParaRPr kumimoji="1" lang="en-US" altLang="zh-HK" sz="2200" dirty="0"/>
          </a:p>
          <a:p>
            <a:r>
              <a:rPr kumimoji="1" lang="zh-HK" altLang="en-US" sz="2200" dirty="0"/>
              <a:t>祖父郭榮，為當地有名的數學家、天文學家和水利專家，精通算術和水利工程</a:t>
            </a:r>
            <a:endParaRPr kumimoji="1" lang="en-US" altLang="zh-HK" sz="2200" dirty="0"/>
          </a:p>
          <a:p>
            <a:r>
              <a:rPr kumimoji="1" lang="zh-HK" altLang="en-US" sz="2200" dirty="0"/>
              <a:t>郭守敬自幼便隨祖父學習各類技藝，並表現出驚人的天賦</a:t>
            </a:r>
            <a:endParaRPr kumimoji="1" lang="en-US" altLang="zh-HK" sz="2200" dirty="0"/>
          </a:p>
          <a:p>
            <a:r>
              <a:rPr kumimoji="1" lang="zh-HK" altLang="en-US" sz="2200" dirty="0"/>
              <a:t>他曾根據蓮花刻漏圖的圖紙描繪，便能理解並分析其運作原理</a:t>
            </a:r>
            <a:endParaRPr kumimoji="1" lang="en-US" altLang="zh-HK" sz="2200" dirty="0"/>
          </a:p>
          <a:p>
            <a:r>
              <a:rPr kumimoji="1" lang="zh-HK" altLang="en-US" sz="2200" dirty="0"/>
              <a:t>小故事：</a:t>
            </a:r>
            <a:endParaRPr kumimoji="1" lang="en-US" altLang="zh-HK" sz="2200" dirty="0"/>
          </a:p>
          <a:p>
            <a:pPr marL="400050" lvl="1" indent="0">
              <a:buNone/>
            </a:pPr>
            <a:r>
              <a:rPr kumimoji="1" lang="zh-HK" altLang="en-US" sz="2000" dirty="0"/>
              <a:t>郭某曾意外獲得一個</a:t>
            </a:r>
            <a:r>
              <a:rPr kumimoji="1" lang="en-US" altLang="zh-HK" sz="2000" dirty="0"/>
              <a:t>《</a:t>
            </a:r>
            <a:r>
              <a:rPr kumimoji="1" lang="zh-HK" altLang="en-US" sz="2000" dirty="0"/>
              <a:t>尚書璇璣圖</a:t>
            </a:r>
            <a:r>
              <a:rPr kumimoji="1" lang="en-US" altLang="zh-HK" sz="2000" dirty="0"/>
              <a:t>》</a:t>
            </a:r>
            <a:r>
              <a:rPr kumimoji="1" lang="zh-HK" altLang="en-US" sz="2000" dirty="0"/>
              <a:t>，並成功利用竹片將其中記載的渾儀大致還原，此時他尚不足十六歲</a:t>
            </a:r>
            <a:endParaRPr kumimoji="1" lang="en-US" altLang="zh-HK" sz="2000" dirty="0"/>
          </a:p>
          <a:p>
            <a:r>
              <a:rPr kumimoji="1" lang="zh-HK" altLang="en-US" sz="2200" dirty="0"/>
              <a:t>可見郭榮對郭守敬有巨大的啟蒙作用</a:t>
            </a:r>
            <a:endParaRPr kumimoji="1" lang="en-US" altLang="zh-HK" sz="2200" dirty="0"/>
          </a:p>
          <a:p>
            <a:r>
              <a:rPr kumimoji="1" lang="zh-HK" altLang="en-US" sz="2200" dirty="0"/>
              <a:t>其徒弟讚揚他「生有異操，不為嬉戲事」，意即他有「異常」的操守，不像一般小孩喜歡嬉戲玩耍（然而後人多認為此言差矣）</a:t>
            </a: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0882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5FB5992-255E-1340-A677-423BB9190B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428644"/>
            <a:ext cx="8911687" cy="1280890"/>
          </a:xfrm>
        </p:spPr>
        <p:txBody>
          <a:bodyPr>
            <a:normAutofit/>
          </a:bodyPr>
          <a:lstStyle/>
          <a:p>
            <a:r>
              <a:rPr kumimoji="1" lang="zh-HK" altLang="en-US" sz="4000" dirty="0"/>
              <a:t>重大成就</a:t>
            </a:r>
            <a:br>
              <a:rPr kumimoji="1" lang="en-US" altLang="zh-HK" dirty="0"/>
            </a:br>
            <a:r>
              <a:rPr kumimoji="1" lang="zh-HK" altLang="en-US" sz="2700" dirty="0"/>
              <a:t>（僅列舉數例）</a:t>
            </a: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CC61C60-5F7D-3C44-93E7-8CFD43FD11D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09534"/>
            <a:ext cx="8915400" cy="5499649"/>
          </a:xfrm>
        </p:spPr>
        <p:txBody>
          <a:bodyPr>
            <a:noAutofit/>
          </a:bodyPr>
          <a:lstStyle/>
          <a:p>
            <a:pPr>
              <a:buFont typeface="+mj-lt"/>
              <a:buAutoNum type="arabicPeriod"/>
            </a:pPr>
            <a:r>
              <a:rPr kumimoji="1" lang="zh-TW" altLang="en-US" sz="2000" dirty="0"/>
              <a:t>製</a:t>
            </a:r>
            <a:r>
              <a:rPr kumimoji="1" lang="zh-HK" altLang="en-US" sz="2000" dirty="0"/>
              <a:t>造了七寶燈漏，為全球最早的計時裝置</a:t>
            </a:r>
            <a:endParaRPr kumimoji="1" lang="en-US" altLang="zh-HK" sz="2000" dirty="0"/>
          </a:p>
          <a:p>
            <a:pPr>
              <a:buFont typeface="+mj-lt"/>
              <a:buAutoNum type="arabicPeriod"/>
            </a:pPr>
            <a:r>
              <a:rPr kumimoji="1" lang="zh-HK" altLang="en-US" sz="2000" dirty="0"/>
              <a:t>創立「授時曆」，通行使用了三百六十</a:t>
            </a:r>
            <a:r>
              <a:rPr kumimoji="1" lang="zh-TW" altLang="en-US" sz="2000" dirty="0"/>
              <a:t>餘</a:t>
            </a:r>
            <a:r>
              <a:rPr kumimoji="1" lang="zh-HK" altLang="en-US" sz="2000" dirty="0"/>
              <a:t>年，精度領先西方諸國三個世紀</a:t>
            </a:r>
            <a:endParaRPr kumimoji="1" lang="en-US" altLang="zh-HK" sz="2000" dirty="0"/>
          </a:p>
          <a:p>
            <a:pPr>
              <a:buFont typeface="+mj-lt"/>
              <a:buAutoNum type="arabicPeriod"/>
            </a:pPr>
            <a:r>
              <a:rPr kumimoji="1" lang="zh-HK" altLang="en-US" sz="2000" dirty="0"/>
              <a:t>優化了「三次內插計算法」和「會</a:t>
            </a:r>
            <a:r>
              <a:rPr kumimoji="1" lang="zh-TW" altLang="en-US" sz="2000" dirty="0"/>
              <a:t>圓</a:t>
            </a:r>
            <a:r>
              <a:rPr kumimoji="1" lang="zh-HK" altLang="en-US" sz="2000" dirty="0"/>
              <a:t>術」，並提出「孤矢割圓術」</a:t>
            </a:r>
            <a:endParaRPr kumimoji="1" lang="en-US" altLang="zh-HK" sz="2000" dirty="0"/>
          </a:p>
          <a:p>
            <a:pPr>
              <a:buFont typeface="+mj-lt"/>
              <a:buAutoNum type="arabicPeriod"/>
            </a:pPr>
            <a:r>
              <a:rPr kumimoji="1" lang="zh-HK" altLang="en-US" sz="2000" dirty="0"/>
              <a:t>修復西夏（今寧夏）舊有水渠十</a:t>
            </a:r>
            <a:r>
              <a:rPr kumimoji="1" lang="zh-TW" altLang="en-US" sz="2000" dirty="0"/>
              <a:t>餘</a:t>
            </a:r>
            <a:r>
              <a:rPr kumimoji="1" lang="zh-HK" altLang="en-US" sz="2000" dirty="0"/>
              <a:t>條</a:t>
            </a:r>
            <a:r>
              <a:rPr kumimoji="1" lang="zh-TW" altLang="en-US" sz="2000" dirty="0"/>
              <a:t>，每條長度均長於</a:t>
            </a:r>
            <a:r>
              <a:rPr kumimoji="1" lang="en-US" altLang="zh-TW" sz="2000" dirty="0"/>
              <a:t>200</a:t>
            </a:r>
            <a:r>
              <a:rPr kumimoji="1" lang="zh-HK" altLang="en-US" sz="2000" dirty="0"/>
              <a:t>華里</a:t>
            </a:r>
            <a:endParaRPr kumimoji="1" lang="en-US" altLang="zh-HK" sz="2000" dirty="0"/>
          </a:p>
          <a:p>
            <a:pPr>
              <a:buFont typeface="+mj-lt"/>
              <a:buAutoNum type="arabicPeriod"/>
            </a:pPr>
            <a:r>
              <a:rPr kumimoji="1" lang="zh-HK" altLang="en-US" sz="2000" dirty="0"/>
              <a:t>創立了水壩的基礎構思（泄水和節水思想）</a:t>
            </a:r>
            <a:endParaRPr kumimoji="1" lang="en-US" altLang="zh-HK" sz="2000" dirty="0"/>
          </a:p>
          <a:p>
            <a:pPr>
              <a:buFont typeface="+mj-lt"/>
              <a:buAutoNum type="arabicPeriod"/>
            </a:pPr>
            <a:r>
              <a:rPr kumimoji="1" lang="zh-HK" altLang="en-US" sz="2000" dirty="0"/>
              <a:t>開通了元朝京城</a:t>
            </a:r>
            <a:r>
              <a:rPr kumimoji="1" lang="en-US" altLang="zh-HK" sz="2000" dirty="0"/>
              <a:t>—</a:t>
            </a:r>
            <a:r>
              <a:rPr kumimoji="1" lang="en-US" altLang="zh-TW" sz="2000" dirty="0"/>
              <a:t>—</a:t>
            </a:r>
            <a:r>
              <a:rPr kumimoji="1" lang="zh-TW" altLang="en-US" sz="2000" dirty="0"/>
              <a:t>大都</a:t>
            </a:r>
            <a:r>
              <a:rPr kumimoji="1" lang="zh-HK" altLang="en-US" sz="2000" dirty="0"/>
              <a:t>附近的水路，為古代北京提供了大量水源</a:t>
            </a:r>
            <a:endParaRPr kumimoji="1" lang="en-US" altLang="zh-HK" sz="2000" dirty="0"/>
          </a:p>
          <a:p>
            <a:pPr>
              <a:buFont typeface="+mj-lt"/>
              <a:buAutoNum type="arabicPeriod"/>
            </a:pPr>
            <a:r>
              <a:rPr kumimoji="1" lang="zh-HK" altLang="en-US" sz="2000" dirty="0"/>
              <a:t>開辟通州至大都的大運河，徹底打通南北運河網絡</a:t>
            </a:r>
            <a:endParaRPr kumimoji="1" lang="en-US" altLang="zh-HK" sz="2000" dirty="0"/>
          </a:p>
          <a:p>
            <a:pPr>
              <a:buFont typeface="+mj-lt"/>
              <a:buAutoNum type="arabicPeriod"/>
            </a:pPr>
            <a:r>
              <a:rPr kumimoji="1" lang="zh-HK" altLang="en-US" sz="2000" dirty="0"/>
              <a:t>探索黃河河源，為第一個考察黃河河源的古人</a:t>
            </a:r>
            <a:endParaRPr kumimoji="1" lang="en-US" altLang="zh-HK" sz="2000" dirty="0"/>
          </a:p>
          <a:p>
            <a:pPr>
              <a:buFont typeface="+mj-lt"/>
              <a:buAutoNum type="arabicPeriod"/>
            </a:pPr>
            <a:r>
              <a:rPr kumimoji="1" lang="zh-HK" altLang="en-US" sz="2000" dirty="0"/>
              <a:t>改良舊朝代眾多天文儀器</a:t>
            </a:r>
            <a:endParaRPr kumimoji="1" lang="en-US" altLang="zh-HK" sz="2000" dirty="0"/>
          </a:p>
          <a:p>
            <a:pPr>
              <a:buFont typeface="+mj-lt"/>
              <a:buAutoNum type="arabicPeriod"/>
            </a:pPr>
            <a:r>
              <a:rPr kumimoji="1" lang="zh-TW" altLang="en-US" sz="2000" dirty="0"/>
              <a:t>製</a:t>
            </a:r>
            <a:r>
              <a:rPr kumimoji="1" lang="zh-HK" altLang="en-US" sz="2000" dirty="0"/>
              <a:t>造了太陽觀察裝置</a:t>
            </a:r>
            <a:r>
              <a:rPr kumimoji="1" lang="en-US" altLang="zh-HK" sz="2000" dirty="0"/>
              <a:t>——</a:t>
            </a:r>
            <a:r>
              <a:rPr kumimoji="1" lang="zh-HK" altLang="en-US" sz="2000" dirty="0"/>
              <a:t>仰儀</a:t>
            </a:r>
            <a:endParaRPr kumimoji="1" lang="en-US" altLang="zh-HK" sz="2000" dirty="0"/>
          </a:p>
          <a:p>
            <a:pPr>
              <a:buFont typeface="+mj-lt"/>
              <a:buAutoNum type="arabicPeriod"/>
            </a:pPr>
            <a:r>
              <a:rPr kumimoji="1" lang="zh-HK" altLang="en-US" sz="2000" dirty="0"/>
              <a:t>重測黃道與赤道交角（與現代測量結果相比，誤差值</a:t>
            </a:r>
            <a:r>
              <a:rPr kumimoji="1" lang="en-US" altLang="zh-HK" sz="2000" dirty="0"/>
              <a:t>&lt;</a:t>
            </a:r>
            <a:r>
              <a:rPr kumimoji="1" lang="en-US" altLang="zh-TW" sz="2000" dirty="0"/>
              <a:t>1</a:t>
            </a:r>
            <a:r>
              <a:rPr kumimoji="1" lang="zh-HK" altLang="en-US" sz="2000" dirty="0"/>
              <a:t>度）</a:t>
            </a:r>
            <a:endParaRPr kumimoji="1" lang="en-US" altLang="zh-HK" sz="2000" dirty="0"/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691151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C2E5E46-6440-CD44-B59E-181860B0F1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仕途</a:t>
            </a:r>
            <a:r>
              <a:rPr kumimoji="1" lang="zh-TW" altLang="en-US" dirty="0"/>
              <a:t> </a:t>
            </a:r>
            <a:br>
              <a:rPr kumimoji="1" lang="en-US" altLang="zh-TW" dirty="0"/>
            </a:br>
            <a:r>
              <a:rPr kumimoji="1" lang="zh-TW" altLang="en-US" sz="2800" dirty="0"/>
              <a:t>（用現代術語來說，就是官場生涯）</a:t>
            </a:r>
            <a:endParaRPr kumimoji="1" lang="zh-HK" altLang="en-US" sz="2800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B1F2AEE-5709-154E-A26C-42F83D901B0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397080" y="2683302"/>
            <a:ext cx="1876256" cy="49419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kumimoji="1" lang="zh-HK" altLang="en-US" sz="2400" dirty="0"/>
              <a:t>副河渠使</a:t>
            </a:r>
          </a:p>
        </p:txBody>
      </p:sp>
      <p:sp>
        <p:nvSpPr>
          <p:cNvPr id="4" name="內容版面配置區 2">
            <a:extLst>
              <a:ext uri="{FF2B5EF4-FFF2-40B4-BE49-F238E27FC236}">
                <a16:creationId xmlns:a16="http://schemas.microsoft.com/office/drawing/2014/main" id="{94AD7D5F-E56A-654D-9E36-2C3AECF11974}"/>
              </a:ext>
            </a:extLst>
          </p:cNvPr>
          <p:cNvSpPr txBox="1">
            <a:spLocks/>
          </p:cNvSpPr>
          <p:nvPr/>
        </p:nvSpPr>
        <p:spPr>
          <a:xfrm>
            <a:off x="7824074" y="5158208"/>
            <a:ext cx="1876256" cy="4941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zh-HK" altLang="en-US" sz="2400" dirty="0"/>
              <a:t>都水監</a:t>
            </a:r>
          </a:p>
        </p:txBody>
      </p:sp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74A2A9BE-3355-AF41-971A-43A12DCD8F70}"/>
              </a:ext>
            </a:extLst>
          </p:cNvPr>
          <p:cNvSpPr txBox="1">
            <a:spLocks/>
          </p:cNvSpPr>
          <p:nvPr/>
        </p:nvSpPr>
        <p:spPr>
          <a:xfrm>
            <a:off x="2352419" y="1981432"/>
            <a:ext cx="1876256" cy="4941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zh-HK" altLang="en-US" sz="2400" dirty="0"/>
              <a:t>一介布衣</a:t>
            </a:r>
          </a:p>
        </p:txBody>
      </p:sp>
      <p:sp>
        <p:nvSpPr>
          <p:cNvPr id="6" name="內容版面配置區 2">
            <a:extLst>
              <a:ext uri="{FF2B5EF4-FFF2-40B4-BE49-F238E27FC236}">
                <a16:creationId xmlns:a16="http://schemas.microsoft.com/office/drawing/2014/main" id="{F0CE4259-EC30-E54C-94CA-7F56344A57AF}"/>
              </a:ext>
            </a:extLst>
          </p:cNvPr>
          <p:cNvSpPr txBox="1">
            <a:spLocks/>
          </p:cNvSpPr>
          <p:nvPr/>
        </p:nvSpPr>
        <p:spPr>
          <a:xfrm>
            <a:off x="6545099" y="4579123"/>
            <a:ext cx="1876256" cy="4941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zh-HK" altLang="en-US" sz="2400" dirty="0"/>
              <a:t>都水少監</a:t>
            </a:r>
          </a:p>
        </p:txBody>
      </p:sp>
      <p:sp>
        <p:nvSpPr>
          <p:cNvPr id="7" name="內容版面配置區 2">
            <a:extLst>
              <a:ext uri="{FF2B5EF4-FFF2-40B4-BE49-F238E27FC236}">
                <a16:creationId xmlns:a16="http://schemas.microsoft.com/office/drawing/2014/main" id="{465AC897-4D7E-BC45-A61D-FD36F2E4EAB3}"/>
              </a:ext>
            </a:extLst>
          </p:cNvPr>
          <p:cNvSpPr txBox="1">
            <a:spLocks/>
          </p:cNvSpPr>
          <p:nvPr/>
        </p:nvSpPr>
        <p:spPr>
          <a:xfrm>
            <a:off x="4731277" y="3355046"/>
            <a:ext cx="1441249" cy="4941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zh-HK" altLang="en-US" sz="2400" dirty="0"/>
              <a:t>河渠使</a:t>
            </a:r>
          </a:p>
        </p:txBody>
      </p:sp>
      <p:sp>
        <p:nvSpPr>
          <p:cNvPr id="9" name="內容版面配置區 2">
            <a:extLst>
              <a:ext uri="{FF2B5EF4-FFF2-40B4-BE49-F238E27FC236}">
                <a16:creationId xmlns:a16="http://schemas.microsoft.com/office/drawing/2014/main" id="{E7850A33-CABA-844C-BAF9-F98A635A1CA0}"/>
              </a:ext>
            </a:extLst>
          </p:cNvPr>
          <p:cNvSpPr txBox="1">
            <a:spLocks/>
          </p:cNvSpPr>
          <p:nvPr/>
        </p:nvSpPr>
        <p:spPr>
          <a:xfrm>
            <a:off x="5684448" y="3920755"/>
            <a:ext cx="1876256" cy="49419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8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6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4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1000"/>
              </a:spcBef>
              <a:spcAft>
                <a:spcPts val="0"/>
              </a:spcAft>
              <a:buClr>
                <a:schemeClr val="accent1"/>
              </a:buClr>
              <a:buFont typeface="Wingdings 3" charset="2"/>
              <a:buChar char=""/>
              <a:defRPr sz="120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kumimoji="1" lang="zh-HK" altLang="en-US" sz="2400" dirty="0"/>
              <a:t>太史令</a:t>
            </a:r>
          </a:p>
        </p:txBody>
      </p:sp>
      <p:sp>
        <p:nvSpPr>
          <p:cNvPr id="11" name="上彎箭號 10">
            <a:extLst>
              <a:ext uri="{FF2B5EF4-FFF2-40B4-BE49-F238E27FC236}">
                <a16:creationId xmlns:a16="http://schemas.microsoft.com/office/drawing/2014/main" id="{6539C064-55AF-9640-B110-376A729692BB}"/>
              </a:ext>
            </a:extLst>
          </p:cNvPr>
          <p:cNvSpPr/>
          <p:nvPr/>
        </p:nvSpPr>
        <p:spPr>
          <a:xfrm rot="10800000" flipH="1">
            <a:off x="3780351" y="2189112"/>
            <a:ext cx="435006" cy="401157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 dirty="0"/>
          </a:p>
        </p:txBody>
      </p:sp>
      <p:sp>
        <p:nvSpPr>
          <p:cNvPr id="12" name="上彎箭號 11">
            <a:extLst>
              <a:ext uri="{FF2B5EF4-FFF2-40B4-BE49-F238E27FC236}">
                <a16:creationId xmlns:a16="http://schemas.microsoft.com/office/drawing/2014/main" id="{8A8B6172-AA8C-3845-AD3D-8623D659AA29}"/>
              </a:ext>
            </a:extLst>
          </p:cNvPr>
          <p:cNvSpPr/>
          <p:nvPr/>
        </p:nvSpPr>
        <p:spPr>
          <a:xfrm rot="10800000" flipH="1">
            <a:off x="4796846" y="2870201"/>
            <a:ext cx="435006" cy="401157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/>
          </a:p>
        </p:txBody>
      </p:sp>
      <p:sp>
        <p:nvSpPr>
          <p:cNvPr id="13" name="上彎箭號 12">
            <a:extLst>
              <a:ext uri="{FF2B5EF4-FFF2-40B4-BE49-F238E27FC236}">
                <a16:creationId xmlns:a16="http://schemas.microsoft.com/office/drawing/2014/main" id="{C686FD0B-9B4B-0748-AF7E-16D2DD95202C}"/>
              </a:ext>
            </a:extLst>
          </p:cNvPr>
          <p:cNvSpPr/>
          <p:nvPr/>
        </p:nvSpPr>
        <p:spPr>
          <a:xfrm rot="10800000" flipH="1">
            <a:off x="5882053" y="3512462"/>
            <a:ext cx="435006" cy="401157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/>
          </a:p>
        </p:txBody>
      </p:sp>
      <p:sp>
        <p:nvSpPr>
          <p:cNvPr id="14" name="上彎箭號 13">
            <a:extLst>
              <a:ext uri="{FF2B5EF4-FFF2-40B4-BE49-F238E27FC236}">
                <a16:creationId xmlns:a16="http://schemas.microsoft.com/office/drawing/2014/main" id="{2DE4F851-0AEE-304B-BB42-1EF572E19223}"/>
              </a:ext>
            </a:extLst>
          </p:cNvPr>
          <p:cNvSpPr/>
          <p:nvPr/>
        </p:nvSpPr>
        <p:spPr>
          <a:xfrm rot="10800000" flipH="1">
            <a:off x="6891919" y="4121001"/>
            <a:ext cx="435006" cy="401157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/>
          </a:p>
        </p:txBody>
      </p:sp>
      <p:sp>
        <p:nvSpPr>
          <p:cNvPr id="15" name="上彎箭號 14">
            <a:extLst>
              <a:ext uri="{FF2B5EF4-FFF2-40B4-BE49-F238E27FC236}">
                <a16:creationId xmlns:a16="http://schemas.microsoft.com/office/drawing/2014/main" id="{AEE2EFE0-3664-304C-AD56-9CADBDAF0A8D}"/>
              </a:ext>
            </a:extLst>
          </p:cNvPr>
          <p:cNvSpPr/>
          <p:nvPr/>
        </p:nvSpPr>
        <p:spPr>
          <a:xfrm rot="10800000" flipH="1">
            <a:off x="8037224" y="4757051"/>
            <a:ext cx="435006" cy="401157"/>
          </a:xfrm>
          <a:prstGeom prst="bentUp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/>
          </a:p>
        </p:txBody>
      </p:sp>
      <p:sp>
        <p:nvSpPr>
          <p:cNvPr id="17" name="文字方塊 16">
            <a:extLst>
              <a:ext uri="{FF2B5EF4-FFF2-40B4-BE49-F238E27FC236}">
                <a16:creationId xmlns:a16="http://schemas.microsoft.com/office/drawing/2014/main" id="{DB09FF9E-80A1-434B-8071-BD360E1E46AA}"/>
              </a:ext>
            </a:extLst>
          </p:cNvPr>
          <p:cNvSpPr txBox="1"/>
          <p:nvPr/>
        </p:nvSpPr>
        <p:spPr>
          <a:xfrm>
            <a:off x="4215357" y="2228527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HK" altLang="en-US" dirty="0"/>
              <a:t>（謹見忽必烈）</a:t>
            </a:r>
          </a:p>
        </p:txBody>
      </p:sp>
      <p:sp>
        <p:nvSpPr>
          <p:cNvPr id="18" name="文字方塊 17">
            <a:extLst>
              <a:ext uri="{FF2B5EF4-FFF2-40B4-BE49-F238E27FC236}">
                <a16:creationId xmlns:a16="http://schemas.microsoft.com/office/drawing/2014/main" id="{857B5E30-3B04-1A4E-BB7D-950E64AACE5B}"/>
              </a:ext>
            </a:extLst>
          </p:cNvPr>
          <p:cNvSpPr txBox="1"/>
          <p:nvPr/>
        </p:nvSpPr>
        <p:spPr>
          <a:xfrm>
            <a:off x="5451902" y="2875926"/>
            <a:ext cx="203132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HK" altLang="en-US" dirty="0"/>
              <a:t>（修復西夏水渠）</a:t>
            </a:r>
          </a:p>
        </p:txBody>
      </p:sp>
      <p:sp>
        <p:nvSpPr>
          <p:cNvPr id="19" name="文字方塊 18">
            <a:extLst>
              <a:ext uri="{FF2B5EF4-FFF2-40B4-BE49-F238E27FC236}">
                <a16:creationId xmlns:a16="http://schemas.microsoft.com/office/drawing/2014/main" id="{9E1EFE38-BB5F-F04C-8E9C-ED5D2E969E7A}"/>
              </a:ext>
            </a:extLst>
          </p:cNvPr>
          <p:cNvSpPr txBox="1"/>
          <p:nvPr/>
        </p:nvSpPr>
        <p:spPr>
          <a:xfrm>
            <a:off x="8501709" y="4746429"/>
            <a:ext cx="1800493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HK" altLang="en-US" dirty="0"/>
              <a:t>（開辟大運河）</a:t>
            </a:r>
          </a:p>
        </p:txBody>
      </p:sp>
      <p:sp>
        <p:nvSpPr>
          <p:cNvPr id="20" name="文字方塊 19">
            <a:extLst>
              <a:ext uri="{FF2B5EF4-FFF2-40B4-BE49-F238E27FC236}">
                <a16:creationId xmlns:a16="http://schemas.microsoft.com/office/drawing/2014/main" id="{565DE2C3-DF91-6D41-AD1E-FE23A48239F1}"/>
              </a:ext>
            </a:extLst>
          </p:cNvPr>
          <p:cNvSpPr txBox="1"/>
          <p:nvPr/>
        </p:nvSpPr>
        <p:spPr>
          <a:xfrm>
            <a:off x="6467564" y="3492936"/>
            <a:ext cx="156966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HK" altLang="en-US" dirty="0"/>
              <a:t>（編制新曆）</a:t>
            </a:r>
          </a:p>
        </p:txBody>
      </p:sp>
      <p:pic>
        <p:nvPicPr>
          <p:cNvPr id="21" name="圖片 20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22318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7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5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6" dur="5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1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2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5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6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5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  <p:bldP spid="5" grpId="0"/>
      <p:bldP spid="6" grpId="0"/>
      <p:bldP spid="7" grpId="0"/>
      <p:bldP spid="9" grpId="0"/>
      <p:bldP spid="11" grpId="0" animBg="1"/>
      <p:bldP spid="12" grpId="0" animBg="1"/>
      <p:bldP spid="13" grpId="0" animBg="1"/>
      <p:bldP spid="14" grpId="0" animBg="1"/>
      <p:bldP spid="15" grpId="0" animBg="1"/>
      <p:bldP spid="17" grpId="0"/>
      <p:bldP spid="18" grpId="0"/>
      <p:bldP spid="19" grpId="0"/>
      <p:bldP spid="20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235E863-89C7-2A42-9220-C9C65D1C00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古人評價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CA6FE89B-1E86-B846-9F59-09AB73D616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84412" y="1457739"/>
            <a:ext cx="9220200" cy="4558748"/>
          </a:xfrm>
        </p:spPr>
        <p:txBody>
          <a:bodyPr>
            <a:noAutofit/>
          </a:bodyPr>
          <a:lstStyle/>
          <a:p>
            <a:r>
              <a:rPr kumimoji="1" lang="zh-HK" altLang="en-US" sz="2200" dirty="0"/>
              <a:t>其徒弟齊履謙稱讚他「生有異操，不為嬉戲事」。</a:t>
            </a:r>
            <a:endParaRPr kumimoji="1" lang="en-US" altLang="zh-HK" sz="2200" dirty="0"/>
          </a:p>
          <a:p>
            <a:r>
              <a:rPr kumimoji="1" lang="zh-HK" altLang="en-US" sz="2200" dirty="0"/>
              <a:t>史書稱其「不可及者有三，一曰水利之學，二曰曆數之學，三曰儀象制度之學」，即是說他在水利工程，天文曆法以及儀象制度這三方面的領域都是前無古人</a:t>
            </a:r>
            <a:r>
              <a:rPr kumimoji="1" lang="zh-TW" altLang="en-US" sz="2200" dirty="0"/>
              <a:t>後</a:t>
            </a:r>
            <a:r>
              <a:rPr kumimoji="1" lang="zh-HK" altLang="en-US" sz="2200" dirty="0"/>
              <a:t>無來者，難以企及的。</a:t>
            </a:r>
            <a:endParaRPr kumimoji="1" lang="en-US" altLang="zh-HK" sz="2200" dirty="0"/>
          </a:p>
          <a:p>
            <a:r>
              <a:rPr kumimoji="1" lang="zh-HK" altLang="en-US" sz="2200" dirty="0"/>
              <a:t>德國傳教士湯若望稱其為「中國的弟谷」*（弟谷為歐洲著名天文學家）</a:t>
            </a:r>
            <a:endParaRPr kumimoji="1" lang="en-US" altLang="zh-HK" sz="2200" dirty="0"/>
          </a:p>
          <a:p>
            <a:r>
              <a:rPr kumimoji="1" lang="zh-HK" altLang="en-US" sz="2200" dirty="0"/>
              <a:t>明代科學家徐光啟稱讚其技術為「絕學」</a:t>
            </a:r>
            <a:endParaRPr kumimoji="1" lang="en-US" altLang="zh-HK" sz="2200" dirty="0"/>
          </a:p>
          <a:p>
            <a:r>
              <a:rPr kumimoji="1" lang="zh-HK" altLang="en-US" sz="2200" dirty="0"/>
              <a:t>其好友劉秉忠評價他「習知水利，巧思絕人」</a:t>
            </a:r>
            <a:endParaRPr kumimoji="1" lang="en-US" altLang="zh-HK" sz="2200" dirty="0"/>
          </a:p>
          <a:p>
            <a:r>
              <a:rPr kumimoji="1" lang="zh-HK" altLang="en-US" sz="2200" dirty="0"/>
              <a:t>元代詩人王惲稱讚他「善推步算數，隱德君子也。」</a:t>
            </a:r>
            <a:endParaRPr kumimoji="1" lang="en-US" altLang="zh-HK" sz="2200" dirty="0"/>
          </a:p>
          <a:p>
            <a:endParaRPr kumimoji="1" lang="en-US" altLang="zh-HK" sz="2000" dirty="0"/>
          </a:p>
          <a:p>
            <a:endParaRPr kumimoji="1" lang="en-US" altLang="zh-HK" sz="2000" dirty="0"/>
          </a:p>
          <a:p>
            <a:pPr marL="0" indent="0">
              <a:buNone/>
            </a:pPr>
            <a:r>
              <a:rPr kumimoji="1" lang="zh-HK" altLang="en-US" sz="2000" dirty="0"/>
              <a:t>*事實上，因為郭守敬早於弟谷，不少人認為應把弟谷稱為「歐洲的郭守敬」</a:t>
            </a: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3158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006995E-6377-5D42-8B91-3B594F0674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現代紀念形式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7D7C3FC-DF92-EB4C-9027-C13522A7B8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807029"/>
            <a:ext cx="8714892" cy="3777622"/>
          </a:xfrm>
        </p:spPr>
        <p:txBody>
          <a:bodyPr>
            <a:normAutofit/>
          </a:bodyPr>
          <a:lstStyle/>
          <a:p>
            <a:r>
              <a:rPr kumimoji="1" lang="zh-HK" altLang="en-US" sz="2400" dirty="0"/>
              <a:t>河北省刑台市將其中一條主要街道命名為「守敬路」</a:t>
            </a:r>
            <a:endParaRPr kumimoji="1" lang="en-US" altLang="zh-HK" sz="2400" dirty="0"/>
          </a:p>
          <a:p>
            <a:r>
              <a:rPr kumimoji="1" lang="zh-HK" altLang="en-US" sz="2400" dirty="0"/>
              <a:t>小行星</a:t>
            </a:r>
            <a:r>
              <a:rPr kumimoji="1" lang="en-US" altLang="zh-HK" sz="2400" dirty="0"/>
              <a:t>2</a:t>
            </a:r>
            <a:r>
              <a:rPr kumimoji="1" lang="en-US" altLang="zh-TW" sz="2400" dirty="0"/>
              <a:t>012</a:t>
            </a:r>
            <a:r>
              <a:rPr kumimoji="1" lang="zh-HK" altLang="en-US" sz="2400" dirty="0"/>
              <a:t>以郭守敬的名字命名</a:t>
            </a:r>
            <a:endParaRPr kumimoji="1" lang="en-US" altLang="zh-HK" sz="2400" dirty="0"/>
          </a:p>
          <a:p>
            <a:r>
              <a:rPr kumimoji="1" lang="en-US" altLang="zh-HK" sz="2400" dirty="0"/>
              <a:t>1981</a:t>
            </a:r>
            <a:r>
              <a:rPr kumimoji="1" lang="zh-HK" altLang="en-US" sz="2400" dirty="0"/>
              <a:t>年，國際天文學會將月球上一座環形山命名為「郭守敬環形山」</a:t>
            </a:r>
            <a:endParaRPr kumimoji="1" lang="en-US" altLang="zh-HK" sz="2400" dirty="0"/>
          </a:p>
          <a:p>
            <a:r>
              <a:rPr kumimoji="1" lang="en-US" altLang="zh-HK" sz="2400" dirty="0"/>
              <a:t>2</a:t>
            </a:r>
            <a:r>
              <a:rPr kumimoji="1" lang="en-US" altLang="zh-TW" sz="2400" dirty="0"/>
              <a:t>010</a:t>
            </a:r>
            <a:r>
              <a:rPr kumimoji="1" lang="zh-HK" altLang="en-US" sz="2400" dirty="0"/>
              <a:t>年，</a:t>
            </a:r>
            <a:r>
              <a:rPr kumimoji="1" lang="en-US" altLang="zh-HK" sz="2400" dirty="0"/>
              <a:t>LAMOST</a:t>
            </a:r>
            <a:r>
              <a:rPr kumimoji="1" lang="zh-HK" altLang="en-US" sz="2400" dirty="0"/>
              <a:t>望遠鏡被正式冠名為「郭守敬望遠鏡」</a:t>
            </a: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164961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BEB516C4-57EF-0D44-8D6C-CE9089E961A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566" b="6462"/>
          <a:stretch/>
        </p:blipFill>
        <p:spPr>
          <a:xfrm>
            <a:off x="2765775" y="2184106"/>
            <a:ext cx="6660445" cy="4429914"/>
          </a:xfrm>
          <a:prstGeom prst="rect">
            <a:avLst/>
          </a:prstGeom>
        </p:spPr>
      </p:pic>
      <p:sp>
        <p:nvSpPr>
          <p:cNvPr id="5" name="矩形 4">
            <a:extLst>
              <a:ext uri="{FF2B5EF4-FFF2-40B4-BE49-F238E27FC236}">
                <a16:creationId xmlns:a16="http://schemas.microsoft.com/office/drawing/2014/main" id="{C6B90EF4-3C95-E34D-92F4-61050A9A8AC9}"/>
              </a:ext>
            </a:extLst>
          </p:cNvPr>
          <p:cNvSpPr/>
          <p:nvPr/>
        </p:nvSpPr>
        <p:spPr>
          <a:xfrm>
            <a:off x="2444997" y="264025"/>
            <a:ext cx="7301999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1" lang="en-US" altLang="zh-HK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LAMOST</a:t>
            </a:r>
            <a:r>
              <a:rPr kumimoji="1" lang="zh-HK" alt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望遠鏡</a:t>
            </a:r>
            <a:br>
              <a:rPr kumimoji="1" lang="en-US" altLang="zh-HK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</a:br>
            <a:r>
              <a:rPr kumimoji="1" lang="zh-HK" altLang="en-US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（又名郭守敬望遠鏡）</a:t>
            </a:r>
            <a:r>
              <a:rPr kumimoji="1" lang="en-US" altLang="zh-HK" sz="5400" b="0" cap="none" spc="0" dirty="0">
                <a:ln w="0"/>
                <a:gradFill>
                  <a:gsLst>
                    <a:gs pos="0">
                      <a:schemeClr val="accent5">
                        <a:lumMod val="50000"/>
                      </a:schemeClr>
                    </a:gs>
                    <a:gs pos="50000">
                      <a:schemeClr val="accent5"/>
                    </a:gs>
                    <a:gs pos="100000">
                      <a:schemeClr val="accent5">
                        <a:lumMod val="60000"/>
                        <a:lumOff val="40000"/>
                      </a:schemeClr>
                    </a:gs>
                  </a:gsLst>
                  <a:lin ang="5400000"/>
                </a:gradFill>
                <a:effectLst>
                  <a:reflection blurRad="6350" stA="53000" endA="300" endPos="35500" dir="5400000" sy="-90000" algn="bl" rotWithShape="0"/>
                </a:effectLst>
              </a:rPr>
              <a:t> </a:t>
            </a:r>
            <a:endParaRPr lang="zh-HK" altLang="en-US" sz="5400" b="0" cap="none" spc="0" dirty="0">
              <a:ln w="0"/>
              <a:gradFill>
                <a:gsLst>
                  <a:gs pos="0">
                    <a:schemeClr val="accent5">
                      <a:lumMod val="50000"/>
                    </a:schemeClr>
                  </a:gs>
                  <a:gs pos="50000">
                    <a:schemeClr val="accent5"/>
                  </a:gs>
                  <a:gs pos="100000">
                    <a:schemeClr val="accent5">
                      <a:lumMod val="60000"/>
                      <a:lumOff val="40000"/>
                    </a:schemeClr>
                  </a:gs>
                </a:gsLst>
                <a:lin ang="5400000"/>
              </a:gradFill>
              <a:effectLst>
                <a:reflection blurRad="6350" stA="53000" endA="300" endPos="35500" dir="5400000" sy="-90000" algn="bl" rotWithShape="0"/>
              </a:effectLst>
            </a:endParaRPr>
          </a:p>
        </p:txBody>
      </p:sp>
      <p:pic>
        <p:nvPicPr>
          <p:cNvPr id="6" name="圖片 5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968407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Group 7">
            <a:extLst>
              <a:ext uri="{FF2B5EF4-FFF2-40B4-BE49-F238E27FC236}">
                <a16:creationId xmlns:a16="http://schemas.microsoft.com/office/drawing/2014/main" id="{8CD25866-F15D-40A4-AEC5-47C044637A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9" name="Freeform 11">
              <a:extLst>
                <a:ext uri="{FF2B5EF4-FFF2-40B4-BE49-F238E27FC236}">
                  <a16:creationId xmlns:a16="http://schemas.microsoft.com/office/drawing/2014/main" id="{DCB8E995-36E8-40B6-82D4-F52DE2987B5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0" name="Freeform 12">
              <a:extLst>
                <a:ext uri="{FF2B5EF4-FFF2-40B4-BE49-F238E27FC236}">
                  <a16:creationId xmlns:a16="http://schemas.microsoft.com/office/drawing/2014/main" id="{DF54AEB5-68B5-46AE-B8F0-EEBE5DFED8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1" name="Freeform 13">
              <a:extLst>
                <a:ext uri="{FF2B5EF4-FFF2-40B4-BE49-F238E27FC236}">
                  <a16:creationId xmlns:a16="http://schemas.microsoft.com/office/drawing/2014/main" id="{E3F708CB-F094-4EE7-8AD5-A462F1DF8B8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" name="Freeform 14">
              <a:extLst>
                <a:ext uri="{FF2B5EF4-FFF2-40B4-BE49-F238E27FC236}">
                  <a16:creationId xmlns:a16="http://schemas.microsoft.com/office/drawing/2014/main" id="{ECFCFB22-E8B5-4FAC-A354-E7E0CE6F2B6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5">
              <a:extLst>
                <a:ext uri="{FF2B5EF4-FFF2-40B4-BE49-F238E27FC236}">
                  <a16:creationId xmlns:a16="http://schemas.microsoft.com/office/drawing/2014/main" id="{ED1DB3B4-A6DC-476F-986E-DF361EE8421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6">
              <a:extLst>
                <a:ext uri="{FF2B5EF4-FFF2-40B4-BE49-F238E27FC236}">
                  <a16:creationId xmlns:a16="http://schemas.microsoft.com/office/drawing/2014/main" id="{4EE13DFA-3489-4DE6-9154-34D9CB40054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7">
              <a:extLst>
                <a:ext uri="{FF2B5EF4-FFF2-40B4-BE49-F238E27FC236}">
                  <a16:creationId xmlns:a16="http://schemas.microsoft.com/office/drawing/2014/main" id="{5CD12D51-F9A8-4CC9-B9C9-206EAFD8C16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8">
              <a:extLst>
                <a:ext uri="{FF2B5EF4-FFF2-40B4-BE49-F238E27FC236}">
                  <a16:creationId xmlns:a16="http://schemas.microsoft.com/office/drawing/2014/main" id="{266B326C-1178-40F9-A265-6067D363B4B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9">
              <a:extLst>
                <a:ext uri="{FF2B5EF4-FFF2-40B4-BE49-F238E27FC236}">
                  <a16:creationId xmlns:a16="http://schemas.microsoft.com/office/drawing/2014/main" id="{12F3B319-F00B-4755-BC54-95511E21DB2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20">
              <a:extLst>
                <a:ext uri="{FF2B5EF4-FFF2-40B4-BE49-F238E27FC236}">
                  <a16:creationId xmlns:a16="http://schemas.microsoft.com/office/drawing/2014/main" id="{3079D7BD-8A3F-47F6-8407-D9DA96FF351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21">
              <a:extLst>
                <a:ext uri="{FF2B5EF4-FFF2-40B4-BE49-F238E27FC236}">
                  <a16:creationId xmlns:a16="http://schemas.microsoft.com/office/drawing/2014/main" id="{1F97C31C-8585-43FB-924B-8ADD6512332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22">
              <a:extLst>
                <a:ext uri="{FF2B5EF4-FFF2-40B4-BE49-F238E27FC236}">
                  <a16:creationId xmlns:a16="http://schemas.microsoft.com/office/drawing/2014/main" id="{A33E1C89-7E74-49BF-A5D1-9A352ED03E2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0C4A17ED-96AA-44A6-A050-E1A7A1CDD9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3" name="Freeform 27">
              <a:extLst>
                <a:ext uri="{FF2B5EF4-FFF2-40B4-BE49-F238E27FC236}">
                  <a16:creationId xmlns:a16="http://schemas.microsoft.com/office/drawing/2014/main" id="{FBB2A87E-3E24-4A6F-9FD8-0F1436D4D35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4" name="Freeform 28">
              <a:extLst>
                <a:ext uri="{FF2B5EF4-FFF2-40B4-BE49-F238E27FC236}">
                  <a16:creationId xmlns:a16="http://schemas.microsoft.com/office/drawing/2014/main" id="{257F945B-2AA3-4328-BFF5-20DE64011B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5" name="Freeform 29">
              <a:extLst>
                <a:ext uri="{FF2B5EF4-FFF2-40B4-BE49-F238E27FC236}">
                  <a16:creationId xmlns:a16="http://schemas.microsoft.com/office/drawing/2014/main" id="{E1A7230F-6A6F-403C-9D83-7176E28525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6" name="Freeform 30">
              <a:extLst>
                <a:ext uri="{FF2B5EF4-FFF2-40B4-BE49-F238E27FC236}">
                  <a16:creationId xmlns:a16="http://schemas.microsoft.com/office/drawing/2014/main" id="{E33E315A-9CB0-460E-A8B7-0A064BBFA0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31">
              <a:extLst>
                <a:ext uri="{FF2B5EF4-FFF2-40B4-BE49-F238E27FC236}">
                  <a16:creationId xmlns:a16="http://schemas.microsoft.com/office/drawing/2014/main" id="{22CAAD33-CFAD-4E61-82AE-0C6F838530D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32">
              <a:extLst>
                <a:ext uri="{FF2B5EF4-FFF2-40B4-BE49-F238E27FC236}">
                  <a16:creationId xmlns:a16="http://schemas.microsoft.com/office/drawing/2014/main" id="{1A20E13C-2540-4000-A13B-8F781100E38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3">
              <a:extLst>
                <a:ext uri="{FF2B5EF4-FFF2-40B4-BE49-F238E27FC236}">
                  <a16:creationId xmlns:a16="http://schemas.microsoft.com/office/drawing/2014/main" id="{51EF0A01-E03D-448B-B12E-D5BFC6D0D22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4">
              <a:extLst>
                <a:ext uri="{FF2B5EF4-FFF2-40B4-BE49-F238E27FC236}">
                  <a16:creationId xmlns:a16="http://schemas.microsoft.com/office/drawing/2014/main" id="{58286A03-168E-477B-8876-2C53E4950DB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5">
              <a:extLst>
                <a:ext uri="{FF2B5EF4-FFF2-40B4-BE49-F238E27FC236}">
                  <a16:creationId xmlns:a16="http://schemas.microsoft.com/office/drawing/2014/main" id="{3DFFC705-1899-4E4C-AE76-F85BAF2F66E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6">
              <a:extLst>
                <a:ext uri="{FF2B5EF4-FFF2-40B4-BE49-F238E27FC236}">
                  <a16:creationId xmlns:a16="http://schemas.microsoft.com/office/drawing/2014/main" id="{01C9598D-BDF6-4A24-83B6-4DCA4D13494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7">
              <a:extLst>
                <a:ext uri="{FF2B5EF4-FFF2-40B4-BE49-F238E27FC236}">
                  <a16:creationId xmlns:a16="http://schemas.microsoft.com/office/drawing/2014/main" id="{950C8213-67CD-4DEF-AA44-8BB31013924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8">
              <a:extLst>
                <a:ext uri="{FF2B5EF4-FFF2-40B4-BE49-F238E27FC236}">
                  <a16:creationId xmlns:a16="http://schemas.microsoft.com/office/drawing/2014/main" id="{2016FE1D-E3EB-4CF6-809B-159872CC787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36" name="Rectangle 35">
            <a:extLst>
              <a:ext uri="{FF2B5EF4-FFF2-40B4-BE49-F238E27FC236}">
                <a16:creationId xmlns:a16="http://schemas.microsoft.com/office/drawing/2014/main" id="{CE6C63DC-BAE4-42B6-8FDF-F6467C2D23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38" name="Freeform 6">
            <a:extLst>
              <a:ext uri="{FF2B5EF4-FFF2-40B4-BE49-F238E27FC236}">
                <a16:creationId xmlns:a16="http://schemas.microsoft.com/office/drawing/2014/main" id="{5BD23F8E-2E78-4C84-8EFB-FE6C8ACB7F1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57ABABA7-0420-4200-9B65-1C1967CE9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gradFill>
            <a:gsLst>
              <a:gs pos="0">
                <a:schemeClr val="accent1">
                  <a:lumMod val="89000"/>
                </a:schemeClr>
              </a:gs>
              <a:gs pos="23000">
                <a:schemeClr val="accent1">
                  <a:lumMod val="89000"/>
                </a:schemeClr>
              </a:gs>
              <a:gs pos="69000">
                <a:schemeClr val="accent1">
                  <a:lumMod val="75000"/>
                </a:schemeClr>
              </a:gs>
              <a:gs pos="97000">
                <a:schemeClr val="accent1">
                  <a:lumMod val="7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42" name="Group 41">
            <a:extLst>
              <a:ext uri="{FF2B5EF4-FFF2-40B4-BE49-F238E27FC236}">
                <a16:creationId xmlns:a16="http://schemas.microsoft.com/office/drawing/2014/main" id="{7A03E380-9CD1-4ABA-A763-9F9D252B8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573513" y="0"/>
            <a:ext cx="5613431" cy="6853245"/>
            <a:chOff x="2487613" y="285750"/>
            <a:chExt cx="2428876" cy="5654676"/>
          </a:xfrm>
          <a:solidFill>
            <a:schemeClr val="accent1"/>
          </a:solidFill>
        </p:grpSpPr>
        <p:sp>
          <p:nvSpPr>
            <p:cNvPr id="43" name="Freeform 11">
              <a:extLst>
                <a:ext uri="{FF2B5EF4-FFF2-40B4-BE49-F238E27FC236}">
                  <a16:creationId xmlns:a16="http://schemas.microsoft.com/office/drawing/2014/main" id="{66E01B84-4C2B-4DE5-90C8-9C4001A75B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4" name="Freeform 12">
              <a:extLst>
                <a:ext uri="{FF2B5EF4-FFF2-40B4-BE49-F238E27FC236}">
                  <a16:creationId xmlns:a16="http://schemas.microsoft.com/office/drawing/2014/main" id="{64CE5A7A-D5C5-4FE5-860C-0B5748FDEE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5" name="Freeform 13">
              <a:extLst>
                <a:ext uri="{FF2B5EF4-FFF2-40B4-BE49-F238E27FC236}">
                  <a16:creationId xmlns:a16="http://schemas.microsoft.com/office/drawing/2014/main" id="{016A7D2A-6EEA-47B8-A763-7D82E41B3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6" name="Freeform 14">
              <a:extLst>
                <a:ext uri="{FF2B5EF4-FFF2-40B4-BE49-F238E27FC236}">
                  <a16:creationId xmlns:a16="http://schemas.microsoft.com/office/drawing/2014/main" id="{E758F6E7-6DEC-48D0-ACB1-E5E26B13E6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7" name="Freeform 15">
              <a:extLst>
                <a:ext uri="{FF2B5EF4-FFF2-40B4-BE49-F238E27FC236}">
                  <a16:creationId xmlns:a16="http://schemas.microsoft.com/office/drawing/2014/main" id="{B56657FF-C027-42E7-859B-902929B6FA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8" name="Freeform 16">
              <a:extLst>
                <a:ext uri="{FF2B5EF4-FFF2-40B4-BE49-F238E27FC236}">
                  <a16:creationId xmlns:a16="http://schemas.microsoft.com/office/drawing/2014/main" id="{79047F2A-5978-46C6-B3A2-54AAC2136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9" name="Freeform 17">
              <a:extLst>
                <a:ext uri="{FF2B5EF4-FFF2-40B4-BE49-F238E27FC236}">
                  <a16:creationId xmlns:a16="http://schemas.microsoft.com/office/drawing/2014/main" id="{F3BE8FD1-0A72-4640-AC7A-2E057273F8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0" name="Freeform 18">
              <a:extLst>
                <a:ext uri="{FF2B5EF4-FFF2-40B4-BE49-F238E27FC236}">
                  <a16:creationId xmlns:a16="http://schemas.microsoft.com/office/drawing/2014/main" id="{752FC782-A372-4D11-B20D-958955E56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1" name="Freeform 19">
              <a:extLst>
                <a:ext uri="{FF2B5EF4-FFF2-40B4-BE49-F238E27FC236}">
                  <a16:creationId xmlns:a16="http://schemas.microsoft.com/office/drawing/2014/main" id="{AA00B2F1-BEE2-444A-8249-C8E3212CA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2" name="Freeform 20">
              <a:extLst>
                <a:ext uri="{FF2B5EF4-FFF2-40B4-BE49-F238E27FC236}">
                  <a16:creationId xmlns:a16="http://schemas.microsoft.com/office/drawing/2014/main" id="{E7F5747E-514B-4CF7-B6B0-DAD7149097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3" name="Freeform 21">
              <a:extLst>
                <a:ext uri="{FF2B5EF4-FFF2-40B4-BE49-F238E27FC236}">
                  <a16:creationId xmlns:a16="http://schemas.microsoft.com/office/drawing/2014/main" id="{931614BB-1593-40ED-8113-2BD1187055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54" name="Freeform 22">
              <a:extLst>
                <a:ext uri="{FF2B5EF4-FFF2-40B4-BE49-F238E27FC236}">
                  <a16:creationId xmlns:a16="http://schemas.microsoft.com/office/drawing/2014/main" id="{2691871F-F15C-4E19-BC9C-78E5748D7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56" name="Freeform 6">
            <a:extLst>
              <a:ext uri="{FF2B5EF4-FFF2-40B4-BE49-F238E27FC236}">
                <a16:creationId xmlns:a16="http://schemas.microsoft.com/office/drawing/2014/main" id="{8576F020-8157-45CE-B1D9-6FA47AFEB4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1159566"/>
            <a:ext cx="7560245" cy="453886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2" name="標題 1">
            <a:extLst>
              <a:ext uri="{FF2B5EF4-FFF2-40B4-BE49-F238E27FC236}">
                <a16:creationId xmlns:a16="http://schemas.microsoft.com/office/drawing/2014/main" id="{7D68E322-CCA6-654A-981A-6EF6DEBEA8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87215" y="1318591"/>
            <a:ext cx="5102159" cy="422082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kumimoji="1" lang="zh-HK" altLang="en-US" sz="5400" dirty="0">
                <a:solidFill>
                  <a:srgbClr val="FFFFFF"/>
                </a:solidFill>
              </a:rPr>
              <a:t>郭守敬詳細生平事</a:t>
            </a:r>
            <a:r>
              <a:rPr kumimoji="1" lang="zh-TW" altLang="en-US" sz="5400" dirty="0">
                <a:solidFill>
                  <a:srgbClr val="FFFFFF"/>
                </a:solidFill>
              </a:rPr>
              <a:t>跡</a:t>
            </a:r>
            <a:r>
              <a:rPr kumimoji="1" lang="zh-HK" altLang="en-US" sz="5400" dirty="0">
                <a:solidFill>
                  <a:srgbClr val="FFFFFF"/>
                </a:solidFill>
              </a:rPr>
              <a:t>介紹</a:t>
            </a:r>
          </a:p>
        </p:txBody>
      </p:sp>
      <p:sp>
        <p:nvSpPr>
          <p:cNvPr id="3" name="文字版面配置區 2">
            <a:extLst>
              <a:ext uri="{FF2B5EF4-FFF2-40B4-BE49-F238E27FC236}">
                <a16:creationId xmlns:a16="http://schemas.microsoft.com/office/drawing/2014/main" id="{1FDD80C4-9A49-F34A-9B31-E31238B0367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7712032" y="804334"/>
            <a:ext cx="3675634" cy="5249332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marL="342900" indent="-342900">
              <a:buClr>
                <a:schemeClr val="accent2">
                  <a:lumMod val="40000"/>
                  <a:lumOff val="60000"/>
                </a:schemeClr>
              </a:buClr>
              <a:buFont typeface="+mj-lt"/>
              <a:buAutoNum type="arabicPeriod"/>
            </a:pPr>
            <a:r>
              <a:rPr kumimoji="1" lang="zh-HK" altLang="en-US" sz="1800" dirty="0">
                <a:solidFill>
                  <a:srgbClr val="FFFFFF"/>
                </a:solidFill>
              </a:rPr>
              <a:t>年輕事跡</a:t>
            </a:r>
            <a:endParaRPr kumimoji="1" lang="en-US" altLang="zh-HK" sz="1800" dirty="0">
              <a:solidFill>
                <a:srgbClr val="FFFFFF"/>
              </a:solidFill>
            </a:endParaRPr>
          </a:p>
          <a:p>
            <a:pPr marL="342900" indent="-342900">
              <a:buClr>
                <a:schemeClr val="accent2">
                  <a:lumMod val="40000"/>
                  <a:lumOff val="60000"/>
                </a:schemeClr>
              </a:buClr>
              <a:buFont typeface="+mj-lt"/>
              <a:buAutoNum type="arabicPeriod"/>
            </a:pPr>
            <a:r>
              <a:rPr kumimoji="1" lang="zh-HK" altLang="en-US" sz="1800" dirty="0">
                <a:solidFill>
                  <a:srgbClr val="FFFFFF"/>
                </a:solidFill>
              </a:rPr>
              <a:t>水利工程貢獻</a:t>
            </a:r>
            <a:endParaRPr kumimoji="1" lang="en-US" altLang="zh-HK" sz="1800" dirty="0">
              <a:solidFill>
                <a:srgbClr val="FFFFFF"/>
              </a:solidFill>
            </a:endParaRPr>
          </a:p>
          <a:p>
            <a:pPr marL="342900" indent="-342900">
              <a:buClr>
                <a:schemeClr val="accent2">
                  <a:lumMod val="40000"/>
                  <a:lumOff val="60000"/>
                </a:schemeClr>
              </a:buClr>
              <a:buFont typeface="+mj-lt"/>
              <a:buAutoNum type="arabicPeriod"/>
            </a:pPr>
            <a:r>
              <a:rPr kumimoji="1" lang="zh-HK" altLang="en-US" sz="1800" dirty="0">
                <a:solidFill>
                  <a:srgbClr val="FFFFFF"/>
                </a:solidFill>
              </a:rPr>
              <a:t>天文學貢獻</a:t>
            </a:r>
            <a:endParaRPr kumimoji="1" lang="en-US" altLang="zh-HK" sz="1800" dirty="0">
              <a:solidFill>
                <a:srgbClr val="FFFFFF"/>
              </a:solidFill>
            </a:endParaRPr>
          </a:p>
          <a:p>
            <a:pPr marL="342900" indent="-342900">
              <a:buClr>
                <a:schemeClr val="accent2">
                  <a:lumMod val="40000"/>
                  <a:lumOff val="60000"/>
                </a:schemeClr>
              </a:buClr>
              <a:buFont typeface="+mj-lt"/>
              <a:buAutoNum type="arabicPeriod"/>
            </a:pPr>
            <a:r>
              <a:rPr kumimoji="1" lang="zh-HK" altLang="en-US" sz="1800" dirty="0">
                <a:solidFill>
                  <a:srgbClr val="FFFFFF"/>
                </a:solidFill>
              </a:rPr>
              <a:t>晚年生涯</a:t>
            </a:r>
            <a:endParaRPr kumimoji="1" lang="en-US" altLang="zh-HK" sz="1800" dirty="0">
              <a:solidFill>
                <a:srgbClr val="FFFFFF"/>
              </a:solidFill>
            </a:endParaRPr>
          </a:p>
        </p:txBody>
      </p:sp>
      <p:pic>
        <p:nvPicPr>
          <p:cNvPr id="55" name="圖片 54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005963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44A36455-76AC-EB42-A77E-A30E16FE16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年輕事跡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5FD85712-A859-164F-A025-E25DAD2BAFC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775791"/>
            <a:ext cx="8915400" cy="4158477"/>
          </a:xfrm>
        </p:spPr>
        <p:txBody>
          <a:bodyPr>
            <a:noAutofit/>
          </a:bodyPr>
          <a:lstStyle/>
          <a:p>
            <a:r>
              <a:rPr kumimoji="1" lang="zh-HK" altLang="en-US" sz="2200" dirty="0"/>
              <a:t>郭守敬在得到元世祖賞識前已聞名於邢州。</a:t>
            </a:r>
            <a:endParaRPr kumimoji="1" lang="en-US" altLang="zh-HK" sz="2200" dirty="0"/>
          </a:p>
          <a:p>
            <a:r>
              <a:rPr kumimoji="1" lang="zh-HK" altLang="en-US" sz="2200" dirty="0"/>
              <a:t>金・元好問</a:t>
            </a:r>
            <a:r>
              <a:rPr kumimoji="1" lang="zh-TW" altLang="en-US" sz="2200" dirty="0"/>
              <a:t> </a:t>
            </a:r>
            <a:r>
              <a:rPr kumimoji="1" lang="en-US" altLang="zh-TW" sz="2200" dirty="0"/>
              <a:t>《</a:t>
            </a:r>
            <a:r>
              <a:rPr kumimoji="1" lang="zh-HK" altLang="en-US" sz="2200" dirty="0"/>
              <a:t>邢州新石橋記</a:t>
            </a:r>
            <a:r>
              <a:rPr kumimoji="1" lang="en-US" altLang="zh-HK" sz="2200" dirty="0"/>
              <a:t>》</a:t>
            </a:r>
            <a:r>
              <a:rPr kumimoji="1" lang="zh-HK" altLang="en-US" sz="2200" dirty="0"/>
              <a:t>中記載了這麼一則故事：</a:t>
            </a:r>
            <a:endParaRPr kumimoji="1" lang="en-US" altLang="zh-HK" sz="2200" dirty="0"/>
          </a:p>
          <a:p>
            <a:pPr lvl="1">
              <a:buFont typeface="Wingdings" pitchFamily="2" charset="2"/>
              <a:buChar char="Ø"/>
            </a:pPr>
            <a:r>
              <a:rPr kumimoji="1" lang="zh-HK" altLang="en-US" sz="2200" dirty="0"/>
              <a:t>邢州自宋朝時曾有三條河流，並有一座石橋用以橫跨三條河條</a:t>
            </a:r>
            <a:r>
              <a:rPr kumimoji="1" lang="zh-TW" altLang="en-US" sz="2200" dirty="0"/>
              <a:t>，</a:t>
            </a:r>
            <a:r>
              <a:rPr kumimoji="1" lang="zh-HK" altLang="en-US" sz="2200" dirty="0"/>
              <a:t>然而因為遼金之間的連年戰爭，石橋早已被戰荒破壞，又被河水沖毁，被汙泥淹沒</a:t>
            </a:r>
            <a:r>
              <a:rPr kumimoji="1" lang="zh-TW" altLang="en-US" sz="2200" dirty="0"/>
              <a:t>，</a:t>
            </a:r>
            <a:r>
              <a:rPr kumimoji="1" lang="zh-HK" altLang="en-US" sz="2200" dirty="0"/>
              <a:t>百姓們只得架起獨木橋作過河之用，但獨木橋十分危險且經常損壞，百姓苦不堪言</a:t>
            </a:r>
            <a:endParaRPr kumimoji="1" lang="en-US" altLang="zh-HK" sz="2200" dirty="0"/>
          </a:p>
          <a:p>
            <a:pPr lvl="1">
              <a:buFont typeface="Wingdings" pitchFamily="2" charset="2"/>
              <a:buChar char="Ø"/>
            </a:pPr>
            <a:r>
              <a:rPr kumimoji="1" lang="zh-HK" altLang="en-US" sz="2200" dirty="0"/>
              <a:t>時任地方官張文謙命郭守敬擔任測量師勘測石橋舊址</a:t>
            </a:r>
            <a:r>
              <a:rPr kumimoji="1" lang="zh-TW" altLang="en-US" sz="2200" dirty="0"/>
              <a:t>。</a:t>
            </a:r>
            <a:r>
              <a:rPr kumimoji="1" lang="zh-HK" altLang="en-US" sz="2200" dirty="0"/>
              <a:t>郭守敬經考察後，指出其中一個地方應該是石橋遺址</a:t>
            </a:r>
            <a:r>
              <a:rPr kumimoji="1" lang="zh-TW" altLang="en-US" sz="2200" dirty="0"/>
              <a:t>。</a:t>
            </a:r>
            <a:r>
              <a:rPr kumimoji="1" lang="zh-HK" altLang="en-US" sz="2200" dirty="0"/>
              <a:t>官員命工匠發挖，果然發現有殘破石橋遺址埋藏在下</a:t>
            </a:r>
            <a:r>
              <a:rPr kumimoji="1" lang="zh-TW" altLang="en-US" sz="2200" dirty="0"/>
              <a:t>。</a:t>
            </a:r>
            <a:endParaRPr kumimoji="1" lang="en-US" altLang="zh-HK" sz="2200" dirty="0"/>
          </a:p>
          <a:p>
            <a:pPr lvl="1">
              <a:buFont typeface="Wingdings" pitchFamily="2" charset="2"/>
              <a:buChar char="Ø"/>
            </a:pPr>
            <a:r>
              <a:rPr kumimoji="1" lang="zh-HK" altLang="en-US" sz="2200" dirty="0"/>
              <a:t>消息傳開後，郭守敬為時人所傳頌</a:t>
            </a: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526808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57ABABA7-0420-4200-9B65-1C1967CE9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317EBE3-FF86-4DA1-BC9A-331F7F214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34D43EC1-35FA-4FC3-8526-F655CEB09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654296" y="1871831"/>
            <a:ext cx="0" cy="3200400"/>
          </a:xfrm>
          <a:prstGeom prst="line">
            <a:avLst/>
          </a:prstGeom>
          <a:ln w="15875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A03E380-9CD1-4ABA-A763-9F9D252B8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1">
              <a:alpha val="30000"/>
            </a:schemeClr>
          </a:solidFill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66E01B84-4C2B-4DE5-90C8-9C4001A75B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64CE5A7A-D5C5-4FE5-860C-0B5748FDEE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016A7D2A-6EEA-47B8-A763-7D82E41B3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E758F6E7-6DEC-48D0-ACB1-E5E26B13E6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B56657FF-C027-42E7-859B-902929B6FA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79047F2A-5978-46C6-B3A2-54AAC2136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F3BE8FD1-0A72-4640-AC7A-2E057273F8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752FC782-A372-4D11-B20D-958955E56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AA00B2F1-BEE2-444A-8249-C8E3212CA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E7F5747E-514B-4CF7-B6B0-DAD7149097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931614BB-1593-40ED-8113-2BD1187055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2691871F-F15C-4E19-BC9C-78E5748D7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2" name="標題 1">
            <a:extLst>
              <a:ext uri="{FF2B5EF4-FFF2-40B4-BE49-F238E27FC236}">
                <a16:creationId xmlns:a16="http://schemas.microsoft.com/office/drawing/2014/main" id="{7D63457A-B902-5C41-AAF1-7230C4A715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021326" y="1318591"/>
            <a:ext cx="5882201" cy="4220820"/>
          </a:xfrm>
        </p:spPr>
        <p:txBody>
          <a:bodyPr anchor="ctr">
            <a:normAutofit/>
          </a:bodyPr>
          <a:lstStyle/>
          <a:p>
            <a:r>
              <a:rPr kumimoji="1" lang="zh-HK" altLang="en-US" dirty="0">
                <a:solidFill>
                  <a:schemeClr val="tx2">
                    <a:lumMod val="75000"/>
                  </a:schemeClr>
                </a:solidFill>
              </a:rPr>
              <a:t>水利工程貢獻</a:t>
            </a:r>
          </a:p>
        </p:txBody>
      </p:sp>
      <p:sp>
        <p:nvSpPr>
          <p:cNvPr id="3" name="副標題 2">
            <a:extLst>
              <a:ext uri="{FF2B5EF4-FFF2-40B4-BE49-F238E27FC236}">
                <a16:creationId xmlns:a16="http://schemas.microsoft.com/office/drawing/2014/main" id="{FBDD9E3C-30A0-5543-9904-9A76ADFAF7B4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71519" y="804334"/>
            <a:ext cx="3164648" cy="5249332"/>
          </a:xfrm>
        </p:spPr>
        <p:txBody>
          <a:bodyPr anchor="ctr">
            <a:normAutofit/>
          </a:bodyPr>
          <a:lstStyle/>
          <a:p>
            <a:pPr algn="r"/>
            <a:r>
              <a:rPr kumimoji="1" lang="zh-HK" altLang="en-US" sz="5400" dirty="0">
                <a:solidFill>
                  <a:schemeClr val="tx2">
                    <a:lumMod val="75000"/>
                  </a:schemeClr>
                </a:solidFill>
              </a:rPr>
              <a:t>郭守敬</a:t>
            </a:r>
          </a:p>
        </p:txBody>
      </p:sp>
      <p:pic>
        <p:nvPicPr>
          <p:cNvPr id="27" name="圖片 26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911004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3FB24E4-ACB2-2A4B-8C5F-AD48E6A4BFC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走進歷史的第一步：謹見元世祖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5C4AD7C-3BE9-0F4F-93B1-BBB5BC3645E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86891" y="1749286"/>
            <a:ext cx="9579011" cy="4595529"/>
          </a:xfrm>
        </p:spPr>
        <p:txBody>
          <a:bodyPr>
            <a:noAutofit/>
          </a:bodyPr>
          <a:lstStyle/>
          <a:p>
            <a:r>
              <a:rPr kumimoji="1" lang="zh-HK" altLang="en-US" sz="2200" dirty="0"/>
              <a:t>公元</a:t>
            </a:r>
            <a:r>
              <a:rPr kumimoji="1" lang="en-US" altLang="zh-HK" sz="2200" dirty="0"/>
              <a:t>1</a:t>
            </a:r>
            <a:r>
              <a:rPr kumimoji="1" lang="en-US" altLang="zh-TW" sz="2200" dirty="0"/>
              <a:t>262</a:t>
            </a:r>
            <a:r>
              <a:rPr kumimoji="1" lang="zh-HK" altLang="en-US" sz="2200" dirty="0"/>
              <a:t>年，元世祖（忽必烈）聞劉秉忠的大名，召其入京諮以政事</a:t>
            </a:r>
            <a:endParaRPr kumimoji="1" lang="en-US" altLang="zh-HK" sz="2200" dirty="0"/>
          </a:p>
          <a:p>
            <a:r>
              <a:rPr kumimoji="1" lang="zh-HK" altLang="en-US" sz="2200" dirty="0"/>
              <a:t>劉秉忠遂攜同郭守敬及其好友王恂共同進京面聖，並向忽必烈推薦年僅</a:t>
            </a:r>
            <a:r>
              <a:rPr kumimoji="1" lang="en-US" altLang="zh-HK" sz="2200" dirty="0"/>
              <a:t>3</a:t>
            </a:r>
            <a:r>
              <a:rPr kumimoji="1" lang="en-US" altLang="zh-TW" sz="2200" dirty="0"/>
              <a:t>1</a:t>
            </a:r>
            <a:r>
              <a:rPr kumimoji="1" lang="zh-HK" altLang="en-US" sz="2200" dirty="0"/>
              <a:t>歲的郭守敬</a:t>
            </a:r>
            <a:endParaRPr kumimoji="1" lang="en-US" altLang="zh-HK" sz="2200" dirty="0"/>
          </a:p>
          <a:p>
            <a:r>
              <a:rPr kumimoji="1" lang="zh-HK" altLang="en-US" sz="2200" dirty="0"/>
              <a:t>郭守敬向元世祖提出了共計六條分別涉及邢州流域，中都等地的水利建議</a:t>
            </a:r>
            <a:endParaRPr kumimoji="1" lang="en-US" altLang="zh-HK" sz="2200" dirty="0"/>
          </a:p>
          <a:p>
            <a:r>
              <a:rPr kumimoji="1" lang="zh-HK" altLang="en-US" sz="2200" dirty="0"/>
              <a:t>他更預言元朝遷都大都（今北京）後將會面臨開發和調配水資源的問題</a:t>
            </a:r>
            <a:endParaRPr kumimoji="1" lang="en-US" altLang="zh-HK" sz="2200" dirty="0"/>
          </a:p>
          <a:p>
            <a:r>
              <a:rPr kumimoji="1" lang="zh-HK" altLang="en-US" sz="2200" dirty="0"/>
              <a:t>元世組深以為然，提出不少問題，郭守敬對答如流，得到元世祖賞識</a:t>
            </a:r>
            <a:endParaRPr kumimoji="1" lang="en-US" altLang="zh-HK" sz="2200" dirty="0"/>
          </a:p>
          <a:p>
            <a:r>
              <a:rPr kumimoji="1" lang="zh-HK" altLang="en-US" sz="2200" dirty="0"/>
              <a:t>元世祖即場任命其為「提舉諸路河渠」，負責整修及管理各地河渠</a:t>
            </a:r>
            <a:endParaRPr kumimoji="1" lang="en-US" altLang="zh-HK" sz="2200" dirty="0"/>
          </a:p>
          <a:p>
            <a:r>
              <a:rPr kumimoji="1" lang="zh-HK" altLang="en-US" sz="2200" dirty="0"/>
              <a:t>不久後，西夏地區河渠問題嚴重影響農業發展，他以河渠副使身份，前往西夏地區重修舊有黃河灌渠</a:t>
            </a:r>
            <a:endParaRPr kumimoji="1" lang="en-US" altLang="zh-HK" sz="2200" dirty="0"/>
          </a:p>
          <a:p>
            <a:endParaRPr kumimoji="1" lang="zh-HK" altLang="en-US" sz="2200" dirty="0"/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6522623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CC8FE09-2B96-704A-A995-80484DDAEBC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鋒芒初露：西夏修渠篇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ADB2292F-2439-FC4B-B840-7E35269011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15986" y="1953208"/>
            <a:ext cx="9531255" cy="3777622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kumimoji="1" lang="zh-HK" altLang="en-US" sz="2200" dirty="0"/>
              <a:t>郭守敬走馬上任後的第一個工作，就是修繕地處西夏地區的眾多荒廢水渠</a:t>
            </a:r>
            <a:endParaRPr kumimoji="1" lang="en-US" altLang="zh-HK" sz="2200" dirty="0"/>
          </a:p>
          <a:p>
            <a:pPr>
              <a:lnSpc>
                <a:spcPct val="150000"/>
              </a:lnSpc>
            </a:pPr>
            <a:r>
              <a:rPr kumimoji="1" lang="zh-HK" altLang="en-US" sz="2200" dirty="0"/>
              <a:t>西夏地區本來就屬荒蕪之地，再加上連年戰亂，幾乎所有的水渠都已汙塞，無法發揮引水的作用</a:t>
            </a:r>
            <a:endParaRPr kumimoji="1" lang="en-US" altLang="zh-HK" sz="2200" dirty="0"/>
          </a:p>
          <a:p>
            <a:pPr>
              <a:lnSpc>
                <a:spcPct val="150000"/>
              </a:lnSpc>
            </a:pPr>
            <a:r>
              <a:rPr kumimoji="1" lang="zh-HK" altLang="en-US" sz="2200" dirty="0"/>
              <a:t>當地農民賴以為生的農田全部荒廢，引發饑荒，居民流離失所，生活困苦</a:t>
            </a:r>
            <a:endParaRPr kumimoji="1" lang="en-US" altLang="zh-HK" sz="2200" dirty="0"/>
          </a:p>
          <a:p>
            <a:pPr>
              <a:lnSpc>
                <a:spcPct val="150000"/>
              </a:lnSpc>
            </a:pPr>
            <a:r>
              <a:rPr kumimoji="1" lang="zh-HK" altLang="en-US" sz="2200" dirty="0"/>
              <a:t>郭守敬經視察後，發現寧夏兩大幹渠的淤廢對地方民生的影響最大，決</a:t>
            </a:r>
            <a:r>
              <a:rPr kumimoji="1" lang="zh-TW" altLang="en-US" sz="2200" dirty="0"/>
              <a:t>心從這兩條渠入手，爭取在最短時間內使寧夏農業復蘇</a:t>
            </a:r>
            <a:endParaRPr kumimoji="1" lang="zh-HK" altLang="en-US" sz="2200" dirty="0"/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2604460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0F4D5F38-2B97-4D45-B556-CEAE5CC17E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29099" y="624110"/>
            <a:ext cx="8911687" cy="1280890"/>
          </a:xfrm>
        </p:spPr>
        <p:txBody>
          <a:bodyPr/>
          <a:lstStyle/>
          <a:p>
            <a:r>
              <a:rPr kumimoji="1" lang="zh-HK" altLang="en-US" dirty="0"/>
              <a:t>西夏修渠．續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5CE3D8E-DCEE-B944-ADF4-17E35111AA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25386" y="1492898"/>
            <a:ext cx="8915400" cy="3615034"/>
          </a:xfrm>
        </p:spPr>
        <p:txBody>
          <a:bodyPr>
            <a:normAutofit/>
          </a:bodyPr>
          <a:lstStyle/>
          <a:p>
            <a:r>
              <a:rPr kumimoji="1" lang="zh-HK" altLang="en-US" sz="2200" dirty="0"/>
              <a:t>郭守敬經過研究後，提出了「固舊圖新」的做法</a:t>
            </a:r>
            <a:endParaRPr kumimoji="1" lang="en-US" altLang="zh-HK" sz="2200" dirty="0"/>
          </a:p>
          <a:p>
            <a:r>
              <a:rPr kumimoji="1" lang="zh-HK" altLang="en-US" sz="2200" dirty="0"/>
              <a:t>他一分面命人疏通舊渠，另一方面又命令開挖新渠，雙管齊下</a:t>
            </a:r>
            <a:endParaRPr kumimoji="1" lang="en-US" altLang="zh-HK" sz="2200" dirty="0"/>
          </a:p>
          <a:p>
            <a:r>
              <a:rPr kumimoji="1" lang="zh-HK" altLang="en-US" sz="2200" dirty="0"/>
              <a:t>同一時間，由於西夏地區雨量極不穩定，供水的穩定性也成為非常嚴峻的問題</a:t>
            </a:r>
            <a:endParaRPr kumimoji="1" lang="en-US" altLang="zh-HK" sz="2200" dirty="0"/>
          </a:p>
          <a:p>
            <a:r>
              <a:rPr kumimoji="1" lang="zh-HK" altLang="en-US" sz="2200" dirty="0"/>
              <a:t>有見及此，郭守敬提出了建立水閘，築起水</a:t>
            </a:r>
            <a:r>
              <a:rPr kumimoji="1" lang="zh-TW" altLang="en-US" sz="2200" dirty="0"/>
              <a:t>壩</a:t>
            </a:r>
            <a:r>
              <a:rPr kumimoji="1" lang="zh-HK" altLang="en-US" sz="2200" dirty="0"/>
              <a:t>的構思，以水量過多時「泄水」及水源稀缺時「節水」的做法鞏固供水的穩定性</a:t>
            </a:r>
            <a:endParaRPr kumimoji="1" lang="en-US" altLang="zh-HK" sz="2200" dirty="0"/>
          </a:p>
          <a:p>
            <a:r>
              <a:rPr kumimoji="1" lang="zh-HK" altLang="en-US" sz="2200" dirty="0"/>
              <a:t>這就是水壩的構思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32A2AEBF-7588-6A45-8329-DB5C40D960C9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-752" b="10665"/>
          <a:stretch/>
        </p:blipFill>
        <p:spPr>
          <a:xfrm>
            <a:off x="7101644" y="4186456"/>
            <a:ext cx="3684544" cy="2154196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A705E06C-C004-1F46-8529-4E540A2ED12D}"/>
              </a:ext>
            </a:extLst>
          </p:cNvPr>
          <p:cNvSpPr txBox="1"/>
          <p:nvPr/>
        </p:nvSpPr>
        <p:spPr>
          <a:xfrm>
            <a:off x="5993648" y="5582181"/>
            <a:ext cx="1107996" cy="369332"/>
          </a:xfrm>
          <a:prstGeom prst="rect">
            <a:avLst/>
          </a:prstGeom>
          <a:solidFill>
            <a:schemeClr val="accent6">
              <a:lumMod val="40000"/>
              <a:lumOff val="60000"/>
            </a:schemeClr>
          </a:solidFill>
        </p:spPr>
        <p:txBody>
          <a:bodyPr wrap="none" rtlCol="0">
            <a:spAutoFit/>
          </a:bodyPr>
          <a:lstStyle/>
          <a:p>
            <a:r>
              <a:rPr kumimoji="1" lang="zh-HK" altLang="en-US" dirty="0"/>
              <a:t>三峽大壩</a:t>
            </a:r>
          </a:p>
        </p:txBody>
      </p:sp>
      <p:pic>
        <p:nvPicPr>
          <p:cNvPr id="6" name="圖片 5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264587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D3ACDCE-76B8-2841-8AC6-74A8FBD62D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西夏修渠．續．再續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35DC9A4-632D-0C4A-856A-C6529FDBE3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1510746"/>
            <a:ext cx="9242004" cy="4465983"/>
          </a:xfrm>
        </p:spPr>
        <p:txBody>
          <a:bodyPr>
            <a:noAutofit/>
          </a:bodyPr>
          <a:lstStyle/>
          <a:p>
            <a:r>
              <a:rPr kumimoji="1" lang="zh-HK" altLang="en-US" sz="2200" dirty="0"/>
              <a:t>寧夏區當時擁有兩條大型水渠以及附近四州合計十</a:t>
            </a:r>
            <a:r>
              <a:rPr kumimoji="1" lang="zh-TW" altLang="en-US" sz="2200" dirty="0"/>
              <a:t>餘</a:t>
            </a:r>
            <a:r>
              <a:rPr kumimoji="1" lang="zh-HK" altLang="en-US" sz="2200" dirty="0"/>
              <a:t>水渠</a:t>
            </a:r>
            <a:endParaRPr kumimoji="1" lang="en-US" altLang="zh-HK" sz="2200" dirty="0"/>
          </a:p>
          <a:p>
            <a:r>
              <a:rPr kumimoji="1" lang="zh-HK" altLang="en-US" sz="2200" dirty="0"/>
              <a:t>唐徠渠</a:t>
            </a:r>
            <a:r>
              <a:rPr kumimoji="1" lang="en-US" altLang="zh-HK" sz="2200" dirty="0"/>
              <a:t>——</a:t>
            </a:r>
            <a:r>
              <a:rPr kumimoji="1" lang="zh-HK" altLang="en-US" sz="2200" dirty="0"/>
              <a:t>全長四百華里</a:t>
            </a:r>
            <a:endParaRPr kumimoji="1" lang="en-US" altLang="zh-HK" sz="2200" dirty="0"/>
          </a:p>
          <a:p>
            <a:r>
              <a:rPr kumimoji="1" lang="zh-HK" altLang="en-US" sz="2200" dirty="0"/>
              <a:t>漢延渠</a:t>
            </a:r>
            <a:r>
              <a:rPr kumimoji="1" lang="en-US" altLang="zh-HK" sz="2200" dirty="0"/>
              <a:t>——</a:t>
            </a:r>
            <a:r>
              <a:rPr kumimoji="1" lang="zh-HK" altLang="en-US" sz="2200" dirty="0"/>
              <a:t>全長二百五十華里</a:t>
            </a:r>
            <a:endParaRPr kumimoji="1" lang="en-US" altLang="zh-HK" sz="2200" dirty="0"/>
          </a:p>
          <a:p>
            <a:r>
              <a:rPr kumimoji="1" lang="zh-HK" altLang="en-US" sz="2200" dirty="0"/>
              <a:t>其</a:t>
            </a:r>
            <a:r>
              <a:rPr kumimoji="1" lang="zh-TW" altLang="en-US" sz="2200" dirty="0"/>
              <a:t>餘</a:t>
            </a:r>
            <a:r>
              <a:rPr kumimoji="1" lang="zh-HK" altLang="en-US" sz="2200" dirty="0"/>
              <a:t>水渠各二百余華里</a:t>
            </a:r>
            <a:endParaRPr kumimoji="1" lang="en-US" altLang="zh-HK" sz="2200" dirty="0"/>
          </a:p>
          <a:p>
            <a:r>
              <a:rPr kumimoji="1" lang="zh-HK" altLang="en-US" sz="2200" dirty="0"/>
              <a:t>合計二千六百</a:t>
            </a:r>
            <a:r>
              <a:rPr kumimoji="1" lang="zh-TW" altLang="en-US" sz="2200" dirty="0"/>
              <a:t>餘</a:t>
            </a:r>
            <a:r>
              <a:rPr kumimoji="1" lang="zh-HK" altLang="en-US" sz="2200" dirty="0"/>
              <a:t>里的水渠，在郭守敬的指揮下，竟然在兩年內便逐漸發揮作用</a:t>
            </a:r>
            <a:endParaRPr kumimoji="1" lang="en-US" altLang="zh-HK" sz="2200" dirty="0"/>
          </a:p>
          <a:p>
            <a:r>
              <a:rPr kumimoji="1" lang="zh-HK" altLang="en-US" sz="2200" dirty="0"/>
              <a:t>兩年之內，西夏區農業便開始復蘇，流離失所的居民紛紛遷回舊居務農</a:t>
            </a:r>
            <a:endParaRPr kumimoji="1" lang="en-US" altLang="zh-HK" sz="2200" dirty="0"/>
          </a:p>
          <a:p>
            <a:r>
              <a:rPr kumimoji="1" lang="zh-HK" altLang="en-US" sz="2200" dirty="0"/>
              <a:t>當郭守敬完成任務回京覆命時，西夏區已是一片繁榮，煥然一新</a:t>
            </a:r>
            <a:endParaRPr kumimoji="1" lang="en-US" altLang="zh-HK" sz="2200" dirty="0"/>
          </a:p>
          <a:p>
            <a:r>
              <a:rPr kumimoji="1" lang="zh-HK" altLang="en-US" sz="2200" dirty="0"/>
              <a:t>寧夏百姓為了紀念他，為他建立了一個祠堂</a:t>
            </a:r>
            <a:endParaRPr kumimoji="1" lang="en-US" altLang="zh-HK" sz="2200" dirty="0"/>
          </a:p>
          <a:p>
            <a:r>
              <a:rPr kumimoji="1" lang="zh-HK" altLang="en-US" sz="2200" dirty="0"/>
              <a:t>時至今天，寧夏唐萊公園仍有一尊郭守敬像</a:t>
            </a: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716867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3F446943-77CC-6E4E-B60C-AB584906C3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北京的前身：大都治水篇</a:t>
            </a:r>
            <a:br>
              <a:rPr kumimoji="1" lang="en-US" altLang="zh-HK" dirty="0"/>
            </a:br>
            <a:r>
              <a:rPr kumimoji="1" lang="zh-HK" altLang="en-US" sz="2800" dirty="0"/>
              <a:t>（背景資料）</a:t>
            </a: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3839194-4C30-A945-B7F8-30B19C03D9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30132" y="1891748"/>
            <a:ext cx="9770739" cy="4607525"/>
          </a:xfrm>
        </p:spPr>
        <p:txBody>
          <a:bodyPr>
            <a:noAutofit/>
          </a:bodyPr>
          <a:lstStyle/>
          <a:p>
            <a:r>
              <a:rPr kumimoji="1" lang="zh-HK" altLang="en-US" sz="2200" dirty="0"/>
              <a:t>現今中國的首都</a:t>
            </a:r>
            <a:r>
              <a:rPr kumimoji="1" lang="en-US" altLang="zh-HK" sz="2200" dirty="0"/>
              <a:t>——</a:t>
            </a:r>
            <a:r>
              <a:rPr kumimoji="1" lang="zh-HK" altLang="en-US" sz="2200" dirty="0"/>
              <a:t>北京，最早為元朝時期的國都。</a:t>
            </a:r>
            <a:endParaRPr kumimoji="1" lang="en-US" altLang="zh-HK" sz="2200" dirty="0"/>
          </a:p>
          <a:p>
            <a:r>
              <a:rPr kumimoji="1" lang="zh-HK" altLang="en-US" sz="2200" dirty="0"/>
              <a:t>元軍攻陷南宋國都汴京後，忽必烈把國都從上都搬遷至大都，方便管治中原</a:t>
            </a:r>
            <a:endParaRPr kumimoji="1" lang="en-US" altLang="zh-HK" sz="2200" dirty="0"/>
          </a:p>
          <a:p>
            <a:r>
              <a:rPr kumimoji="1" lang="zh-HK" altLang="en-US" sz="2200" dirty="0"/>
              <a:t>金朝時期，金朝統治者便已看中大都的地理位置，</a:t>
            </a:r>
            <a:r>
              <a:rPr kumimoji="1" lang="zh-TW" altLang="en-US" sz="2200" dirty="0"/>
              <a:t>著力發展大都，至元朝時大都規模已不下於開封等地</a:t>
            </a:r>
            <a:endParaRPr kumimoji="1" lang="en-US" altLang="zh-TW" sz="2200" dirty="0"/>
          </a:p>
          <a:p>
            <a:r>
              <a:rPr kumimoji="1" lang="zh-TW" altLang="en-US" sz="2200" dirty="0"/>
              <a:t>但是，與開封、汴京和長安等數朝古都不同的地方是，大都附近並沒有大型的河流能夠為城鎮提供源源不絕的水源，以及更重要的航運交通</a:t>
            </a:r>
            <a:endParaRPr kumimoji="1" lang="en-US" altLang="zh-TW" sz="2200" dirty="0"/>
          </a:p>
          <a:p>
            <a:r>
              <a:rPr kumimoji="1" lang="zh-TW" altLang="en-US" sz="2200" dirty="0"/>
              <a:t>古代陸運技術遠遠落後於水運，因而只有船隻能到達的城鎮才擁有高速發展的資本</a:t>
            </a:r>
            <a:endParaRPr kumimoji="1" lang="en-US" altLang="zh-TW" sz="2200" dirty="0"/>
          </a:p>
          <a:p>
            <a:r>
              <a:rPr kumimoji="1" lang="zh-HK" altLang="en-US" sz="2200" dirty="0"/>
              <a:t>而當時的北京城，也就是大都，並不符合這種條件</a:t>
            </a:r>
            <a:endParaRPr kumimoji="1" lang="en-US" altLang="zh-HK" sz="2200" dirty="0"/>
          </a:p>
          <a:p>
            <a:r>
              <a:rPr kumimoji="1" lang="zh-HK" altLang="en-US" sz="2200" dirty="0"/>
              <a:t>商船的貨物若要進京，需在通州卸貨後，改用陸運，即利用人力及馬車運送入京，非常不方便</a:t>
            </a: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27135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E8C4D6C-716A-694C-BBD2-4BA5E8C93C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360" y="612116"/>
            <a:ext cx="8911687" cy="1280890"/>
          </a:xfrm>
        </p:spPr>
        <p:txBody>
          <a:bodyPr/>
          <a:lstStyle/>
          <a:p>
            <a:r>
              <a:rPr kumimoji="1" lang="zh-HK" altLang="en-US" dirty="0"/>
              <a:t>大都治水篇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E9E3E5D-2C48-B84D-9DA2-CCC60DB75B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5360" y="1540189"/>
            <a:ext cx="9257014" cy="3777622"/>
          </a:xfrm>
        </p:spPr>
        <p:txBody>
          <a:bodyPr>
            <a:noAutofit/>
          </a:bodyPr>
          <a:lstStyle/>
          <a:p>
            <a:r>
              <a:rPr kumimoji="1" lang="zh-TW" altLang="en-US" sz="2200" dirty="0"/>
              <a:t>金朝年間，統治者曾下令開挖通州至京都（這個京都是北京，不是日本京都）的運河，試圖接駁通州港口以及通往南方富庶地區的商船航道。</a:t>
            </a:r>
            <a:endParaRPr kumimoji="1" lang="en-US" altLang="zh-TW" sz="2200" dirty="0"/>
          </a:p>
          <a:p>
            <a:r>
              <a:rPr kumimoji="1" lang="zh-TW" altLang="en-US" sz="2200" dirty="0"/>
              <a:t>然而，時任負責人某某顯然沒有勝任這工作的才能，他命令從京都西部的河流</a:t>
            </a:r>
            <a:r>
              <a:rPr kumimoji="1" lang="en-US" altLang="zh-TW" sz="2200" dirty="0"/>
              <a:t>——</a:t>
            </a:r>
            <a:r>
              <a:rPr kumimoji="1" lang="zh-HK" altLang="en-US" sz="2200" dirty="0"/>
              <a:t>渾河（今永定河）引水東下灌水進運河</a:t>
            </a:r>
            <a:endParaRPr kumimoji="1" lang="en-US" altLang="zh-HK" sz="2200" dirty="0"/>
          </a:p>
          <a:p>
            <a:r>
              <a:rPr kumimoji="1" lang="zh-HK" altLang="en-US" sz="2200" dirty="0"/>
              <a:t>渾河河如其名，河水渾濁，夾雜眾多泥沙，如同黃河的水很黃一般。很遺憾當時的那位負責人顯然不知道黃河的故事</a:t>
            </a:r>
            <a:endParaRPr kumimoji="1" lang="en-US" altLang="zh-HK" sz="2200" dirty="0"/>
          </a:p>
          <a:p>
            <a:r>
              <a:rPr kumimoji="1" lang="zh-HK" altLang="en-US" sz="2200" dirty="0"/>
              <a:t>結果就是運河常常淤塞，航路不順，商船難以正常航行</a:t>
            </a:r>
            <a:endParaRPr kumimoji="1" lang="en-US" altLang="zh-HK" sz="2200" dirty="0"/>
          </a:p>
          <a:p>
            <a:r>
              <a:rPr kumimoji="1" lang="zh-HK" altLang="en-US" sz="2200" dirty="0"/>
              <a:t>金朝時期，曾經有一次發大水，運河</a:t>
            </a:r>
            <a:r>
              <a:rPr kumimoji="1" lang="zh-TW" altLang="en-US" sz="2200" dirty="0"/>
              <a:t>溢</a:t>
            </a:r>
            <a:r>
              <a:rPr kumimoji="1" lang="zh-HK" altLang="en-US" sz="2200" dirty="0"/>
              <a:t>水泛濫，竟將京都淹沒，損失慘重</a:t>
            </a:r>
            <a:endParaRPr kumimoji="1" lang="en-US" altLang="zh-HK" sz="2200" dirty="0"/>
          </a:p>
          <a:p>
            <a:r>
              <a:rPr kumimoji="1" lang="zh-HK" altLang="en-US" sz="2200" dirty="0"/>
              <a:t>最終金朝統治者只得填堵運河棄置，運河計劃以失敗告終</a:t>
            </a: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004122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3B0E09D-182F-244A-9B1E-BE913460E60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18218" y="1720481"/>
            <a:ext cx="8915400" cy="4365673"/>
          </a:xfrm>
        </p:spPr>
        <p:txBody>
          <a:bodyPr>
            <a:noAutofit/>
          </a:bodyPr>
          <a:lstStyle/>
          <a:p>
            <a:r>
              <a:rPr kumimoji="1" lang="zh-HK" altLang="en-US" sz="2200" dirty="0"/>
              <a:t>郭守敬到任後，認為引永定河之水灌河不可取</a:t>
            </a:r>
            <a:endParaRPr kumimoji="1" lang="en-US" altLang="zh-HK" sz="2200" dirty="0"/>
          </a:p>
          <a:p>
            <a:r>
              <a:rPr kumimoji="1" lang="zh-HK" altLang="en-US" sz="2200" dirty="0"/>
              <a:t>他改為引玉泉山的清泉之水至通州，因為玉泉山清泉清澈而少泥沙</a:t>
            </a:r>
            <a:r>
              <a:rPr kumimoji="1" lang="zh-TW" altLang="en-US" sz="2200" dirty="0"/>
              <a:t>，</a:t>
            </a:r>
            <a:r>
              <a:rPr kumimoji="1" lang="zh-HK" altLang="en-US" sz="2200" dirty="0"/>
              <a:t>清泉的水不夠</a:t>
            </a:r>
            <a:endParaRPr kumimoji="1" lang="en-US" altLang="zh-TW" sz="2200" dirty="0"/>
          </a:p>
          <a:p>
            <a:r>
              <a:rPr kumimoji="1" lang="zh-HK" altLang="en-US" sz="2200" dirty="0"/>
              <a:t>連通京都的大運河，必須提供能讓大型商船行駛的高水流量</a:t>
            </a:r>
            <a:endParaRPr kumimoji="1" lang="en-US" altLang="zh-HK" sz="2200" dirty="0"/>
          </a:p>
          <a:p>
            <a:r>
              <a:rPr kumimoji="1" lang="zh-HK" altLang="en-US" sz="2200" dirty="0"/>
              <a:t>在有限的供水下，運河的漕運量完全不能滿足需求</a:t>
            </a:r>
            <a:endParaRPr kumimoji="1" lang="en-US" altLang="zh-HK" sz="2200" dirty="0"/>
          </a:p>
          <a:p>
            <a:r>
              <a:rPr kumimoji="1" lang="zh-HK" altLang="en-US" sz="2200" dirty="0"/>
              <a:t>大型的商船甚至根本無法駛進該運河</a:t>
            </a: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  <p:sp>
        <p:nvSpPr>
          <p:cNvPr id="7" name="標題 1">
            <a:extLst>
              <a:ext uri="{FF2B5EF4-FFF2-40B4-BE49-F238E27FC236}">
                <a16:creationId xmlns:a16="http://schemas.microsoft.com/office/drawing/2014/main" id="{49502ECD-3D70-48BA-8C3F-71A85FD14B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360" y="612116"/>
            <a:ext cx="8911687" cy="1280890"/>
          </a:xfrm>
        </p:spPr>
        <p:txBody>
          <a:bodyPr/>
          <a:lstStyle/>
          <a:p>
            <a:r>
              <a:rPr kumimoji="1" lang="zh-HK" altLang="en-US" dirty="0"/>
              <a:t>大都治水篇</a:t>
            </a:r>
          </a:p>
        </p:txBody>
      </p:sp>
    </p:spTree>
    <p:extLst>
      <p:ext uri="{BB962C8B-B14F-4D97-AF65-F5344CB8AC3E}">
        <p14:creationId xmlns:p14="http://schemas.microsoft.com/office/powerpoint/2010/main" val="366037024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44694B6-07BB-F84E-8D39-4ECF072DD7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95838" y="1555776"/>
            <a:ext cx="9475541" cy="4333461"/>
          </a:xfrm>
        </p:spPr>
        <p:txBody>
          <a:bodyPr>
            <a:noAutofit/>
          </a:bodyPr>
          <a:lstStyle/>
          <a:p>
            <a:r>
              <a:rPr kumimoji="1" lang="zh-HK" altLang="en-US" sz="2200" dirty="0"/>
              <a:t>萬般無奈之下，郭守敬只得又打起了永定河的主意</a:t>
            </a:r>
            <a:endParaRPr kumimoji="1" lang="en-US" altLang="zh-HK" sz="2200" dirty="0"/>
          </a:p>
          <a:p>
            <a:r>
              <a:rPr kumimoji="1" lang="zh-HK" altLang="en-US" sz="2200" dirty="0"/>
              <a:t>他滿懷自信地按照在西夏治水時的套路，建立了水壩套餐，企圖依靠水壩的功效來解決發大水的問題</a:t>
            </a:r>
            <a:endParaRPr kumimoji="1" lang="en-US" altLang="zh-HK" sz="2200" dirty="0"/>
          </a:p>
          <a:p>
            <a:r>
              <a:rPr kumimoji="1" lang="zh-HK" altLang="en-US" sz="2200" dirty="0"/>
              <a:t>忽必烈當時甚至為此河取名為「會通河」（因水壩的設計，又名壩河）</a:t>
            </a:r>
            <a:endParaRPr kumimoji="1" lang="en-US" altLang="zh-HK" sz="2200" dirty="0"/>
          </a:p>
          <a:p>
            <a:r>
              <a:rPr kumimoji="1" lang="zh-HK" altLang="en-US" sz="2200" dirty="0"/>
              <a:t>想一想，因為泥沙淤積導致了容易河水泛濫，而水壩專治河水泛濫，也許真的有效？</a:t>
            </a:r>
            <a:endParaRPr kumimoji="1" lang="en-US" altLang="zh-HK" sz="2200" dirty="0"/>
          </a:p>
          <a:p>
            <a:r>
              <a:rPr kumimoji="1" lang="zh-HK" altLang="en-US" sz="2200" dirty="0"/>
              <a:t>然而，這只是治標不治本的方法</a:t>
            </a:r>
            <a:endParaRPr kumimoji="1" lang="en-US" altLang="zh-HK" sz="2200" dirty="0"/>
          </a:p>
          <a:p>
            <a:r>
              <a:rPr kumimoji="1" lang="zh-HK" altLang="en-US" sz="2200" dirty="0"/>
              <a:t>過了不到一年，因為泥沙量太多，沙石竟堵死了水閘，水閘失去作用</a:t>
            </a:r>
            <a:endParaRPr kumimoji="1" lang="en-US" altLang="zh-HK" sz="2200" dirty="0"/>
          </a:p>
          <a:p>
            <a:r>
              <a:rPr kumimoji="1" lang="zh-HK" altLang="en-US" sz="2200" dirty="0"/>
              <a:t>最終，水閘計劃也宣告失敗，郭守敬放棄了依靠壩河單獨支撐大都的需求</a:t>
            </a:r>
            <a:endParaRPr kumimoji="1" lang="en-US" altLang="zh-HK" sz="2200" dirty="0"/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  <p:sp>
        <p:nvSpPr>
          <p:cNvPr id="7" name="標題 1">
            <a:extLst>
              <a:ext uri="{FF2B5EF4-FFF2-40B4-BE49-F238E27FC236}">
                <a16:creationId xmlns:a16="http://schemas.microsoft.com/office/drawing/2014/main" id="{2F80CA38-6B26-4B5E-9298-BC84396C8A7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360" y="612116"/>
            <a:ext cx="8911687" cy="1280890"/>
          </a:xfrm>
        </p:spPr>
        <p:txBody>
          <a:bodyPr/>
          <a:lstStyle/>
          <a:p>
            <a:r>
              <a:rPr kumimoji="1" lang="zh-HK" altLang="en-US" dirty="0"/>
              <a:t>大都治水篇</a:t>
            </a:r>
          </a:p>
        </p:txBody>
      </p:sp>
    </p:spTree>
    <p:extLst>
      <p:ext uri="{BB962C8B-B14F-4D97-AF65-F5344CB8AC3E}">
        <p14:creationId xmlns:p14="http://schemas.microsoft.com/office/powerpoint/2010/main" val="2965658794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4510C7A-72A0-7F4D-B5A8-89BDA62CC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1708" y="1540189"/>
            <a:ext cx="9088982" cy="3777622"/>
          </a:xfrm>
        </p:spPr>
        <p:txBody>
          <a:bodyPr>
            <a:noAutofit/>
          </a:bodyPr>
          <a:lstStyle/>
          <a:p>
            <a:r>
              <a:rPr kumimoji="1" lang="zh-HK" altLang="en-US" sz="2200" dirty="0"/>
              <a:t>經過多次碰壁，郭守敬下定決心，遍尋大都附近地形，找尋能滿足需求的水源</a:t>
            </a:r>
            <a:endParaRPr kumimoji="1" lang="en-US" altLang="zh-HK" sz="2200" dirty="0"/>
          </a:p>
          <a:p>
            <a:r>
              <a:rPr kumimoji="1" lang="zh-HK" altLang="en-US" sz="2200" dirty="0"/>
              <a:t>皇天不負有心人，他終於在大都以北三十里的神山上，找到了白浮泉</a:t>
            </a:r>
            <a:r>
              <a:rPr kumimoji="1" lang="en-US" altLang="zh-HK" sz="2200" dirty="0"/>
              <a:t>——</a:t>
            </a:r>
            <a:r>
              <a:rPr kumimoji="1" lang="zh-HK" altLang="en-US" sz="2200" dirty="0"/>
              <a:t>一個水量充沛，水質清澈的泉眼</a:t>
            </a:r>
            <a:endParaRPr kumimoji="1" lang="en-US" altLang="zh-HK" sz="2200" dirty="0"/>
          </a:p>
          <a:p>
            <a:r>
              <a:rPr kumimoji="1" lang="zh-HK" altLang="en-US" sz="2200" dirty="0"/>
              <a:t>由於白浮泉與大都之間相隔了兩座大河谷，直接向南引水肯定是不可能的</a:t>
            </a:r>
            <a:endParaRPr kumimoji="1" lang="en-US" altLang="zh-HK" sz="2200" dirty="0"/>
          </a:p>
          <a:p>
            <a:r>
              <a:rPr kumimoji="1" lang="zh-HK" altLang="en-US" sz="2200" dirty="0"/>
              <a:t>注：兩座河谷的地勢比大都更低，若經河谷引水進大都將會面臨由低向高引水的困難</a:t>
            </a:r>
            <a:endParaRPr kumimoji="1" lang="en-US" altLang="zh-HK" sz="2200" dirty="0"/>
          </a:p>
          <a:p>
            <a:r>
              <a:rPr kumimoji="1" lang="zh-HK" altLang="en-US" sz="2200" dirty="0"/>
              <a:t>郭守敬精心設計了一條路線，向西南方引水，借道河谷西南部取道大都，中途甚至能匯合西山群其他清澈的泉水，提供更多的水源</a:t>
            </a:r>
            <a:endParaRPr kumimoji="1" lang="en-US" altLang="zh-HK" sz="2200" dirty="0"/>
          </a:p>
          <a:p>
            <a:r>
              <a:rPr kumimoji="1" lang="zh-HK" altLang="en-US" sz="2200" dirty="0"/>
              <a:t>最後將匯合而成的水流引向大都，如此一來便能為大都運河的建設提供充足的條件</a:t>
            </a: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  <p:sp>
        <p:nvSpPr>
          <p:cNvPr id="7" name="標題 1">
            <a:extLst>
              <a:ext uri="{FF2B5EF4-FFF2-40B4-BE49-F238E27FC236}">
                <a16:creationId xmlns:a16="http://schemas.microsoft.com/office/drawing/2014/main" id="{6F8B9439-45E9-4007-856D-967446FEBE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360" y="612116"/>
            <a:ext cx="8911687" cy="1280890"/>
          </a:xfrm>
        </p:spPr>
        <p:txBody>
          <a:bodyPr/>
          <a:lstStyle/>
          <a:p>
            <a:r>
              <a:rPr kumimoji="1" lang="zh-HK" altLang="en-US" dirty="0"/>
              <a:t>大都治水篇</a:t>
            </a:r>
          </a:p>
        </p:txBody>
      </p:sp>
    </p:spTree>
    <p:extLst>
      <p:ext uri="{BB962C8B-B14F-4D97-AF65-F5344CB8AC3E}">
        <p14:creationId xmlns:p14="http://schemas.microsoft.com/office/powerpoint/2010/main" val="409702448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內容版面配置區 4" descr="一張含有 文字, 地圖, 室外, 棉束 的圖片&#10;&#10;自動產生的描述">
            <a:extLst>
              <a:ext uri="{FF2B5EF4-FFF2-40B4-BE49-F238E27FC236}">
                <a16:creationId xmlns:a16="http://schemas.microsoft.com/office/drawing/2014/main" id="{69C62644-BFE2-4748-A074-3F57987671B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592925" y="400587"/>
            <a:ext cx="7196315" cy="6056825"/>
          </a:xfrm>
        </p:spPr>
      </p:pic>
      <p:sp>
        <p:nvSpPr>
          <p:cNvPr id="6" name="橢圓 5">
            <a:extLst>
              <a:ext uri="{FF2B5EF4-FFF2-40B4-BE49-F238E27FC236}">
                <a16:creationId xmlns:a16="http://schemas.microsoft.com/office/drawing/2014/main" id="{69CDC4E2-3081-3749-AA22-945279CE17C9}"/>
              </a:ext>
            </a:extLst>
          </p:cNvPr>
          <p:cNvSpPr/>
          <p:nvPr/>
        </p:nvSpPr>
        <p:spPr>
          <a:xfrm>
            <a:off x="5450889" y="1944210"/>
            <a:ext cx="1890943" cy="1722268"/>
          </a:xfrm>
          <a:prstGeom prst="ellipse">
            <a:avLst/>
          </a:prstGeom>
          <a:solidFill>
            <a:schemeClr val="accent2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HK" altLang="en-US" dirty="0"/>
              <a:t>兩大河谷</a:t>
            </a:r>
            <a:endParaRPr kumimoji="1" lang="en-US" altLang="zh-HK" dirty="0"/>
          </a:p>
          <a:p>
            <a:pPr algn="ctr"/>
            <a:r>
              <a:rPr kumimoji="1" lang="zh-HK" altLang="en-US" dirty="0"/>
              <a:t>所在地</a:t>
            </a: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2496597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8ADF802C-8A8B-824E-95D5-410565A4EC6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81709" y="1751315"/>
            <a:ext cx="8915400" cy="3777622"/>
          </a:xfrm>
        </p:spPr>
        <p:txBody>
          <a:bodyPr>
            <a:noAutofit/>
          </a:bodyPr>
          <a:lstStyle/>
          <a:p>
            <a:r>
              <a:rPr kumimoji="1" lang="zh-HK" altLang="en-US" sz="2200" dirty="0"/>
              <a:t>忽必烈聽到計劃後眼睛發亮，立即下令調動數萬軍民投入工程，由郭守敬全權指揮</a:t>
            </a:r>
            <a:endParaRPr kumimoji="1" lang="en-US" altLang="zh-HK" sz="2200" dirty="0"/>
          </a:p>
          <a:p>
            <a:r>
              <a:rPr kumimoji="1" lang="zh-HK" altLang="en-US" sz="2200" dirty="0"/>
              <a:t>工程於元</a:t>
            </a:r>
            <a:r>
              <a:rPr kumimoji="1" lang="en-US" altLang="zh-HK" sz="2200" dirty="0"/>
              <a:t>2</a:t>
            </a:r>
            <a:r>
              <a:rPr kumimoji="1" lang="en-US" altLang="zh-TW" sz="2200" dirty="0"/>
              <a:t>9</a:t>
            </a:r>
            <a:r>
              <a:rPr kumimoji="1" lang="zh-HK" altLang="en-US" sz="2200" dirty="0"/>
              <a:t>年（</a:t>
            </a:r>
            <a:r>
              <a:rPr kumimoji="1" lang="en-US" altLang="zh-HK" sz="2200" dirty="0"/>
              <a:t>1</a:t>
            </a:r>
            <a:r>
              <a:rPr kumimoji="1" lang="en-US" altLang="zh-TW" sz="2200" dirty="0"/>
              <a:t>292</a:t>
            </a:r>
            <a:r>
              <a:rPr kumimoji="1" lang="zh-HK" altLang="en-US" sz="2200" dirty="0"/>
              <a:t>年）動工</a:t>
            </a:r>
            <a:endParaRPr kumimoji="1" lang="en-US" altLang="zh-HK" sz="2200" dirty="0"/>
          </a:p>
          <a:p>
            <a:r>
              <a:rPr kumimoji="1" lang="zh-HK" altLang="en-US" sz="2200" dirty="0"/>
              <a:t>全長</a:t>
            </a:r>
            <a:r>
              <a:rPr kumimoji="1" lang="en-US" altLang="zh-HK" sz="2200" dirty="0"/>
              <a:t>1</a:t>
            </a:r>
            <a:r>
              <a:rPr kumimoji="1" lang="en-US" altLang="zh-TW" sz="2200" dirty="0"/>
              <a:t>60</a:t>
            </a:r>
            <a:r>
              <a:rPr kumimoji="1" lang="zh-HK" altLang="en-US" sz="2200" dirty="0"/>
              <a:t>華里的山道運河工程，在郭守敬的指揮下，竟在一年半內便正式峻工</a:t>
            </a:r>
            <a:endParaRPr kumimoji="1" lang="en-US" altLang="zh-HK" sz="2200" dirty="0"/>
          </a:p>
          <a:p>
            <a:r>
              <a:rPr kumimoji="1" lang="zh-HK" altLang="en-US" sz="2200" dirty="0"/>
              <a:t>從此，從江南富庶之地遠途而來的商船，能經新建成的運河，直達大都，在大都內一處名為「積水潭」的水塘卸貨</a:t>
            </a:r>
            <a:endParaRPr kumimoji="1" lang="en-US" altLang="zh-HK" sz="2200" dirty="0"/>
          </a:p>
          <a:p>
            <a:r>
              <a:rPr kumimoji="1" lang="zh-HK" altLang="en-US" sz="2200" dirty="0"/>
              <a:t>忽必烈後來遇然經過積水潭，看見商船數量之多甚至把河水都遮掩了（史書記載當時的場景為「舳艫敝水」），大喜過望，將運河賜名「通惠河」</a:t>
            </a:r>
            <a:endParaRPr kumimoji="1" lang="en-US" altLang="zh-HK" sz="2200" dirty="0"/>
          </a:p>
          <a:p>
            <a:endParaRPr kumimoji="1" lang="zh-HK" altLang="en-US" sz="2200" dirty="0"/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  <p:sp>
        <p:nvSpPr>
          <p:cNvPr id="7" name="標題 1">
            <a:extLst>
              <a:ext uri="{FF2B5EF4-FFF2-40B4-BE49-F238E27FC236}">
                <a16:creationId xmlns:a16="http://schemas.microsoft.com/office/drawing/2014/main" id="{C47076A3-3323-4E23-AC58-214FFF015C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360" y="612116"/>
            <a:ext cx="8911687" cy="1280890"/>
          </a:xfrm>
        </p:spPr>
        <p:txBody>
          <a:bodyPr/>
          <a:lstStyle/>
          <a:p>
            <a:r>
              <a:rPr kumimoji="1" lang="zh-HK" altLang="en-US" dirty="0"/>
              <a:t>大都治水篇</a:t>
            </a:r>
          </a:p>
        </p:txBody>
      </p:sp>
    </p:spTree>
    <p:extLst>
      <p:ext uri="{BB962C8B-B14F-4D97-AF65-F5344CB8AC3E}">
        <p14:creationId xmlns:p14="http://schemas.microsoft.com/office/powerpoint/2010/main" val="33556596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B522F8FE-6B20-FD4D-B77F-3C120DAD588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91647" y="1589489"/>
            <a:ext cx="9312998" cy="5069984"/>
          </a:xfrm>
        </p:spPr>
        <p:txBody>
          <a:bodyPr>
            <a:noAutofit/>
          </a:bodyPr>
          <a:lstStyle/>
          <a:p>
            <a:r>
              <a:rPr kumimoji="1" lang="zh-HK" altLang="en-US" sz="2100" dirty="0"/>
              <a:t>通惠河不但解決了大都的水源以及漕運問題，更徹底打通了</a:t>
            </a:r>
            <a:r>
              <a:rPr kumimoji="1" lang="zh-TW" altLang="en-US" sz="2100" dirty="0"/>
              <a:t>中國南北的航運通道</a:t>
            </a:r>
            <a:endParaRPr kumimoji="1" lang="en-US" altLang="zh-TW" sz="2100" dirty="0"/>
          </a:p>
          <a:p>
            <a:r>
              <a:rPr kumimoji="1" lang="zh-HK" altLang="en-US" sz="2100" dirty="0"/>
              <a:t>它實現了從西北方引河入城的構思，在提供航道的同時，又能給大都提供北方寶貴的水資源</a:t>
            </a:r>
            <a:endParaRPr kumimoji="1" lang="en-US" altLang="zh-HK" sz="2100" dirty="0"/>
          </a:p>
          <a:p>
            <a:r>
              <a:rPr kumimoji="1" lang="zh-HK" altLang="en-US" sz="2100" dirty="0"/>
              <a:t>它奠定了大都的供水格局，而這格局直至現代，仍被北京城所沿用</a:t>
            </a:r>
            <a:r>
              <a:rPr kumimoji="1" lang="zh-TW" altLang="en-US" sz="2100" dirty="0"/>
              <a:t>着</a:t>
            </a:r>
            <a:endParaRPr kumimoji="1" lang="en-US" altLang="zh-TW" sz="2100" dirty="0"/>
          </a:p>
          <a:p>
            <a:r>
              <a:rPr kumimoji="1" lang="zh-HK" altLang="en-US" sz="2100" dirty="0"/>
              <a:t>元朝之後的明朝</a:t>
            </a:r>
            <a:r>
              <a:rPr kumimoji="1" lang="zh-TW" altLang="en-US" sz="2100" dirty="0"/>
              <a:t>、</a:t>
            </a:r>
            <a:r>
              <a:rPr kumimoji="1" lang="zh-HK" altLang="en-US" sz="2100" dirty="0"/>
              <a:t>清朝，均極度依賴通惠河維繫北京城的糧食和物資供應，也正是因為通惠河帶來的方便，北京城才會被之後的朝代選為國都並大力發展</a:t>
            </a:r>
            <a:endParaRPr kumimoji="1" lang="en-US" altLang="zh-HK" sz="2100" dirty="0"/>
          </a:p>
          <a:p>
            <a:r>
              <a:rPr kumimoji="1" lang="zh-HK" altLang="en-US" sz="2100" dirty="0"/>
              <a:t>今天北京城最重要的兩條排水乾渠，就是郭守敬當年規劃的壩河和通惠河</a:t>
            </a:r>
            <a:endParaRPr kumimoji="1" lang="en-US" altLang="zh-TW" sz="2100" dirty="0"/>
          </a:p>
          <a:p>
            <a:r>
              <a:rPr kumimoji="1" lang="zh-TW" altLang="en-US" sz="2100" dirty="0"/>
              <a:t>現代著名的中國運河</a:t>
            </a:r>
            <a:r>
              <a:rPr kumimoji="1" lang="en-US" altLang="zh-TW" sz="2100" dirty="0"/>
              <a:t>——</a:t>
            </a:r>
            <a:r>
              <a:rPr kumimoji="1" lang="zh-TW" altLang="en-US" sz="2100" dirty="0"/>
              <a:t>京杭大運河，最重要的發展階段，便是在元代年間，在郭守敬的指揮下得以成型</a:t>
            </a:r>
            <a:endParaRPr kumimoji="1" lang="en-US" altLang="zh-HK" sz="2100" dirty="0"/>
          </a:p>
          <a:p>
            <a:r>
              <a:rPr kumimoji="1" lang="zh-HK" altLang="en-US" sz="2100" dirty="0"/>
              <a:t>可以說，郭守敬可能是現今天北京城繁華的最大功臣之一</a:t>
            </a: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  <p:sp>
        <p:nvSpPr>
          <p:cNvPr id="7" name="標題 1">
            <a:extLst>
              <a:ext uri="{FF2B5EF4-FFF2-40B4-BE49-F238E27FC236}">
                <a16:creationId xmlns:a16="http://schemas.microsoft.com/office/drawing/2014/main" id="{0655605E-60D8-4611-AE2C-A0E2C57E67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95360" y="612116"/>
            <a:ext cx="8911687" cy="1280890"/>
          </a:xfrm>
        </p:spPr>
        <p:txBody>
          <a:bodyPr/>
          <a:lstStyle/>
          <a:p>
            <a:r>
              <a:rPr kumimoji="1" lang="zh-HK" altLang="en-US" dirty="0"/>
              <a:t>大都治水篇</a:t>
            </a:r>
          </a:p>
        </p:txBody>
      </p:sp>
    </p:spTree>
    <p:extLst>
      <p:ext uri="{BB962C8B-B14F-4D97-AF65-F5344CB8AC3E}">
        <p14:creationId xmlns:p14="http://schemas.microsoft.com/office/powerpoint/2010/main" val="2497478273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圖片 4" descr="一張含有 文字, 地圖 的圖片&#10;&#10;自動產生的描述">
            <a:extLst>
              <a:ext uri="{FF2B5EF4-FFF2-40B4-BE49-F238E27FC236}">
                <a16:creationId xmlns:a16="http://schemas.microsoft.com/office/drawing/2014/main" id="{5FF179E0-9EA9-194D-A53A-7D737ED2F34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5431" y="0"/>
            <a:ext cx="5701138" cy="6858000"/>
          </a:xfrm>
          <a:prstGeom prst="rect">
            <a:avLst/>
          </a:prstGeom>
        </p:spPr>
      </p:pic>
      <p:sp>
        <p:nvSpPr>
          <p:cNvPr id="7" name="甜甜圈 6">
            <a:extLst>
              <a:ext uri="{FF2B5EF4-FFF2-40B4-BE49-F238E27FC236}">
                <a16:creationId xmlns:a16="http://schemas.microsoft.com/office/drawing/2014/main" id="{343D79BA-1B60-3849-895F-3B7930613065}"/>
              </a:ext>
            </a:extLst>
          </p:cNvPr>
          <p:cNvSpPr/>
          <p:nvPr/>
        </p:nvSpPr>
        <p:spPr>
          <a:xfrm>
            <a:off x="5385787" y="0"/>
            <a:ext cx="1210322" cy="1109709"/>
          </a:xfrm>
          <a:prstGeom prst="donut">
            <a:avLst>
              <a:gd name="adj" fmla="val 5552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>
              <a:solidFill>
                <a:schemeClr val="tx1"/>
              </a:solidFill>
            </a:endParaRPr>
          </a:p>
        </p:txBody>
      </p:sp>
      <p:cxnSp>
        <p:nvCxnSpPr>
          <p:cNvPr id="9" name="直線接點 8">
            <a:extLst>
              <a:ext uri="{FF2B5EF4-FFF2-40B4-BE49-F238E27FC236}">
                <a16:creationId xmlns:a16="http://schemas.microsoft.com/office/drawing/2014/main" id="{DD065A2B-5CFE-4044-9541-112927A73DB1}"/>
              </a:ext>
            </a:extLst>
          </p:cNvPr>
          <p:cNvCxnSpPr>
            <a:cxnSpLocks/>
          </p:cNvCxnSpPr>
          <p:nvPr/>
        </p:nvCxnSpPr>
        <p:spPr>
          <a:xfrm>
            <a:off x="3728621" y="1109709"/>
            <a:ext cx="595691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直線箭頭接點 13">
            <a:extLst>
              <a:ext uri="{FF2B5EF4-FFF2-40B4-BE49-F238E27FC236}">
                <a16:creationId xmlns:a16="http://schemas.microsoft.com/office/drawing/2014/main" id="{08747C02-FBBB-3E47-9417-282706F85A8F}"/>
              </a:ext>
            </a:extLst>
          </p:cNvPr>
          <p:cNvCxnSpPr>
            <a:cxnSpLocks/>
          </p:cNvCxnSpPr>
          <p:nvPr/>
        </p:nvCxnSpPr>
        <p:spPr>
          <a:xfrm flipH="1" flipV="1">
            <a:off x="9516863" y="1242874"/>
            <a:ext cx="621436" cy="603681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雲形 16">
            <a:extLst>
              <a:ext uri="{FF2B5EF4-FFF2-40B4-BE49-F238E27FC236}">
                <a16:creationId xmlns:a16="http://schemas.microsoft.com/office/drawing/2014/main" id="{2504F7F9-4503-0345-AA35-54B7A85F528B}"/>
              </a:ext>
            </a:extLst>
          </p:cNvPr>
          <p:cNvSpPr/>
          <p:nvPr/>
        </p:nvSpPr>
        <p:spPr>
          <a:xfrm>
            <a:off x="8898384" y="1728925"/>
            <a:ext cx="3293616" cy="1526959"/>
          </a:xfrm>
          <a:prstGeom prst="cloud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endParaRPr kumimoji="1" lang="en-US" altLang="zh-HK" dirty="0"/>
          </a:p>
          <a:p>
            <a:r>
              <a:rPr kumimoji="1" lang="zh-HK" altLang="en-US" dirty="0"/>
              <a:t>元朝以前，此線以北並無運河</a:t>
            </a:r>
            <a:endParaRPr kumimoji="1" lang="en-US" altLang="zh-HK" dirty="0"/>
          </a:p>
          <a:p>
            <a:r>
              <a:rPr kumimoji="1" lang="zh-HK" altLang="en-US" dirty="0"/>
              <a:t>商船需從海路入京</a:t>
            </a:r>
          </a:p>
          <a:p>
            <a:pPr algn="ctr"/>
            <a:endParaRPr kumimoji="1" lang="zh-HK" altLang="en-US" dirty="0"/>
          </a:p>
        </p:txBody>
      </p:sp>
      <p:pic>
        <p:nvPicPr>
          <p:cNvPr id="8" name="圖片 7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52731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8D0A5A3-6124-6F4A-982E-8830D107A4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403682" y="624110"/>
            <a:ext cx="8911687" cy="1280890"/>
          </a:xfrm>
        </p:spPr>
        <p:txBody>
          <a:bodyPr/>
          <a:lstStyle/>
          <a:p>
            <a:r>
              <a:rPr kumimoji="1" lang="zh-HK" altLang="en-US" dirty="0"/>
              <a:t>京杭大運河小知識</a:t>
            </a:r>
            <a:br>
              <a:rPr kumimoji="1" lang="en-US" altLang="zh-HK" sz="1800" strike="sngStrike" dirty="0"/>
            </a:br>
            <a:endParaRPr kumimoji="1" lang="zh-HK" altLang="en-US" sz="1800" strike="sngStrike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9A4542C-939D-1640-89DA-E5673B1D936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51755" y="1592287"/>
            <a:ext cx="9163614" cy="4906986"/>
          </a:xfrm>
        </p:spPr>
        <p:txBody>
          <a:bodyPr>
            <a:noAutofit/>
          </a:bodyPr>
          <a:lstStyle/>
          <a:p>
            <a:r>
              <a:rPr kumimoji="1" lang="zh-HK" altLang="en-US" sz="2100" dirty="0"/>
              <a:t>京杭大運河於</a:t>
            </a:r>
            <a:r>
              <a:rPr kumimoji="1" lang="en-US" altLang="zh-HK" sz="2100" dirty="0"/>
              <a:t>2</a:t>
            </a:r>
            <a:r>
              <a:rPr kumimoji="1" lang="en-US" altLang="zh-TW" sz="2100" dirty="0"/>
              <a:t>014</a:t>
            </a:r>
            <a:r>
              <a:rPr kumimoji="1" lang="zh-HK" altLang="en-US" sz="2100" dirty="0"/>
              <a:t>年被列入世界文化遺產，全長</a:t>
            </a:r>
            <a:r>
              <a:rPr kumimoji="1" lang="en-US" altLang="zh-HK" sz="2100" dirty="0"/>
              <a:t>1</a:t>
            </a:r>
            <a:r>
              <a:rPr kumimoji="1" lang="en-US" altLang="zh-TW" sz="2100" dirty="0"/>
              <a:t>794</a:t>
            </a:r>
            <a:r>
              <a:rPr kumimoji="1" lang="zh-HK" altLang="en-US" sz="2100" dirty="0"/>
              <a:t>公里</a:t>
            </a:r>
            <a:endParaRPr kumimoji="1" lang="en-US" altLang="zh-HK" sz="2100" dirty="0"/>
          </a:p>
          <a:p>
            <a:r>
              <a:rPr kumimoji="1" lang="zh-HK" altLang="en-US" sz="2100" dirty="0"/>
              <a:t>其發展大可劃分為三個階段</a:t>
            </a:r>
            <a:endParaRPr kumimoji="1" lang="en-US" altLang="zh-HK" sz="2100" dirty="0"/>
          </a:p>
          <a:p>
            <a:pPr lvl="1"/>
            <a:r>
              <a:rPr kumimoji="1" lang="zh-HK" altLang="en-US" sz="2000" dirty="0"/>
              <a:t>第一階段為春秋時期吳國修建的邗溝和胥浦</a:t>
            </a:r>
            <a:endParaRPr kumimoji="1" lang="en-US" altLang="zh-HK" sz="2000" dirty="0"/>
          </a:p>
          <a:p>
            <a:pPr lvl="1"/>
            <a:r>
              <a:rPr kumimoji="1" lang="zh-HK" altLang="en-US" sz="2000" dirty="0"/>
              <a:t>第二階段為隋唐代所開通及連接起來的：廣通渠，通濟渠，山陽瀆，永濟渠，江南河</a:t>
            </a:r>
            <a:r>
              <a:rPr kumimoji="1" lang="zh-TW" altLang="en-US" sz="2000" dirty="0"/>
              <a:t>。</a:t>
            </a:r>
            <a:r>
              <a:rPr kumimoji="1" lang="zh-HK" altLang="en-US" sz="2000" dirty="0"/>
              <a:t>至此，南北運河已成雛形，但南北航道目前僅北上接通至洛陽而已</a:t>
            </a:r>
            <a:endParaRPr kumimoji="1" lang="en-US" altLang="zh-HK" sz="2000" dirty="0"/>
          </a:p>
          <a:p>
            <a:pPr lvl="1"/>
            <a:r>
              <a:rPr kumimoji="1" lang="zh-HK" altLang="en-US" sz="2000" dirty="0"/>
              <a:t>第三階段便為元代年間郭守敬規劃的運河計劃，包括了壩河和通惠河兩條主要北方航道</a:t>
            </a:r>
            <a:endParaRPr kumimoji="1" lang="en-US" altLang="zh-HK" sz="2000" dirty="0"/>
          </a:p>
          <a:p>
            <a:r>
              <a:rPr kumimoji="1" lang="zh-HK" altLang="en-US" sz="2100" dirty="0"/>
              <a:t>最終，北方海河，南宋核心區域的黃河及淮河，加上江南地區的長江和錢塘江，自此南北航道全面貫通</a:t>
            </a:r>
            <a:endParaRPr kumimoji="1" lang="en-US" altLang="zh-HK" sz="2100" dirty="0"/>
          </a:p>
          <a:p>
            <a:r>
              <a:rPr kumimoji="1" lang="zh-HK" altLang="en-US" sz="2100" dirty="0"/>
              <a:t>此時，全長</a:t>
            </a:r>
            <a:r>
              <a:rPr kumimoji="1" lang="en-US" altLang="zh-HK" sz="2100" dirty="0"/>
              <a:t>1</a:t>
            </a:r>
            <a:r>
              <a:rPr kumimoji="1" lang="en-US" altLang="zh-TW" sz="2100" dirty="0"/>
              <a:t>700</a:t>
            </a:r>
            <a:r>
              <a:rPr kumimoji="1" lang="zh-HK" altLang="en-US" sz="2100" dirty="0"/>
              <a:t>多公里的京杭大運河已經大致完成。在陸運技術（即鐵路）成熟以前，京杭大運河負責全國三分之二的貨運量，幾乎支撐起整個中國早前的經濟發展</a:t>
            </a:r>
            <a:endParaRPr kumimoji="1" lang="en-US" altLang="zh-HK" sz="2100" dirty="0"/>
          </a:p>
          <a:p>
            <a:pPr marL="0" indent="0">
              <a:buNone/>
            </a:pPr>
            <a:endParaRPr kumimoji="1" lang="zh-HK" altLang="en-US" sz="2100" dirty="0"/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55143121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90225F2B-B211-2D43-BE8B-5D9F71E2467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622" r="151" b="8593"/>
          <a:stretch/>
        </p:blipFill>
        <p:spPr>
          <a:xfrm>
            <a:off x="3462290" y="1479444"/>
            <a:ext cx="5672831" cy="4584005"/>
          </a:xfrm>
          <a:prstGeom prst="rect">
            <a:avLst/>
          </a:prstGeom>
        </p:spPr>
      </p:pic>
      <p:sp>
        <p:nvSpPr>
          <p:cNvPr id="5" name="文字方塊 4">
            <a:extLst>
              <a:ext uri="{FF2B5EF4-FFF2-40B4-BE49-F238E27FC236}">
                <a16:creationId xmlns:a16="http://schemas.microsoft.com/office/drawing/2014/main" id="{A16AEA82-AAB9-3B42-9774-BB3EFF2E60AA}"/>
              </a:ext>
            </a:extLst>
          </p:cNvPr>
          <p:cNvSpPr txBox="1"/>
          <p:nvPr/>
        </p:nvSpPr>
        <p:spPr>
          <a:xfrm>
            <a:off x="4475129" y="6152225"/>
            <a:ext cx="341632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HK" altLang="en-US" dirty="0"/>
              <a:t>第二階段的京杭大運河珍貴圖像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B164ED2F-663D-7343-97F3-09FD67F9947B}"/>
              </a:ext>
            </a:extLst>
          </p:cNvPr>
          <p:cNvSpPr/>
          <p:nvPr/>
        </p:nvSpPr>
        <p:spPr>
          <a:xfrm>
            <a:off x="6462943" y="1261942"/>
            <a:ext cx="142043" cy="133165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/>
          </a:p>
        </p:txBody>
      </p:sp>
      <p:sp>
        <p:nvSpPr>
          <p:cNvPr id="7" name="文字方塊 6">
            <a:extLst>
              <a:ext uri="{FF2B5EF4-FFF2-40B4-BE49-F238E27FC236}">
                <a16:creationId xmlns:a16="http://schemas.microsoft.com/office/drawing/2014/main" id="{1A528FE4-CDA9-2845-BB00-3D8116AB553A}"/>
              </a:ext>
            </a:extLst>
          </p:cNvPr>
          <p:cNvSpPr txBox="1"/>
          <p:nvPr/>
        </p:nvSpPr>
        <p:spPr>
          <a:xfrm>
            <a:off x="6533964" y="1060540"/>
            <a:ext cx="543739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zh-HK" altLang="en-US" sz="1400" dirty="0"/>
              <a:t>北京</a:t>
            </a:r>
          </a:p>
        </p:txBody>
      </p:sp>
      <p:sp>
        <p:nvSpPr>
          <p:cNvPr id="11" name="文字方塊 10">
            <a:extLst>
              <a:ext uri="{FF2B5EF4-FFF2-40B4-BE49-F238E27FC236}">
                <a16:creationId xmlns:a16="http://schemas.microsoft.com/office/drawing/2014/main" id="{997BBC60-B8E9-C64A-9FD3-92FEA0B568BE}"/>
              </a:ext>
            </a:extLst>
          </p:cNvPr>
          <p:cNvSpPr txBox="1"/>
          <p:nvPr/>
        </p:nvSpPr>
        <p:spPr>
          <a:xfrm>
            <a:off x="1961345" y="514784"/>
            <a:ext cx="357178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HK" altLang="en-US" sz="2800" dirty="0"/>
              <a:t>隋代運河構造圖</a:t>
            </a:r>
          </a:p>
        </p:txBody>
      </p:sp>
      <p:pic>
        <p:nvPicPr>
          <p:cNvPr id="12" name="圖片 11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30523213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0" name="Group 9">
            <a:extLst>
              <a:ext uri="{FF2B5EF4-FFF2-40B4-BE49-F238E27FC236}">
                <a16:creationId xmlns:a16="http://schemas.microsoft.com/office/drawing/2014/main" id="{7398C59F-5A18-487B-91D6-B955AACF2E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</p:grpSpPr>
        <p:sp>
          <p:nvSpPr>
            <p:cNvPr id="11" name="Freeform 11">
              <a:extLst>
                <a:ext uri="{FF2B5EF4-FFF2-40B4-BE49-F238E27FC236}">
                  <a16:creationId xmlns:a16="http://schemas.microsoft.com/office/drawing/2014/main" id="{0557FAFE-C7C3-47EC-A4F5-9B216631920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2" name="Freeform 12">
              <a:extLst>
                <a:ext uri="{FF2B5EF4-FFF2-40B4-BE49-F238E27FC236}">
                  <a16:creationId xmlns:a16="http://schemas.microsoft.com/office/drawing/2014/main" id="{95BC28FB-3882-4674-9D79-EA58BEB7CE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3" name="Freeform 13">
              <a:extLst>
                <a:ext uri="{FF2B5EF4-FFF2-40B4-BE49-F238E27FC236}">
                  <a16:creationId xmlns:a16="http://schemas.microsoft.com/office/drawing/2014/main" id="{9C6EC892-83F9-402F-8552-0AD7C0556E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4" name="Freeform 14">
              <a:extLst>
                <a:ext uri="{FF2B5EF4-FFF2-40B4-BE49-F238E27FC236}">
                  <a16:creationId xmlns:a16="http://schemas.microsoft.com/office/drawing/2014/main" id="{18387766-037C-4EF0-8471-D19CBF2A43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5" name="Freeform 15">
              <a:extLst>
                <a:ext uri="{FF2B5EF4-FFF2-40B4-BE49-F238E27FC236}">
                  <a16:creationId xmlns:a16="http://schemas.microsoft.com/office/drawing/2014/main" id="{1E364F38-6F3A-476A-93E6-962EA817C4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6" name="Freeform 16">
              <a:extLst>
                <a:ext uri="{FF2B5EF4-FFF2-40B4-BE49-F238E27FC236}">
                  <a16:creationId xmlns:a16="http://schemas.microsoft.com/office/drawing/2014/main" id="{35C335A4-1E67-4293-8BE2-DFB085D4FBB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7" name="Freeform 17">
              <a:extLst>
                <a:ext uri="{FF2B5EF4-FFF2-40B4-BE49-F238E27FC236}">
                  <a16:creationId xmlns:a16="http://schemas.microsoft.com/office/drawing/2014/main" id="{9A8A0F10-2C98-4297-9F92-5D95533927B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8" name="Freeform 18">
              <a:extLst>
                <a:ext uri="{FF2B5EF4-FFF2-40B4-BE49-F238E27FC236}">
                  <a16:creationId xmlns:a16="http://schemas.microsoft.com/office/drawing/2014/main" id="{C3B112A3-006E-4008-A778-DB5F6A09D51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19" name="Freeform 19">
              <a:extLst>
                <a:ext uri="{FF2B5EF4-FFF2-40B4-BE49-F238E27FC236}">
                  <a16:creationId xmlns:a16="http://schemas.microsoft.com/office/drawing/2014/main" id="{E5E62767-5C25-4C49-9568-432433A3C5B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0" name="Freeform 20">
              <a:extLst>
                <a:ext uri="{FF2B5EF4-FFF2-40B4-BE49-F238E27FC236}">
                  <a16:creationId xmlns:a16="http://schemas.microsoft.com/office/drawing/2014/main" id="{598EC006-77B1-42BA-B815-66CCB9B170E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1" name="Freeform 21">
              <a:extLst>
                <a:ext uri="{FF2B5EF4-FFF2-40B4-BE49-F238E27FC236}">
                  <a16:creationId xmlns:a16="http://schemas.microsoft.com/office/drawing/2014/main" id="{A144ED09-DA06-491D-95A8-AB3DED43295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  <p:sp>
          <p:nvSpPr>
            <p:cNvPr id="22" name="Freeform 22">
              <a:extLst>
                <a:ext uri="{FF2B5EF4-FFF2-40B4-BE49-F238E27FC236}">
                  <a16:creationId xmlns:a16="http://schemas.microsoft.com/office/drawing/2014/main" id="{1CB00BD2-11CD-4A38-8F38-02B0D1105EF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solidFill>
              <a:schemeClr val="tx2">
                <a:alpha val="20000"/>
              </a:schemeClr>
            </a:solidFill>
            <a:ln>
              <a:noFill/>
            </a:ln>
          </p:spPr>
        </p:sp>
      </p:grpSp>
      <p:grpSp>
        <p:nvGrpSpPr>
          <p:cNvPr id="51" name="Group 23">
            <a:extLst>
              <a:ext uri="{FF2B5EF4-FFF2-40B4-BE49-F238E27FC236}">
                <a16:creationId xmlns:a16="http://schemas.microsoft.com/office/drawing/2014/main" id="{520234FB-542E-4550-9C2F-1B56FD41A1C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</p:grpSpPr>
        <p:sp>
          <p:nvSpPr>
            <p:cNvPr id="25" name="Freeform 27">
              <a:extLst>
                <a:ext uri="{FF2B5EF4-FFF2-40B4-BE49-F238E27FC236}">
                  <a16:creationId xmlns:a16="http://schemas.microsoft.com/office/drawing/2014/main" id="{41FCE1F3-DEB3-47CD-90FF-7DABB4AF45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6" name="Freeform 28">
              <a:extLst>
                <a:ext uri="{FF2B5EF4-FFF2-40B4-BE49-F238E27FC236}">
                  <a16:creationId xmlns:a16="http://schemas.microsoft.com/office/drawing/2014/main" id="{5708E488-C19B-452C-B197-6F1C34F6E73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7" name="Freeform 29">
              <a:extLst>
                <a:ext uri="{FF2B5EF4-FFF2-40B4-BE49-F238E27FC236}">
                  <a16:creationId xmlns:a16="http://schemas.microsoft.com/office/drawing/2014/main" id="{89D3FD25-890E-4981-A71D-EE796873D7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8" name="Freeform 30">
              <a:extLst>
                <a:ext uri="{FF2B5EF4-FFF2-40B4-BE49-F238E27FC236}">
                  <a16:creationId xmlns:a16="http://schemas.microsoft.com/office/drawing/2014/main" id="{51B5414C-556A-47CB-8EE2-974A85A7A4D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29" name="Freeform 31">
              <a:extLst>
                <a:ext uri="{FF2B5EF4-FFF2-40B4-BE49-F238E27FC236}">
                  <a16:creationId xmlns:a16="http://schemas.microsoft.com/office/drawing/2014/main" id="{1C02B20C-2B27-4B75-8AEE-A5D2E2674B8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0" name="Freeform 32">
              <a:extLst>
                <a:ext uri="{FF2B5EF4-FFF2-40B4-BE49-F238E27FC236}">
                  <a16:creationId xmlns:a16="http://schemas.microsoft.com/office/drawing/2014/main" id="{54427714-F9AA-4F93-BD1D-400F1EA93FC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1" name="Freeform 33">
              <a:extLst>
                <a:ext uri="{FF2B5EF4-FFF2-40B4-BE49-F238E27FC236}">
                  <a16:creationId xmlns:a16="http://schemas.microsoft.com/office/drawing/2014/main" id="{28A77D6A-9E81-497F-ABCC-2695BB5ADDE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2" name="Freeform 34">
              <a:extLst>
                <a:ext uri="{FF2B5EF4-FFF2-40B4-BE49-F238E27FC236}">
                  <a16:creationId xmlns:a16="http://schemas.microsoft.com/office/drawing/2014/main" id="{2A1533BA-1478-4F7C-8E24-3F3E905050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3" name="Freeform 35">
              <a:extLst>
                <a:ext uri="{FF2B5EF4-FFF2-40B4-BE49-F238E27FC236}">
                  <a16:creationId xmlns:a16="http://schemas.microsoft.com/office/drawing/2014/main" id="{39686201-E633-40FD-A80A-1E28AD52E37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4" name="Freeform 36">
              <a:extLst>
                <a:ext uri="{FF2B5EF4-FFF2-40B4-BE49-F238E27FC236}">
                  <a16:creationId xmlns:a16="http://schemas.microsoft.com/office/drawing/2014/main" id="{76A215C2-F590-4938-810B-F8A79366CE2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5" name="Freeform 37">
              <a:extLst>
                <a:ext uri="{FF2B5EF4-FFF2-40B4-BE49-F238E27FC236}">
                  <a16:creationId xmlns:a16="http://schemas.microsoft.com/office/drawing/2014/main" id="{85F418E7-330D-4002-8EC8-33C1A897FFB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  <p:sp>
          <p:nvSpPr>
            <p:cNvPr id="36" name="Freeform 38">
              <a:extLst>
                <a:ext uri="{FF2B5EF4-FFF2-40B4-BE49-F238E27FC236}">
                  <a16:creationId xmlns:a16="http://schemas.microsoft.com/office/drawing/2014/main" id="{8FFE669A-54C9-4436-9566-C5A90F16DB40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</p:sp>
      </p:grpSp>
      <p:sp>
        <p:nvSpPr>
          <p:cNvPr id="52" name="Rectangle 37">
            <a:extLst>
              <a:ext uri="{FF2B5EF4-FFF2-40B4-BE49-F238E27FC236}">
                <a16:creationId xmlns:a16="http://schemas.microsoft.com/office/drawing/2014/main" id="{DE91395A-2D18-4AF6-A0AC-AAA7189FE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3" name="Freeform 6">
            <a:extLst>
              <a:ext uri="{FF2B5EF4-FFF2-40B4-BE49-F238E27FC236}">
                <a16:creationId xmlns:a16="http://schemas.microsoft.com/office/drawing/2014/main" id="{7BD08880-457D-4C62-A3B5-6A9B0878C7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0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 useBgFill="1">
        <p:nvSpPr>
          <p:cNvPr id="54" name="Rectangle 41">
            <a:extLst>
              <a:ext uri="{FF2B5EF4-FFF2-40B4-BE49-F238E27FC236}">
                <a16:creationId xmlns:a16="http://schemas.microsoft.com/office/drawing/2014/main" id="{8D371DD5-1248-484F-AD54-775B88B37B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-787"/>
            <a:ext cx="12192000" cy="68540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文字方塊 4">
            <a:extLst>
              <a:ext uri="{FF2B5EF4-FFF2-40B4-BE49-F238E27FC236}">
                <a16:creationId xmlns:a16="http://schemas.microsoft.com/office/drawing/2014/main" id="{3D0E955D-FD18-A941-9C61-03E8F78067B2}"/>
              </a:ext>
            </a:extLst>
          </p:cNvPr>
          <p:cNvSpPr txBox="1"/>
          <p:nvPr/>
        </p:nvSpPr>
        <p:spPr>
          <a:xfrm>
            <a:off x="8324602" y="935646"/>
            <a:ext cx="3181597" cy="3841735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>
              <a:spcBef>
                <a:spcPct val="0"/>
              </a:spcBef>
              <a:spcAft>
                <a:spcPts val="600"/>
              </a:spcAft>
            </a:pPr>
            <a:r>
              <a:rPr kumimoji="1" lang="zh-HK" altLang="en-US" sz="4400" dirty="0">
                <a:latin typeface="+mj-lt"/>
                <a:ea typeface="+mj-ea"/>
                <a:cs typeface="+mj-cs"/>
              </a:rPr>
              <a:t>第三階段的京杭大運河珍貴圖像</a:t>
            </a:r>
          </a:p>
        </p:txBody>
      </p:sp>
      <p:sp>
        <p:nvSpPr>
          <p:cNvPr id="55" name="Rectangle 43">
            <a:extLst>
              <a:ext uri="{FF2B5EF4-FFF2-40B4-BE49-F238E27FC236}">
                <a16:creationId xmlns:a16="http://schemas.microsoft.com/office/drawing/2014/main" id="{80103E92-048D-4E5B-9638-6479E02270D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87355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56" name="Freeform 33">
            <a:extLst>
              <a:ext uri="{FF2B5EF4-FFF2-40B4-BE49-F238E27FC236}">
                <a16:creationId xmlns:a16="http://schemas.microsoft.com/office/drawing/2014/main" id="{B0F800ED-C7E7-4672-8343-2639F79B67F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>
            <a:off x="6087355" y="4323810"/>
            <a:ext cx="1744652" cy="778589"/>
          </a:xfrm>
          <a:custGeom>
            <a:avLst/>
            <a:gdLst/>
            <a:ahLst/>
            <a:cxnLst/>
            <a:rect l="0" t="0" r="r" b="b"/>
            <a:pathLst>
              <a:path w="372" h="166">
                <a:moveTo>
                  <a:pt x="287" y="166"/>
                </a:moveTo>
                <a:cubicBezTo>
                  <a:pt x="290" y="166"/>
                  <a:pt x="292" y="165"/>
                  <a:pt x="293" y="164"/>
                </a:cubicBezTo>
                <a:cubicBezTo>
                  <a:pt x="293" y="163"/>
                  <a:pt x="294" y="163"/>
                  <a:pt x="294" y="163"/>
                </a:cubicBezTo>
                <a:cubicBezTo>
                  <a:pt x="370" y="87"/>
                  <a:pt x="370" y="87"/>
                  <a:pt x="370" y="87"/>
                </a:cubicBezTo>
                <a:cubicBezTo>
                  <a:pt x="372" y="85"/>
                  <a:pt x="372" y="81"/>
                  <a:pt x="370" y="78"/>
                </a:cubicBezTo>
                <a:cubicBezTo>
                  <a:pt x="294" y="3"/>
                  <a:pt x="294" y="3"/>
                  <a:pt x="294" y="3"/>
                </a:cubicBezTo>
                <a:cubicBezTo>
                  <a:pt x="294" y="2"/>
                  <a:pt x="293" y="2"/>
                  <a:pt x="293" y="2"/>
                </a:cubicBezTo>
                <a:cubicBezTo>
                  <a:pt x="292" y="1"/>
                  <a:pt x="290" y="0"/>
                  <a:pt x="287" y="0"/>
                </a:cubicBezTo>
                <a:cubicBezTo>
                  <a:pt x="0" y="0"/>
                  <a:pt x="0" y="0"/>
                  <a:pt x="0" y="0"/>
                </a:cubicBezTo>
                <a:cubicBezTo>
                  <a:pt x="0" y="166"/>
                  <a:pt x="0" y="166"/>
                  <a:pt x="0" y="166"/>
                </a:cubicBezTo>
                <a:lnTo>
                  <a:pt x="287" y="166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FF34399A-825E-8447-A282-0BE4C3D0FCD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20060"/>
          <a:stretch/>
        </p:blipFill>
        <p:spPr>
          <a:xfrm>
            <a:off x="20" y="10"/>
            <a:ext cx="6087335" cy="6857990"/>
          </a:xfrm>
          <a:prstGeom prst="rect">
            <a:avLst/>
          </a:prstGeom>
        </p:spPr>
      </p:pic>
      <p:pic>
        <p:nvPicPr>
          <p:cNvPr id="37" name="圖片 36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7228268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1000" b="-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F81819F9-8CAC-4A6C-8F06-0482027F973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4A98CC08-AEC2-4E8F-8F52-0F5C6372DB4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" y="0"/>
            <a:ext cx="2851515" cy="6858000"/>
          </a:xfrm>
          <a:prstGeom prst="rect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D1545E6-EB3C-4478-A661-A2CA963F12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9" y="228600"/>
            <a:ext cx="2851523" cy="6638625"/>
            <a:chOff x="2487613" y="285750"/>
            <a:chExt cx="2428875" cy="5654676"/>
          </a:xfrm>
          <a:solidFill>
            <a:schemeClr val="tx2">
              <a:lumMod val="60000"/>
              <a:lumOff val="40000"/>
              <a:alpha val="40000"/>
            </a:schemeClr>
          </a:solidFill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B2E5B960-0C5D-4F77-8E9F-9F3D883D83C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1" name="Freeform 12">
              <a:extLst>
                <a:ext uri="{FF2B5EF4-FFF2-40B4-BE49-F238E27FC236}">
                  <a16:creationId xmlns:a16="http://schemas.microsoft.com/office/drawing/2014/main" id="{258E44FC-92AD-43A0-BB05-DB268C82D8B2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C63D3083-A56C-4199-8DE0-63C8BE9EDFE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C7CD3581-635D-438F-A64F-68404E7AE0B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AD6904C0-211C-41A2-BDB8-3B07C90BBB4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B0837DA6-CAF9-4E78-A39E-6358EDE2B10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0A99DD7D-3AB3-471E-842F-8AFEA09D07E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9C70B0D4-92FE-478F-86BD-93BA2C4DFC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C9156BE6-11D4-4696-9E3F-C325BFAC819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3" y="1282700"/>
              <a:ext cx="1768475" cy="3448050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4E667226-1D20-4A9D-BBE3-AC17EA436F0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2F87E3B6-5202-4434-9B26-42B46774F32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AEA5E85F-F1F4-40E4-A62C-95324F67492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40A75861-F6C5-44A9-B161-B03701CBDE0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27224" y="-786"/>
            <a:ext cx="2356675" cy="6854040"/>
            <a:chOff x="6627813" y="194833"/>
            <a:chExt cx="1952625" cy="5678918"/>
          </a:xfrm>
          <a:solidFill>
            <a:schemeClr val="tx2">
              <a:lumMod val="75000"/>
              <a:alpha val="70000"/>
            </a:schemeClr>
          </a:solidFill>
        </p:grpSpPr>
        <p:sp>
          <p:nvSpPr>
            <p:cNvPr id="43" name="Freeform 27">
              <a:extLst>
                <a:ext uri="{FF2B5EF4-FFF2-40B4-BE49-F238E27FC236}">
                  <a16:creationId xmlns:a16="http://schemas.microsoft.com/office/drawing/2014/main" id="{72EE642D-4F69-47C0-99BA-CE435035735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627813" y="194833"/>
              <a:ext cx="409575" cy="3646488"/>
            </a:xfrm>
            <a:custGeom>
              <a:avLst/>
              <a:gdLst/>
              <a:ahLst/>
              <a:cxnLst/>
              <a:rect l="0" t="0" r="r" b="b"/>
              <a:pathLst>
                <a:path w="103" h="920">
                  <a:moveTo>
                    <a:pt x="7" y="210"/>
                  </a:moveTo>
                  <a:cubicBezTo>
                    <a:pt x="11" y="288"/>
                    <a:pt x="17" y="367"/>
                    <a:pt x="26" y="445"/>
                  </a:cubicBezTo>
                  <a:cubicBezTo>
                    <a:pt x="34" y="523"/>
                    <a:pt x="44" y="601"/>
                    <a:pt x="57" y="679"/>
                  </a:cubicBezTo>
                  <a:cubicBezTo>
                    <a:pt x="69" y="757"/>
                    <a:pt x="84" y="834"/>
                    <a:pt x="101" y="911"/>
                  </a:cubicBezTo>
                  <a:cubicBezTo>
                    <a:pt x="102" y="914"/>
                    <a:pt x="103" y="917"/>
                    <a:pt x="103" y="920"/>
                  </a:cubicBezTo>
                  <a:cubicBezTo>
                    <a:pt x="102" y="905"/>
                    <a:pt x="100" y="889"/>
                    <a:pt x="99" y="874"/>
                  </a:cubicBezTo>
                  <a:cubicBezTo>
                    <a:pt x="99" y="871"/>
                    <a:pt x="99" y="868"/>
                    <a:pt x="99" y="866"/>
                  </a:cubicBezTo>
                  <a:cubicBezTo>
                    <a:pt x="85" y="803"/>
                    <a:pt x="73" y="741"/>
                    <a:pt x="63" y="678"/>
                  </a:cubicBezTo>
                  <a:cubicBezTo>
                    <a:pt x="50" y="600"/>
                    <a:pt x="39" y="523"/>
                    <a:pt x="30" y="444"/>
                  </a:cubicBezTo>
                  <a:cubicBezTo>
                    <a:pt x="21" y="366"/>
                    <a:pt x="14" y="288"/>
                    <a:pt x="9" y="209"/>
                  </a:cubicBezTo>
                  <a:cubicBezTo>
                    <a:pt x="7" y="170"/>
                    <a:pt x="5" y="131"/>
                    <a:pt x="3" y="92"/>
                  </a:cubicBezTo>
                  <a:cubicBezTo>
                    <a:pt x="2" y="61"/>
                    <a:pt x="1" y="31"/>
                    <a:pt x="1" y="0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31"/>
                    <a:pt x="1" y="61"/>
                    <a:pt x="1" y="92"/>
                  </a:cubicBezTo>
                  <a:cubicBezTo>
                    <a:pt x="3" y="131"/>
                    <a:pt x="4" y="170"/>
                    <a:pt x="7" y="21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4" name="Freeform 28">
              <a:extLst>
                <a:ext uri="{FF2B5EF4-FFF2-40B4-BE49-F238E27FC236}">
                  <a16:creationId xmlns:a16="http://schemas.microsoft.com/office/drawing/2014/main" id="{26178CE4-DA2D-46EA-AB8D-341C5AC563D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61201" y="3771900"/>
              <a:ext cx="350838" cy="1309688"/>
            </a:xfrm>
            <a:custGeom>
              <a:avLst/>
              <a:gdLst/>
              <a:ahLst/>
              <a:cxnLst/>
              <a:rect l="0" t="0" r="r" b="b"/>
              <a:pathLst>
                <a:path w="88" h="330">
                  <a:moveTo>
                    <a:pt x="53" y="229"/>
                  </a:moveTo>
                  <a:cubicBezTo>
                    <a:pt x="64" y="263"/>
                    <a:pt x="75" y="297"/>
                    <a:pt x="88" y="330"/>
                  </a:cubicBezTo>
                  <a:cubicBezTo>
                    <a:pt x="88" y="323"/>
                    <a:pt x="88" y="315"/>
                    <a:pt x="88" y="308"/>
                  </a:cubicBezTo>
                  <a:cubicBezTo>
                    <a:pt x="88" y="307"/>
                    <a:pt x="88" y="305"/>
                    <a:pt x="88" y="304"/>
                  </a:cubicBezTo>
                  <a:cubicBezTo>
                    <a:pt x="79" y="278"/>
                    <a:pt x="70" y="252"/>
                    <a:pt x="62" y="226"/>
                  </a:cubicBezTo>
                  <a:cubicBezTo>
                    <a:pt x="38" y="152"/>
                    <a:pt x="17" y="76"/>
                    <a:pt x="0" y="0"/>
                  </a:cubicBezTo>
                  <a:cubicBezTo>
                    <a:pt x="2" y="21"/>
                    <a:pt x="4" y="42"/>
                    <a:pt x="7" y="63"/>
                  </a:cubicBezTo>
                  <a:cubicBezTo>
                    <a:pt x="21" y="119"/>
                    <a:pt x="36" y="174"/>
                    <a:pt x="53" y="22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5" name="Freeform 29">
              <a:extLst>
                <a:ext uri="{FF2B5EF4-FFF2-40B4-BE49-F238E27FC236}">
                  <a16:creationId xmlns:a16="http://schemas.microsoft.com/office/drawing/2014/main" id="{698E9F53-8381-4FA5-A510-846925D242C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053013"/>
              <a:ext cx="357188" cy="820738"/>
            </a:xfrm>
            <a:custGeom>
              <a:avLst/>
              <a:gdLst/>
              <a:ahLst/>
              <a:cxnLst/>
              <a:rect l="0" t="0" r="r" b="b"/>
              <a:pathLst>
                <a:path w="90" h="207">
                  <a:moveTo>
                    <a:pt x="6" y="15"/>
                  </a:moveTo>
                  <a:cubicBezTo>
                    <a:pt x="4" y="10"/>
                    <a:pt x="2" y="5"/>
                    <a:pt x="0" y="0"/>
                  </a:cubicBezTo>
                  <a:cubicBezTo>
                    <a:pt x="0" y="9"/>
                    <a:pt x="0" y="19"/>
                    <a:pt x="1" y="29"/>
                  </a:cubicBezTo>
                  <a:cubicBezTo>
                    <a:pt x="14" y="62"/>
                    <a:pt x="27" y="95"/>
                    <a:pt x="42" y="127"/>
                  </a:cubicBezTo>
                  <a:cubicBezTo>
                    <a:pt x="54" y="154"/>
                    <a:pt x="67" y="181"/>
                    <a:pt x="80" y="207"/>
                  </a:cubicBezTo>
                  <a:cubicBezTo>
                    <a:pt x="90" y="207"/>
                    <a:pt x="90" y="207"/>
                    <a:pt x="90" y="207"/>
                  </a:cubicBezTo>
                  <a:cubicBezTo>
                    <a:pt x="76" y="180"/>
                    <a:pt x="63" y="152"/>
                    <a:pt x="50" y="123"/>
                  </a:cubicBezTo>
                  <a:cubicBezTo>
                    <a:pt x="34" y="88"/>
                    <a:pt x="20" y="51"/>
                    <a:pt x="6" y="15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2" name="Freeform 30">
              <a:extLst>
                <a:ext uri="{FF2B5EF4-FFF2-40B4-BE49-F238E27FC236}">
                  <a16:creationId xmlns:a16="http://schemas.microsoft.com/office/drawing/2014/main" id="{B13CE284-F21E-411B-BB8E-9C03B853CE4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37388" y="3811588"/>
              <a:ext cx="457200" cy="1852613"/>
            </a:xfrm>
            <a:custGeom>
              <a:avLst/>
              <a:gdLst/>
              <a:ahLst/>
              <a:cxnLst/>
              <a:rect l="0" t="0" r="r" b="b"/>
              <a:pathLst>
                <a:path w="115" h="467">
                  <a:moveTo>
                    <a:pt x="101" y="409"/>
                  </a:moveTo>
                  <a:cubicBezTo>
                    <a:pt x="93" y="388"/>
                    <a:pt x="85" y="366"/>
                    <a:pt x="78" y="344"/>
                  </a:cubicBezTo>
                  <a:cubicBezTo>
                    <a:pt x="57" y="281"/>
                    <a:pt x="41" y="216"/>
                    <a:pt x="29" y="151"/>
                  </a:cubicBezTo>
                  <a:cubicBezTo>
                    <a:pt x="22" y="119"/>
                    <a:pt x="17" y="86"/>
                    <a:pt x="13" y="53"/>
                  </a:cubicBezTo>
                  <a:cubicBezTo>
                    <a:pt x="9" y="35"/>
                    <a:pt x="4" y="18"/>
                    <a:pt x="0" y="0"/>
                  </a:cubicBezTo>
                  <a:cubicBezTo>
                    <a:pt x="5" y="51"/>
                    <a:pt x="12" y="102"/>
                    <a:pt x="21" y="152"/>
                  </a:cubicBezTo>
                  <a:cubicBezTo>
                    <a:pt x="33" y="218"/>
                    <a:pt x="49" y="283"/>
                    <a:pt x="69" y="347"/>
                  </a:cubicBezTo>
                  <a:cubicBezTo>
                    <a:pt x="79" y="378"/>
                    <a:pt x="90" y="410"/>
                    <a:pt x="103" y="441"/>
                  </a:cubicBezTo>
                  <a:cubicBezTo>
                    <a:pt x="107" y="449"/>
                    <a:pt x="111" y="458"/>
                    <a:pt x="115" y="467"/>
                  </a:cubicBezTo>
                  <a:cubicBezTo>
                    <a:pt x="114" y="464"/>
                    <a:pt x="113" y="461"/>
                    <a:pt x="112" y="458"/>
                  </a:cubicBezTo>
                  <a:cubicBezTo>
                    <a:pt x="108" y="442"/>
                    <a:pt x="104" y="425"/>
                    <a:pt x="101" y="40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3" name="Freeform 31">
              <a:extLst>
                <a:ext uri="{FF2B5EF4-FFF2-40B4-BE49-F238E27FC236}">
                  <a16:creationId xmlns:a16="http://schemas.microsoft.com/office/drawing/2014/main" id="{23DF4578-4703-437C-A797-2A2D0CEE5F4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6992938" y="1263650"/>
              <a:ext cx="144463" cy="2508250"/>
            </a:xfrm>
            <a:custGeom>
              <a:avLst/>
              <a:gdLst/>
              <a:ahLst/>
              <a:cxnLst/>
              <a:rect l="0" t="0" r="r" b="b"/>
              <a:pathLst>
                <a:path w="36" h="633">
                  <a:moveTo>
                    <a:pt x="17" y="633"/>
                  </a:moveTo>
                  <a:cubicBezTo>
                    <a:pt x="15" y="621"/>
                    <a:pt x="14" y="609"/>
                    <a:pt x="13" y="597"/>
                  </a:cubicBezTo>
                  <a:cubicBezTo>
                    <a:pt x="8" y="530"/>
                    <a:pt x="5" y="464"/>
                    <a:pt x="5" y="398"/>
                  </a:cubicBezTo>
                  <a:cubicBezTo>
                    <a:pt x="5" y="331"/>
                    <a:pt x="8" y="265"/>
                    <a:pt x="13" y="198"/>
                  </a:cubicBezTo>
                  <a:cubicBezTo>
                    <a:pt x="15" y="165"/>
                    <a:pt x="18" y="132"/>
                    <a:pt x="22" y="99"/>
                  </a:cubicBezTo>
                  <a:cubicBezTo>
                    <a:pt x="26" y="66"/>
                    <a:pt x="30" y="33"/>
                    <a:pt x="36" y="0"/>
                  </a:cubicBezTo>
                  <a:cubicBezTo>
                    <a:pt x="35" y="0"/>
                    <a:pt x="35" y="0"/>
                    <a:pt x="35" y="0"/>
                  </a:cubicBezTo>
                  <a:cubicBezTo>
                    <a:pt x="29" y="33"/>
                    <a:pt x="24" y="66"/>
                    <a:pt x="20" y="99"/>
                  </a:cubicBezTo>
                  <a:cubicBezTo>
                    <a:pt x="16" y="132"/>
                    <a:pt x="13" y="165"/>
                    <a:pt x="10" y="198"/>
                  </a:cubicBezTo>
                  <a:cubicBezTo>
                    <a:pt x="4" y="264"/>
                    <a:pt x="1" y="331"/>
                    <a:pt x="1" y="398"/>
                  </a:cubicBezTo>
                  <a:cubicBezTo>
                    <a:pt x="0" y="461"/>
                    <a:pt x="2" y="525"/>
                    <a:pt x="7" y="589"/>
                  </a:cubicBezTo>
                  <a:cubicBezTo>
                    <a:pt x="10" y="603"/>
                    <a:pt x="13" y="618"/>
                    <a:pt x="16" y="632"/>
                  </a:cubicBezTo>
                  <a:cubicBezTo>
                    <a:pt x="16" y="632"/>
                    <a:pt x="17" y="633"/>
                    <a:pt x="17" y="63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4" name="Freeform 32">
              <a:extLst>
                <a:ext uri="{FF2B5EF4-FFF2-40B4-BE49-F238E27FC236}">
                  <a16:creationId xmlns:a16="http://schemas.microsoft.com/office/drawing/2014/main" id="{F878F330-AF64-4F8F-88FD-A4A408D6D36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526338" y="5640388"/>
              <a:ext cx="111125" cy="233363"/>
            </a:xfrm>
            <a:custGeom>
              <a:avLst/>
              <a:gdLst/>
              <a:ahLst/>
              <a:cxnLst/>
              <a:rect l="0" t="0" r="r" b="b"/>
              <a:pathLst>
                <a:path w="28" h="59">
                  <a:moveTo>
                    <a:pt x="22" y="59"/>
                  </a:moveTo>
                  <a:cubicBezTo>
                    <a:pt x="28" y="59"/>
                    <a:pt x="28" y="59"/>
                    <a:pt x="28" y="59"/>
                  </a:cubicBezTo>
                  <a:cubicBezTo>
                    <a:pt x="18" y="40"/>
                    <a:pt x="9" y="20"/>
                    <a:pt x="0" y="0"/>
                  </a:cubicBezTo>
                  <a:cubicBezTo>
                    <a:pt x="6" y="20"/>
                    <a:pt x="13" y="40"/>
                    <a:pt x="22" y="5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5" name="Freeform 33">
              <a:extLst>
                <a:ext uri="{FF2B5EF4-FFF2-40B4-BE49-F238E27FC236}">
                  <a16:creationId xmlns:a16="http://schemas.microsoft.com/office/drawing/2014/main" id="{AC9B00BF-4FB7-42FA-BBBD-7DB54ED3F06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021513" y="3598863"/>
              <a:ext cx="68263" cy="423863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4" y="54"/>
                  </a:moveTo>
                  <a:cubicBezTo>
                    <a:pt x="8" y="72"/>
                    <a:pt x="13" y="89"/>
                    <a:pt x="17" y="107"/>
                  </a:cubicBezTo>
                  <a:cubicBezTo>
                    <a:pt x="14" y="86"/>
                    <a:pt x="12" y="65"/>
                    <a:pt x="10" y="44"/>
                  </a:cubicBezTo>
                  <a:cubicBezTo>
                    <a:pt x="10" y="44"/>
                    <a:pt x="9" y="43"/>
                    <a:pt x="9" y="43"/>
                  </a:cubicBezTo>
                  <a:cubicBezTo>
                    <a:pt x="6" y="29"/>
                    <a:pt x="3" y="14"/>
                    <a:pt x="0" y="0"/>
                  </a:cubicBezTo>
                  <a:cubicBezTo>
                    <a:pt x="0" y="2"/>
                    <a:pt x="0" y="5"/>
                    <a:pt x="0" y="8"/>
                  </a:cubicBezTo>
                  <a:cubicBezTo>
                    <a:pt x="1" y="23"/>
                    <a:pt x="3" y="39"/>
                    <a:pt x="4" y="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6" name="Freeform 34">
              <a:extLst>
                <a:ext uri="{FF2B5EF4-FFF2-40B4-BE49-F238E27FC236}">
                  <a16:creationId xmlns:a16="http://schemas.microsoft.com/office/drawing/2014/main" id="{BD3D64CA-2AAD-4609-8DAA-3EAD4609A6B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2801938"/>
              <a:ext cx="1168400" cy="2251075"/>
            </a:xfrm>
            <a:custGeom>
              <a:avLst/>
              <a:gdLst/>
              <a:ahLst/>
              <a:cxnLst/>
              <a:rect l="0" t="0" r="r" b="b"/>
              <a:pathLst>
                <a:path w="294" h="568">
                  <a:moveTo>
                    <a:pt x="8" y="553"/>
                  </a:moveTo>
                  <a:cubicBezTo>
                    <a:pt x="9" y="501"/>
                    <a:pt x="19" y="448"/>
                    <a:pt x="35" y="397"/>
                  </a:cubicBezTo>
                  <a:cubicBezTo>
                    <a:pt x="51" y="347"/>
                    <a:pt x="73" y="298"/>
                    <a:pt x="99" y="252"/>
                  </a:cubicBezTo>
                  <a:cubicBezTo>
                    <a:pt x="124" y="205"/>
                    <a:pt x="154" y="161"/>
                    <a:pt x="187" y="119"/>
                  </a:cubicBezTo>
                  <a:cubicBezTo>
                    <a:pt x="203" y="98"/>
                    <a:pt x="220" y="77"/>
                    <a:pt x="238" y="58"/>
                  </a:cubicBezTo>
                  <a:cubicBezTo>
                    <a:pt x="247" y="48"/>
                    <a:pt x="256" y="38"/>
                    <a:pt x="265" y="28"/>
                  </a:cubicBezTo>
                  <a:cubicBezTo>
                    <a:pt x="274" y="19"/>
                    <a:pt x="284" y="9"/>
                    <a:pt x="294" y="0"/>
                  </a:cubicBezTo>
                  <a:cubicBezTo>
                    <a:pt x="293" y="0"/>
                    <a:pt x="293" y="0"/>
                    <a:pt x="293" y="0"/>
                  </a:cubicBezTo>
                  <a:cubicBezTo>
                    <a:pt x="283" y="9"/>
                    <a:pt x="273" y="18"/>
                    <a:pt x="264" y="27"/>
                  </a:cubicBezTo>
                  <a:cubicBezTo>
                    <a:pt x="255" y="37"/>
                    <a:pt x="246" y="47"/>
                    <a:pt x="237" y="56"/>
                  </a:cubicBezTo>
                  <a:cubicBezTo>
                    <a:pt x="218" y="76"/>
                    <a:pt x="201" y="96"/>
                    <a:pt x="185" y="117"/>
                  </a:cubicBezTo>
                  <a:cubicBezTo>
                    <a:pt x="151" y="159"/>
                    <a:pt x="121" y="203"/>
                    <a:pt x="95" y="249"/>
                  </a:cubicBezTo>
                  <a:cubicBezTo>
                    <a:pt x="68" y="296"/>
                    <a:pt x="46" y="345"/>
                    <a:pt x="30" y="396"/>
                  </a:cubicBezTo>
                  <a:cubicBezTo>
                    <a:pt x="13" y="445"/>
                    <a:pt x="3" y="497"/>
                    <a:pt x="0" y="549"/>
                  </a:cubicBezTo>
                  <a:cubicBezTo>
                    <a:pt x="3" y="555"/>
                    <a:pt x="5" y="561"/>
                    <a:pt x="7" y="568"/>
                  </a:cubicBezTo>
                  <a:cubicBezTo>
                    <a:pt x="7" y="563"/>
                    <a:pt x="7" y="558"/>
                    <a:pt x="8" y="553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7" name="Freeform 35">
              <a:extLst>
                <a:ext uri="{FF2B5EF4-FFF2-40B4-BE49-F238E27FC236}">
                  <a16:creationId xmlns:a16="http://schemas.microsoft.com/office/drawing/2014/main" id="{C669E05A-8550-4E91-B29E-E1912228EC9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94588" y="5664200"/>
              <a:ext cx="100013" cy="209550"/>
            </a:xfrm>
            <a:custGeom>
              <a:avLst/>
              <a:gdLst/>
              <a:ahLst/>
              <a:cxnLst/>
              <a:rect l="0" t="0" r="r" b="b"/>
              <a:pathLst>
                <a:path w="25" h="53">
                  <a:moveTo>
                    <a:pt x="0" y="0"/>
                  </a:moveTo>
                  <a:cubicBezTo>
                    <a:pt x="5" y="18"/>
                    <a:pt x="12" y="36"/>
                    <a:pt x="19" y="53"/>
                  </a:cubicBezTo>
                  <a:cubicBezTo>
                    <a:pt x="25" y="53"/>
                    <a:pt x="25" y="53"/>
                    <a:pt x="25" y="53"/>
                  </a:cubicBezTo>
                  <a:cubicBezTo>
                    <a:pt x="16" y="36"/>
                    <a:pt x="8" y="18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8" name="Freeform 36">
              <a:extLst>
                <a:ext uri="{FF2B5EF4-FFF2-40B4-BE49-F238E27FC236}">
                  <a16:creationId xmlns:a16="http://schemas.microsoft.com/office/drawing/2014/main" id="{F8C1FD53-1E8F-46CA-BC2D-FCEC4DAE07F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5081588"/>
              <a:ext cx="114300" cy="558800"/>
            </a:xfrm>
            <a:custGeom>
              <a:avLst/>
              <a:gdLst/>
              <a:ahLst/>
              <a:cxnLst/>
              <a:rect l="0" t="0" r="r" b="b"/>
              <a:pathLst>
                <a:path w="29" h="141">
                  <a:moveTo>
                    <a:pt x="0" y="0"/>
                  </a:moveTo>
                  <a:cubicBezTo>
                    <a:pt x="0" y="30"/>
                    <a:pt x="2" y="60"/>
                    <a:pt x="7" y="89"/>
                  </a:cubicBezTo>
                  <a:cubicBezTo>
                    <a:pt x="11" y="98"/>
                    <a:pt x="14" y="108"/>
                    <a:pt x="18" y="117"/>
                  </a:cubicBezTo>
                  <a:cubicBezTo>
                    <a:pt x="22" y="125"/>
                    <a:pt x="25" y="133"/>
                    <a:pt x="29" y="141"/>
                  </a:cubicBezTo>
                  <a:cubicBezTo>
                    <a:pt x="28" y="139"/>
                    <a:pt x="28" y="137"/>
                    <a:pt x="27" y="135"/>
                  </a:cubicBezTo>
                  <a:cubicBezTo>
                    <a:pt x="16" y="98"/>
                    <a:pt x="10" y="60"/>
                    <a:pt x="8" y="22"/>
                  </a:cubicBezTo>
                  <a:cubicBezTo>
                    <a:pt x="7" y="18"/>
                    <a:pt x="5" y="15"/>
                    <a:pt x="4" y="11"/>
                  </a:cubicBezTo>
                  <a:cubicBezTo>
                    <a:pt x="2" y="7"/>
                    <a:pt x="1" y="3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39" name="Freeform 37">
              <a:extLst>
                <a:ext uri="{FF2B5EF4-FFF2-40B4-BE49-F238E27FC236}">
                  <a16:creationId xmlns:a16="http://schemas.microsoft.com/office/drawing/2014/main" id="{CC97A31F-CFDE-4EA3-98F1-13FDD16702E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12038" y="4978400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0" y="26"/>
                  </a:moveTo>
                  <a:cubicBezTo>
                    <a:pt x="1" y="29"/>
                    <a:pt x="2" y="33"/>
                    <a:pt x="4" y="37"/>
                  </a:cubicBezTo>
                  <a:cubicBezTo>
                    <a:pt x="5" y="41"/>
                    <a:pt x="7" y="44"/>
                    <a:pt x="8" y="48"/>
                  </a:cubicBezTo>
                  <a:cubicBezTo>
                    <a:pt x="7" y="38"/>
                    <a:pt x="7" y="28"/>
                    <a:pt x="7" y="19"/>
                  </a:cubicBezTo>
                  <a:cubicBezTo>
                    <a:pt x="5" y="12"/>
                    <a:pt x="3" y="6"/>
                    <a:pt x="0" y="0"/>
                  </a:cubicBezTo>
                  <a:cubicBezTo>
                    <a:pt x="0" y="1"/>
                    <a:pt x="0" y="3"/>
                    <a:pt x="0" y="4"/>
                  </a:cubicBezTo>
                  <a:cubicBezTo>
                    <a:pt x="0" y="11"/>
                    <a:pt x="0" y="19"/>
                    <a:pt x="0" y="2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40" name="Freeform 38">
              <a:extLst>
                <a:ext uri="{FF2B5EF4-FFF2-40B4-BE49-F238E27FC236}">
                  <a16:creationId xmlns:a16="http://schemas.microsoft.com/office/drawing/2014/main" id="{9E1540E7-E6C3-4907-B70A-B17568365597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7439026" y="5434013"/>
              <a:ext cx="174625" cy="439738"/>
            </a:xfrm>
            <a:custGeom>
              <a:avLst/>
              <a:gdLst/>
              <a:ahLst/>
              <a:cxnLst/>
              <a:rect l="0" t="0" r="r" b="b"/>
              <a:pathLst>
                <a:path w="44" h="111">
                  <a:moveTo>
                    <a:pt x="11" y="28"/>
                  </a:moveTo>
                  <a:cubicBezTo>
                    <a:pt x="7" y="19"/>
                    <a:pt x="4" y="9"/>
                    <a:pt x="0" y="0"/>
                  </a:cubicBezTo>
                  <a:cubicBezTo>
                    <a:pt x="3" y="16"/>
                    <a:pt x="7" y="33"/>
                    <a:pt x="11" y="49"/>
                  </a:cubicBezTo>
                  <a:cubicBezTo>
                    <a:pt x="12" y="52"/>
                    <a:pt x="13" y="55"/>
                    <a:pt x="14" y="58"/>
                  </a:cubicBezTo>
                  <a:cubicBezTo>
                    <a:pt x="22" y="76"/>
                    <a:pt x="30" y="94"/>
                    <a:pt x="39" y="111"/>
                  </a:cubicBezTo>
                  <a:cubicBezTo>
                    <a:pt x="44" y="111"/>
                    <a:pt x="44" y="111"/>
                    <a:pt x="44" y="111"/>
                  </a:cubicBezTo>
                  <a:cubicBezTo>
                    <a:pt x="35" y="92"/>
                    <a:pt x="28" y="72"/>
                    <a:pt x="22" y="52"/>
                  </a:cubicBezTo>
                  <a:cubicBezTo>
                    <a:pt x="18" y="44"/>
                    <a:pt x="15" y="36"/>
                    <a:pt x="11" y="2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42" name="Freeform 11">
            <a:extLst>
              <a:ext uri="{FF2B5EF4-FFF2-40B4-BE49-F238E27FC236}">
                <a16:creationId xmlns:a16="http://schemas.microsoft.com/office/drawing/2014/main" id="{1310EFE2-B91D-47E7-B117-C2A802800A7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auto">
          <a:xfrm flipV="1">
            <a:off x="-159" y="3411452"/>
            <a:ext cx="1098194" cy="514066"/>
          </a:xfrm>
          <a:custGeom>
            <a:avLst/>
            <a:gdLst>
              <a:gd name="connsiteX0" fmla="*/ 10000 w 10044"/>
              <a:gd name="connsiteY0" fmla="*/ 4701 h 9966"/>
              <a:gd name="connsiteX1" fmla="*/ 8559 w 10044"/>
              <a:gd name="connsiteY1" fmla="*/ 188 h 9966"/>
              <a:gd name="connsiteX2" fmla="*/ 8527 w 10044"/>
              <a:gd name="connsiteY2" fmla="*/ 94 h 9966"/>
              <a:gd name="connsiteX3" fmla="*/ 8438 w 10044"/>
              <a:gd name="connsiteY3" fmla="*/ 0 h 9966"/>
              <a:gd name="connsiteX4" fmla="*/ 7867 w 10044"/>
              <a:gd name="connsiteY4" fmla="*/ 0 h 9966"/>
              <a:gd name="connsiteX5" fmla="*/ 0 w 10044"/>
              <a:gd name="connsiteY5" fmla="*/ 70 h 9966"/>
              <a:gd name="connsiteX6" fmla="*/ 3132 w 10044"/>
              <a:gd name="connsiteY6" fmla="*/ 9763 h 9966"/>
              <a:gd name="connsiteX7" fmla="*/ 7867 w 10044"/>
              <a:gd name="connsiteY7" fmla="*/ 9966 h 9966"/>
              <a:gd name="connsiteX8" fmla="*/ 8438 w 10044"/>
              <a:gd name="connsiteY8" fmla="*/ 9966 h 9966"/>
              <a:gd name="connsiteX9" fmla="*/ 8527 w 10044"/>
              <a:gd name="connsiteY9" fmla="*/ 9872 h 9966"/>
              <a:gd name="connsiteX10" fmla="*/ 8559 w 10044"/>
              <a:gd name="connsiteY10" fmla="*/ 9778 h 9966"/>
              <a:gd name="connsiteX11" fmla="*/ 10000 w 10044"/>
              <a:gd name="connsiteY11" fmla="*/ 5265 h 9966"/>
              <a:gd name="connsiteX12" fmla="*/ 10000 w 10044"/>
              <a:gd name="connsiteY12" fmla="*/ 4701 h 9966"/>
              <a:gd name="connsiteX0" fmla="*/ 6839 w 6883"/>
              <a:gd name="connsiteY0" fmla="*/ 4885 h 10168"/>
              <a:gd name="connsiteX1" fmla="*/ 5405 w 6883"/>
              <a:gd name="connsiteY1" fmla="*/ 357 h 10168"/>
              <a:gd name="connsiteX2" fmla="*/ 5373 w 6883"/>
              <a:gd name="connsiteY2" fmla="*/ 262 h 10168"/>
              <a:gd name="connsiteX3" fmla="*/ 5284 w 6883"/>
              <a:gd name="connsiteY3" fmla="*/ 168 h 10168"/>
              <a:gd name="connsiteX4" fmla="*/ 4716 w 6883"/>
              <a:gd name="connsiteY4" fmla="*/ 168 h 10168"/>
              <a:gd name="connsiteX5" fmla="*/ 50 w 6883"/>
              <a:gd name="connsiteY5" fmla="*/ 0 h 10168"/>
              <a:gd name="connsiteX6" fmla="*/ 1 w 6883"/>
              <a:gd name="connsiteY6" fmla="*/ 9964 h 10168"/>
              <a:gd name="connsiteX7" fmla="*/ 4716 w 6883"/>
              <a:gd name="connsiteY7" fmla="*/ 10168 h 10168"/>
              <a:gd name="connsiteX8" fmla="*/ 5284 w 6883"/>
              <a:gd name="connsiteY8" fmla="*/ 10168 h 10168"/>
              <a:gd name="connsiteX9" fmla="*/ 5373 w 6883"/>
              <a:gd name="connsiteY9" fmla="*/ 10074 h 10168"/>
              <a:gd name="connsiteX10" fmla="*/ 5405 w 6883"/>
              <a:gd name="connsiteY10" fmla="*/ 9979 h 10168"/>
              <a:gd name="connsiteX11" fmla="*/ 6839 w 6883"/>
              <a:gd name="connsiteY11" fmla="*/ 5451 h 10168"/>
              <a:gd name="connsiteX12" fmla="*/ 6839 w 6883"/>
              <a:gd name="connsiteY12" fmla="*/ 4885 h 101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6883" h="10168">
                <a:moveTo>
                  <a:pt x="6839" y="4885"/>
                </a:moveTo>
                <a:lnTo>
                  <a:pt x="5405" y="357"/>
                </a:lnTo>
                <a:cubicBezTo>
                  <a:pt x="5395" y="325"/>
                  <a:pt x="5383" y="294"/>
                  <a:pt x="5373" y="262"/>
                </a:cubicBezTo>
                <a:cubicBezTo>
                  <a:pt x="5344" y="168"/>
                  <a:pt x="5314" y="168"/>
                  <a:pt x="5284" y="168"/>
                </a:cubicBezTo>
                <a:lnTo>
                  <a:pt x="4716" y="168"/>
                </a:lnTo>
                <a:lnTo>
                  <a:pt x="50" y="0"/>
                </a:lnTo>
                <a:cubicBezTo>
                  <a:pt x="59" y="3322"/>
                  <a:pt x="-8" y="6643"/>
                  <a:pt x="1" y="9964"/>
                </a:cubicBezTo>
                <a:lnTo>
                  <a:pt x="4716" y="10168"/>
                </a:lnTo>
                <a:lnTo>
                  <a:pt x="5284" y="10168"/>
                </a:lnTo>
                <a:cubicBezTo>
                  <a:pt x="5314" y="10168"/>
                  <a:pt x="5344" y="10074"/>
                  <a:pt x="5373" y="10074"/>
                </a:cubicBezTo>
                <a:cubicBezTo>
                  <a:pt x="5373" y="9979"/>
                  <a:pt x="5405" y="9979"/>
                  <a:pt x="5405" y="9979"/>
                </a:cubicBezTo>
                <a:lnTo>
                  <a:pt x="6839" y="5451"/>
                </a:lnTo>
                <a:cubicBezTo>
                  <a:pt x="6898" y="5262"/>
                  <a:pt x="6898" y="5074"/>
                  <a:pt x="6839" y="4885"/>
                </a:cubicBezTo>
                <a:close/>
              </a:path>
            </a:pathLst>
          </a:custGeom>
          <a:solidFill>
            <a:schemeClr val="accent1"/>
          </a:solidFill>
          <a:ln>
            <a:noFill/>
          </a:ln>
        </p:spPr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AC8210BB-6AA2-9249-B24D-21ED563F74BE}"/>
              </a:ext>
            </a:extLst>
          </p:cNvPr>
          <p:cNvSpPr/>
          <p:nvPr/>
        </p:nvSpPr>
        <p:spPr>
          <a:xfrm>
            <a:off x="3162856" y="2864876"/>
            <a:ext cx="5724644" cy="1754326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HK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走在世界的最前端</a:t>
            </a:r>
            <a:br>
              <a:rPr lang="en-US" altLang="zh-HK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</a:br>
            <a:r>
              <a:rPr lang="zh-HK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天文學貢獻</a:t>
            </a:r>
          </a:p>
        </p:txBody>
      </p:sp>
      <p:pic>
        <p:nvPicPr>
          <p:cNvPr id="46" name="圖片 45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6252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36150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FD1F0AD8-39EF-BC4D-89B9-5A7BD66FE5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kumimoji="1" lang="zh-HK" altLang="en-US" sz="3200" dirty="0"/>
              <a:t>領先全球三百年的大天文學家</a:t>
            </a:r>
            <a:br>
              <a:rPr kumimoji="1" lang="en-US" altLang="zh-HK" sz="3200" dirty="0"/>
            </a:br>
            <a:r>
              <a:rPr kumimoji="1" lang="en-US" altLang="zh-HK" sz="3200" dirty="0"/>
              <a:t>               </a:t>
            </a:r>
            <a:r>
              <a:rPr kumimoji="1" lang="zh-HK" altLang="en-US" sz="3200" dirty="0"/>
              <a:t>新曆法的編制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D385FE79-9673-1F41-BDA5-3674441D7FC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1" y="2133600"/>
            <a:ext cx="9377887" cy="3777622"/>
          </a:xfrm>
        </p:spPr>
        <p:txBody>
          <a:bodyPr/>
          <a:lstStyle/>
          <a:p>
            <a:r>
              <a:rPr kumimoji="1" lang="zh-HK" altLang="en-US" sz="2200" dirty="0"/>
              <a:t>它是中國史上引用時間最長久的本土曆法，被元明兩代使用了三百六十年之久</a:t>
            </a:r>
            <a:endParaRPr kumimoji="1" lang="en-US" altLang="zh-HK" sz="2200" dirty="0"/>
          </a:p>
          <a:p>
            <a:r>
              <a:rPr kumimoji="1" lang="zh-HK" altLang="en-US" sz="2200" dirty="0"/>
              <a:t>它的準確度不下於陽曆，卻比其早出現三個世紀</a:t>
            </a:r>
            <a:endParaRPr kumimoji="1" lang="en-US" altLang="zh-HK" sz="2200" dirty="0"/>
          </a:p>
          <a:p>
            <a:r>
              <a:rPr kumimoji="1" lang="zh-HK" altLang="en-US" sz="2200" dirty="0"/>
              <a:t>它是郭守敬一生的心血結</a:t>
            </a:r>
            <a:r>
              <a:rPr kumimoji="1" lang="zh-TW" altLang="en-US" sz="2200" dirty="0"/>
              <a:t>晶</a:t>
            </a:r>
            <a:endParaRPr kumimoji="1" lang="en-US" altLang="zh-HK" sz="2200" dirty="0"/>
          </a:p>
          <a:p>
            <a:r>
              <a:rPr kumimoji="1" lang="zh-HK" altLang="en-US" sz="2200" dirty="0"/>
              <a:t>它的誕生造就了中國史上至今最大規模的天文觀測</a:t>
            </a:r>
            <a:endParaRPr kumimoji="1" lang="en-US" altLang="zh-HK" sz="2200" dirty="0"/>
          </a:p>
          <a:p>
            <a:r>
              <a:rPr kumimoji="1" lang="zh-HK" altLang="en-US" sz="2200" dirty="0"/>
              <a:t>即便數百年後，歐洲的天文學家仍然對它嘆為觀止，並常被引用</a:t>
            </a:r>
            <a:endParaRPr kumimoji="1" lang="en-US" altLang="zh-HK" sz="2200" dirty="0"/>
          </a:p>
          <a:p>
            <a:r>
              <a:rPr kumimoji="1" lang="zh-HK" altLang="en-US" sz="2800" dirty="0"/>
              <a:t>它就是</a:t>
            </a:r>
            <a:r>
              <a:rPr kumimoji="1" lang="zh-HK" altLang="en-US" sz="3600" b="1" dirty="0"/>
              <a:t>授時曆</a:t>
            </a:r>
            <a:endParaRPr kumimoji="1" lang="en-US" altLang="zh-HK" sz="2800" b="1" dirty="0"/>
          </a:p>
          <a:p>
            <a:endParaRPr kumimoji="1" lang="en-US" altLang="zh-HK" dirty="0"/>
          </a:p>
          <a:p>
            <a:endParaRPr kumimoji="1" lang="zh-HK" altLang="en-US" dirty="0"/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83838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7525E4D7-9542-4647-B9FF-1EB7B58B8DA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授時曆的編制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FB96DDE-13BE-9A43-A71F-D41D847D369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094690" y="1383876"/>
            <a:ext cx="9214012" cy="5267739"/>
          </a:xfrm>
        </p:spPr>
        <p:txBody>
          <a:bodyPr>
            <a:normAutofit fontScale="70000" lnSpcReduction="20000"/>
          </a:bodyPr>
          <a:lstStyle/>
          <a:p>
            <a:r>
              <a:rPr kumimoji="1" lang="zh-HK" altLang="en-US" sz="3200" dirty="0"/>
              <a:t>忽必烈遷都建立元朝後，因為從宋朝時期傳承下來的舊曆時隔過於久遠，誤差十分嚴重，經常誤導農民</a:t>
            </a:r>
            <a:r>
              <a:rPr kumimoji="1" lang="zh-TW" altLang="en-US" sz="3200" dirty="0"/>
              <a:t>，令他們錯過</a:t>
            </a:r>
            <a:r>
              <a:rPr kumimoji="1" lang="zh-HK" altLang="en-US" sz="3200" dirty="0"/>
              <a:t>農耕時節，對農業收成造成不少的影響</a:t>
            </a:r>
            <a:endParaRPr kumimoji="1" lang="en-US" altLang="zh-HK" sz="3200" dirty="0"/>
          </a:p>
          <a:p>
            <a:r>
              <a:rPr kumimoji="1" lang="zh-HK" altLang="en-US" sz="3200" dirty="0"/>
              <a:t>郭守敬的老師兼好友劉秉忠生前曾向忽必烈建議編</a:t>
            </a:r>
            <a:r>
              <a:rPr kumimoji="1" lang="zh-TW" altLang="en-US" sz="3200" dirty="0"/>
              <a:t>製</a:t>
            </a:r>
            <a:r>
              <a:rPr kumimoji="1" lang="zh-HK" altLang="en-US" sz="3200" dirty="0"/>
              <a:t>新曆法，</a:t>
            </a:r>
            <a:r>
              <a:rPr kumimoji="1" lang="zh-TW" altLang="en-US" sz="3200" dirty="0"/>
              <a:t>卻</a:t>
            </a:r>
            <a:r>
              <a:rPr kumimoji="1" lang="zh-HK" altLang="en-US" sz="3200" dirty="0"/>
              <a:t>沒有結果</a:t>
            </a:r>
            <a:endParaRPr kumimoji="1" lang="en-US" altLang="zh-HK" sz="3200" dirty="0"/>
          </a:p>
          <a:p>
            <a:r>
              <a:rPr kumimoji="1" lang="zh-HK" altLang="en-US" sz="3200" dirty="0"/>
              <a:t>後來，元朝遷都大都後，郭守敬等人上書忽必烈，再次建議編</a:t>
            </a:r>
            <a:r>
              <a:rPr kumimoji="1" lang="zh-TW" altLang="en-US" sz="3200" dirty="0"/>
              <a:t>凪製</a:t>
            </a:r>
            <a:r>
              <a:rPr kumimoji="1" lang="zh-HK" altLang="en-US" sz="3200" dirty="0"/>
              <a:t>全新的天文曆法</a:t>
            </a:r>
            <a:endParaRPr kumimoji="1" lang="en-US" altLang="zh-HK" sz="3200" dirty="0"/>
          </a:p>
          <a:p>
            <a:r>
              <a:rPr kumimoji="1" lang="zh-HK" altLang="en-US" sz="3200" dirty="0"/>
              <a:t>忽必烈也覺得此事勢在必行，便於</a:t>
            </a:r>
            <a:r>
              <a:rPr kumimoji="1" lang="zh-TW" altLang="en-US" sz="3200" dirty="0"/>
              <a:t>至</a:t>
            </a:r>
            <a:r>
              <a:rPr kumimoji="1" lang="zh-HK" altLang="en-US" sz="3200" dirty="0"/>
              <a:t>元十三年（</a:t>
            </a:r>
            <a:r>
              <a:rPr kumimoji="1" lang="en-US" altLang="zh-HK" sz="3200" dirty="0"/>
              <a:t>1</a:t>
            </a:r>
            <a:r>
              <a:rPr kumimoji="1" lang="en-US" altLang="zh-TW" sz="3200" dirty="0"/>
              <a:t>276</a:t>
            </a:r>
            <a:r>
              <a:rPr kumimoji="1" lang="zh-HK" altLang="en-US" sz="3200" dirty="0"/>
              <a:t>年）宣佈開始改</a:t>
            </a:r>
            <a:r>
              <a:rPr kumimoji="1" lang="zh-TW" altLang="en-US" sz="3200" dirty="0"/>
              <a:t>製</a:t>
            </a:r>
            <a:r>
              <a:rPr kumimoji="1" lang="zh-HK" altLang="en-US" sz="3200" dirty="0"/>
              <a:t>新曆，並任命張文謙全權負責此事，張文謙又找來了郭守敬和王恂等人協助</a:t>
            </a:r>
            <a:endParaRPr kumimoji="1" lang="en-US" altLang="zh-HK" sz="3200" dirty="0"/>
          </a:p>
          <a:p>
            <a:r>
              <a:rPr kumimoji="1" lang="zh-HK" altLang="en-US" sz="3200" dirty="0"/>
              <a:t>郭守敬準備大展身手，</a:t>
            </a:r>
            <a:r>
              <a:rPr kumimoji="1" lang="zh-TW" altLang="en-US" sz="3200" dirty="0"/>
              <a:t>製</a:t>
            </a:r>
            <a:r>
              <a:rPr kumimoji="1" lang="zh-HK" altLang="en-US" sz="3200" dirty="0"/>
              <a:t>作出完美的新曆法</a:t>
            </a:r>
            <a:endParaRPr kumimoji="1" lang="en-US" altLang="zh-HK" sz="3200" dirty="0"/>
          </a:p>
          <a:p>
            <a:r>
              <a:rPr kumimoji="1" lang="zh-HK" altLang="en-US" sz="3200" dirty="0"/>
              <a:t>編</a:t>
            </a:r>
            <a:r>
              <a:rPr kumimoji="1" lang="zh-TW" altLang="en-US" sz="3200" dirty="0"/>
              <a:t>製</a:t>
            </a:r>
            <a:r>
              <a:rPr kumimoji="1" lang="zh-HK" altLang="en-US" sz="3200" dirty="0"/>
              <a:t>曆法可不是說寫就寫的，光是準備功夫，便花了他四年以上的時間</a:t>
            </a:r>
            <a:endParaRPr kumimoji="1" lang="en-US" altLang="zh-HK" sz="3200" dirty="0"/>
          </a:p>
          <a:p>
            <a:r>
              <a:rPr kumimoji="1" lang="zh-HK" altLang="en-US" sz="3200" dirty="0"/>
              <a:t>郭守敬就在這時候提出了「曆之本在於測驗，而測驗之器莫先於儀錶」的著名理論</a:t>
            </a:r>
            <a:endParaRPr kumimoji="1" lang="en-US" altLang="zh-HK" sz="3200" dirty="0"/>
          </a:p>
          <a:p>
            <a:endParaRPr kumimoji="1" lang="zh-HK" altLang="en-US" dirty="0"/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2845979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B7F2F2D0-3D9A-E249-BB54-07095AAB63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授時曆的準備</a:t>
            </a:r>
            <a:r>
              <a:rPr kumimoji="1" lang="en-US" altLang="zh-HK" dirty="0"/>
              <a:t>—</a:t>
            </a:r>
            <a:r>
              <a:rPr kumimoji="1" lang="zh-HK" altLang="en-US" dirty="0"/>
              <a:t>儀器篇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DD1BE01-FF06-BD43-A36E-7A4E83B4E7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946273" y="1722268"/>
            <a:ext cx="9315743" cy="4652406"/>
          </a:xfrm>
        </p:spPr>
        <p:txBody>
          <a:bodyPr>
            <a:noAutofit/>
          </a:bodyPr>
          <a:lstStyle/>
          <a:p>
            <a:r>
              <a:rPr kumimoji="1" lang="zh-HK" altLang="en-US" sz="2200" dirty="0"/>
              <a:t>創造了玲瓏儀，用途未能考究，推測與星象有關</a:t>
            </a:r>
            <a:endParaRPr kumimoji="1" lang="en-US" altLang="zh-HK" sz="2200" dirty="0"/>
          </a:p>
          <a:p>
            <a:r>
              <a:rPr kumimoji="1" lang="zh-HK" altLang="en-US" sz="2200" dirty="0"/>
              <a:t>改良了自漢朝傳承下來的日晷儀，改名星晷定時儀，利用日影來測量時間</a:t>
            </a:r>
            <a:endParaRPr kumimoji="1" lang="en-US" altLang="zh-HK" sz="2200" dirty="0"/>
          </a:p>
          <a:p>
            <a:r>
              <a:rPr kumimoji="1" lang="zh-HK" altLang="en-US" sz="2200" dirty="0"/>
              <a:t>改良蓮花漏，制成寶山漏，用來計算時間</a:t>
            </a:r>
            <a:endParaRPr kumimoji="1" lang="en-US" altLang="zh-HK" sz="2200" dirty="0"/>
          </a:p>
          <a:p>
            <a:r>
              <a:rPr kumimoji="1" lang="zh-HK" altLang="en-US" sz="2200" dirty="0"/>
              <a:t>還有高表，候極儀，立渾儀，景符等等</a:t>
            </a:r>
            <a:endParaRPr kumimoji="1" lang="en-US" altLang="zh-HK" sz="2200" dirty="0"/>
          </a:p>
          <a:p>
            <a:r>
              <a:rPr kumimoji="1" lang="zh-HK" altLang="en-US" sz="2200" dirty="0"/>
              <a:t>創造了世界上首個水動計時裝置</a:t>
            </a:r>
            <a:r>
              <a:rPr kumimoji="1" lang="en-US" altLang="zh-TW" sz="2200" dirty="0"/>
              <a:t>——</a:t>
            </a:r>
            <a:r>
              <a:rPr kumimoji="1" lang="zh-HK" altLang="en-US" sz="2200" dirty="0"/>
              <a:t>七寶燈漏（又稱大明殿燈漏）</a:t>
            </a:r>
            <a:endParaRPr kumimoji="1" lang="en-US" altLang="zh-HK" sz="2200" dirty="0"/>
          </a:p>
          <a:p>
            <a:r>
              <a:rPr kumimoji="1" lang="zh-HK" altLang="en-US" sz="2200" dirty="0"/>
              <a:t>著名科技史專家李約瑟博士在研究了七寶燈漏與歐洲天文鐘後，斷言七寶燈漏是歐洲天文鐘的祖先</a:t>
            </a:r>
            <a:endParaRPr kumimoji="1" lang="en-US" altLang="zh-HK" sz="2200" dirty="0"/>
          </a:p>
          <a:p>
            <a:r>
              <a:rPr kumimoji="1" lang="zh-HK" altLang="en-US" sz="2200" dirty="0"/>
              <a:t>遺憾的是，除了七寶燈漏，其他所有儀器均已失傳</a:t>
            </a:r>
            <a:r>
              <a:rPr kumimoji="1" lang="zh-TW" altLang="en-US" sz="2200" dirty="0"/>
              <a:t>，</a:t>
            </a:r>
            <a:r>
              <a:rPr kumimoji="1" lang="zh-HK" altLang="en-US" sz="2200" dirty="0"/>
              <a:t>但唯一流傳下來的儀器，已足以轟動整個天文學界</a:t>
            </a: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535105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17AD5783-F45D-6B45-848C-735724E90A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珍貴文物鑑賞（圖片）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E4402104-8674-2A41-A270-315EAD2370F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86" t="7140" r="10310" b="13695"/>
          <a:stretch/>
        </p:blipFill>
        <p:spPr>
          <a:xfrm>
            <a:off x="4309550" y="1392003"/>
            <a:ext cx="2939625" cy="4438835"/>
          </a:xfrm>
          <a:prstGeom prst="rect">
            <a:avLst/>
          </a:prstGeom>
        </p:spPr>
      </p:pic>
      <p:sp>
        <p:nvSpPr>
          <p:cNvPr id="6" name="文字方塊 5">
            <a:extLst>
              <a:ext uri="{FF2B5EF4-FFF2-40B4-BE49-F238E27FC236}">
                <a16:creationId xmlns:a16="http://schemas.microsoft.com/office/drawing/2014/main" id="{BEB521DC-6D19-4944-AA1E-C2B46A742B93}"/>
              </a:ext>
            </a:extLst>
          </p:cNvPr>
          <p:cNvSpPr txBox="1"/>
          <p:nvPr/>
        </p:nvSpPr>
        <p:spPr>
          <a:xfrm>
            <a:off x="7812349" y="6033835"/>
            <a:ext cx="18465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zh-HK" altLang="en-US" sz="2000" dirty="0"/>
              <a:t>又稱七寶燈漏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DB76DC42-4F4A-3F4D-A3FE-792EBDB757D7}"/>
              </a:ext>
            </a:extLst>
          </p:cNvPr>
          <p:cNvSpPr/>
          <p:nvPr/>
        </p:nvSpPr>
        <p:spPr>
          <a:xfrm>
            <a:off x="3955787" y="5759817"/>
            <a:ext cx="3647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1" lang="zh-HK" altLang="en-US" sz="54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大明殿燈漏</a:t>
            </a:r>
            <a:endParaRPr lang="zh-HK" altLang="en-US" sz="54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8" name="圖片 7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0735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5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4DE973F-D484-3245-A6CE-8D7C7851D1A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授時曆的準備</a:t>
            </a:r>
            <a:r>
              <a:rPr kumimoji="1" lang="en-US" altLang="zh-HK" dirty="0"/>
              <a:t>—</a:t>
            </a:r>
            <a:r>
              <a:rPr kumimoji="1" lang="zh-HK" altLang="en-US" dirty="0"/>
              <a:t>數學篇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214962C-A602-5744-8100-C9BE70F65D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92925" y="1751045"/>
            <a:ext cx="8915400" cy="3777622"/>
          </a:xfrm>
        </p:spPr>
        <p:txBody>
          <a:bodyPr>
            <a:normAutofit/>
          </a:bodyPr>
          <a:lstStyle/>
          <a:p>
            <a:r>
              <a:rPr kumimoji="1" lang="zh-HK" altLang="en-US" sz="2200" dirty="0"/>
              <a:t>天文曆法與數學息息相關</a:t>
            </a:r>
            <a:endParaRPr kumimoji="1" lang="en-US" altLang="zh-HK" sz="2200" dirty="0"/>
          </a:p>
          <a:p>
            <a:r>
              <a:rPr kumimoji="1" lang="zh-HK" altLang="en-US" sz="2200" dirty="0"/>
              <a:t>郭守敬發現當時的數學公式在計算曆法時間上有諸多限制</a:t>
            </a:r>
            <a:r>
              <a:rPr kumimoji="1" lang="zh-TW" altLang="en-US" sz="2200" dirty="0"/>
              <a:t>，</a:t>
            </a:r>
            <a:r>
              <a:rPr kumimoji="1" lang="zh-HK" altLang="en-US" sz="2200" dirty="0"/>
              <a:t>他又改良了數學公式</a:t>
            </a:r>
            <a:r>
              <a:rPr kumimoji="1" lang="zh-TW" altLang="en-US" sz="2200" dirty="0"/>
              <a:t>，</a:t>
            </a:r>
            <a:r>
              <a:rPr kumimoji="1" lang="zh-HK" altLang="en-US" sz="2200" dirty="0"/>
              <a:t>其中較為著名的例子是：</a:t>
            </a:r>
            <a:endParaRPr kumimoji="1" lang="en-US" altLang="zh-HK" sz="2200" dirty="0"/>
          </a:p>
          <a:p>
            <a:pPr lvl="1">
              <a:buFont typeface="Wingdings" pitchFamily="2" charset="2"/>
              <a:buChar char="l"/>
            </a:pPr>
            <a:r>
              <a:rPr kumimoji="1" lang="zh-HK" altLang="en-US" sz="2000" dirty="0"/>
              <a:t>改良了「三次內插計算法」</a:t>
            </a:r>
            <a:endParaRPr kumimoji="1" lang="en-US" altLang="zh-HK" sz="2000" dirty="0"/>
          </a:p>
          <a:p>
            <a:pPr lvl="1">
              <a:buFont typeface="Wingdings" pitchFamily="2" charset="2"/>
              <a:buChar char="l"/>
            </a:pPr>
            <a:r>
              <a:rPr kumimoji="1" lang="zh-HK" altLang="en-US" sz="2000" dirty="0"/>
              <a:t>提出了「孤矢割圓術」（現在稱為「三角公式」），可用於「日食三限」和「月食無限」的計算，也在計算黃道赤道交角起了重要作用</a:t>
            </a:r>
            <a:endParaRPr kumimoji="1" lang="en-US" altLang="zh-HK" sz="2000" dirty="0"/>
          </a:p>
          <a:p>
            <a:pPr>
              <a:buFont typeface="Wingdings 3" panose="05040102010807070707" pitchFamily="18" charset="2"/>
              <a:buChar char="´"/>
            </a:pPr>
            <a:r>
              <a:rPr kumimoji="1" lang="zh-HK" altLang="en-US" sz="2200" dirty="0"/>
              <a:t>事實上郭守敬還「順便」重測了黃道赤道的交角，其誤差值與現代科技的測量結果相差不到一度，可見其精確度之高</a:t>
            </a:r>
            <a:endParaRPr kumimoji="1" lang="en-US" altLang="zh-HK" sz="2200" dirty="0"/>
          </a:p>
        </p:txBody>
      </p:sp>
      <p:sp>
        <p:nvSpPr>
          <p:cNvPr id="4" name="文字方塊 3">
            <a:extLst>
              <a:ext uri="{FF2B5EF4-FFF2-40B4-BE49-F238E27FC236}">
                <a16:creationId xmlns:a16="http://schemas.microsoft.com/office/drawing/2014/main" id="{E4748BB5-C955-4342-8941-273D23ACB5FF}"/>
              </a:ext>
            </a:extLst>
          </p:cNvPr>
          <p:cNvSpPr txBox="1"/>
          <p:nvPr/>
        </p:nvSpPr>
        <p:spPr>
          <a:xfrm>
            <a:off x="2994495" y="5104886"/>
            <a:ext cx="6102953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kumimoji="1" lang="en-US" altLang="zh-HK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**</a:t>
            </a:r>
            <a:r>
              <a:rPr kumimoji="1" lang="zh-HK" altLang="en-US" sz="16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關於以上數學公式用法則不在此作解析，有興趣了解可自行搜索</a:t>
            </a:r>
          </a:p>
        </p:txBody>
      </p:sp>
      <p:pic>
        <p:nvPicPr>
          <p:cNvPr id="5" name="圖片 4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06523606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ED6BAAFD-305F-1449-B7C8-0A50AFB8EF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授時曆的準備</a:t>
            </a:r>
            <a:r>
              <a:rPr kumimoji="1" lang="en-US" altLang="zh-HK" dirty="0"/>
              <a:t>—</a:t>
            </a:r>
            <a:r>
              <a:rPr kumimoji="1" lang="zh-HK" altLang="en-US" dirty="0"/>
              <a:t>測量篇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42A6FC11-874E-7C4A-8EA7-E7FDDD7240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160004" y="1391478"/>
            <a:ext cx="8915400" cy="5107795"/>
          </a:xfrm>
        </p:spPr>
        <p:txBody>
          <a:bodyPr>
            <a:normAutofit/>
          </a:bodyPr>
          <a:lstStyle/>
          <a:p>
            <a:r>
              <a:rPr kumimoji="1" lang="zh-HK" altLang="en-US" sz="2200" dirty="0"/>
              <a:t>上文有提到，授時曆造就了中國史上最大規模的天文觀測</a:t>
            </a:r>
            <a:endParaRPr kumimoji="1" lang="en-US" altLang="zh-HK" sz="2200" dirty="0"/>
          </a:p>
          <a:p>
            <a:r>
              <a:rPr kumimoji="1" lang="zh-HK" altLang="en-US" sz="2200" dirty="0"/>
              <a:t>郭守敬在他提出的理論裏，強調了編制曆法的兩大重點，儀表和測驗</a:t>
            </a:r>
            <a:endParaRPr kumimoji="1" lang="en-US" altLang="zh-HK" sz="2200" dirty="0"/>
          </a:p>
          <a:p>
            <a:r>
              <a:rPr kumimoji="1" lang="zh-HK" altLang="en-US" sz="2200" dirty="0"/>
              <a:t>經過了三年的準備後，儀器工具等均已被齊備，此時只剩下測驗來蒐集資料了</a:t>
            </a:r>
            <a:endParaRPr kumimoji="1" lang="en-US" altLang="zh-HK" sz="2200" dirty="0"/>
          </a:p>
          <a:p>
            <a:r>
              <a:rPr kumimoji="1" lang="zh-HK" altLang="en-US" sz="2200" dirty="0"/>
              <a:t>郭守敬非常清楚，以元朝的疆域之廣，再加上宋朝以前的數據已經存在大量缺陷，如果要制作一個通用於整個元朝廣大疆土的準確曆法，一個超大規模的大型觀測是必須的</a:t>
            </a:r>
            <a:endParaRPr kumimoji="1" lang="en-US" altLang="zh-HK" sz="2200" dirty="0"/>
          </a:p>
          <a:p>
            <a:r>
              <a:rPr kumimoji="1" lang="zh-HK" altLang="en-US" sz="2200" dirty="0"/>
              <a:t>元十六年（</a:t>
            </a:r>
            <a:r>
              <a:rPr kumimoji="1" lang="en-US" altLang="zh-HK" sz="2200" dirty="0"/>
              <a:t>1</a:t>
            </a:r>
            <a:r>
              <a:rPr kumimoji="1" lang="en-US" altLang="zh-TW" sz="2200" dirty="0"/>
              <a:t>279</a:t>
            </a:r>
            <a:r>
              <a:rPr kumimoji="1" lang="zh-HK" altLang="en-US" sz="2200" dirty="0"/>
              <a:t>年），郭守敬向忽必烈提出在元朝全國進行大規模的天文測量，以獲得準確的數據編制新曆</a:t>
            </a:r>
            <a:endParaRPr kumimoji="1" lang="en-US" altLang="zh-HK" sz="2200" dirty="0"/>
          </a:p>
          <a:p>
            <a:r>
              <a:rPr kumimoji="1" lang="zh-HK" altLang="en-US" sz="2200" dirty="0"/>
              <a:t>忽必烈非常贊同，當場批準實拖，任命郭守敬全權負責測量事項</a:t>
            </a:r>
            <a:endParaRPr kumimoji="1" lang="en-US" altLang="zh-HK" sz="2200" dirty="0"/>
          </a:p>
          <a:p>
            <a:r>
              <a:rPr kumimoji="1" lang="zh-HK" altLang="en-US" sz="2000" dirty="0"/>
              <a:t>這次測量，就是著名的</a:t>
            </a:r>
            <a:r>
              <a:rPr kumimoji="1" lang="zh-HK" altLang="en-US" sz="2400" b="1" dirty="0"/>
              <a:t>「四海測驗」</a:t>
            </a:r>
            <a:endParaRPr kumimoji="1" lang="zh-HK" altLang="en-US" b="1" dirty="0"/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658435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45F0CD3-CA8D-9C4F-9EDC-8E9EC5B8919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授時曆的準備</a:t>
            </a:r>
            <a:r>
              <a:rPr kumimoji="1" lang="en-US" altLang="zh-HK" dirty="0"/>
              <a:t>—</a:t>
            </a:r>
            <a:r>
              <a:rPr kumimoji="1" lang="zh-HK" altLang="en-US" dirty="0"/>
              <a:t>四海測驗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FC7B57A5-9008-084B-A4B3-92F671551FD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43979" y="1526285"/>
            <a:ext cx="9182578" cy="5150671"/>
          </a:xfrm>
        </p:spPr>
        <p:txBody>
          <a:bodyPr>
            <a:normAutofit/>
          </a:bodyPr>
          <a:lstStyle/>
          <a:p>
            <a:r>
              <a:rPr kumimoji="1" lang="zh-HK" altLang="en-US" sz="2000" dirty="0"/>
              <a:t>縱觀中國歷史，再上一次的大型天文測驗，已是唐朝開元年間（唐玄宗早期）由天文學家僧一行與南宮說主持的測驗</a:t>
            </a:r>
            <a:endParaRPr kumimoji="1" lang="en-US" altLang="zh-HK" sz="2000" dirty="0"/>
          </a:p>
          <a:p>
            <a:r>
              <a:rPr kumimoji="1" lang="zh-HK" altLang="en-US" sz="2000" dirty="0"/>
              <a:t>一行官員在大唐疆土內設立了</a:t>
            </a:r>
            <a:r>
              <a:rPr kumimoji="1" lang="zh-HK" altLang="en-US" sz="2000" b="1" dirty="0"/>
              <a:t>十三</a:t>
            </a:r>
            <a:r>
              <a:rPr kumimoji="1" lang="zh-HK" altLang="en-US" sz="2000" dirty="0"/>
              <a:t>個天文觀測點</a:t>
            </a:r>
            <a:endParaRPr kumimoji="1" lang="en-US" altLang="zh-HK" sz="2000" dirty="0"/>
          </a:p>
          <a:p>
            <a:r>
              <a:rPr kumimoji="1" lang="zh-HK" altLang="en-US" sz="2000" dirty="0"/>
              <a:t>而元朝的疆土甚至比唐朝巔峰之時更廣大</a:t>
            </a:r>
            <a:endParaRPr kumimoji="1" lang="en-US" altLang="zh-HK" sz="2000" dirty="0"/>
          </a:p>
          <a:p>
            <a:r>
              <a:rPr kumimoji="1" lang="zh-HK" altLang="en-US" sz="2000" dirty="0"/>
              <a:t>郭守敬在元朝國土內，設立了共計</a:t>
            </a:r>
            <a:r>
              <a:rPr kumimoji="1" lang="zh-HK" altLang="en-US" sz="2000" b="1" dirty="0"/>
              <a:t>二十七</a:t>
            </a:r>
            <a:r>
              <a:rPr kumimoji="1" lang="zh-HK" altLang="en-US" sz="2000" dirty="0"/>
              <a:t>天文觀測點</a:t>
            </a:r>
            <a:endParaRPr kumimoji="1" lang="en-US" altLang="zh-HK" sz="2000" dirty="0"/>
          </a:p>
          <a:p>
            <a:r>
              <a:rPr kumimoji="1" lang="zh-HK" altLang="en-US" sz="2000" dirty="0"/>
              <a:t>觀測點的分佈極廣：</a:t>
            </a:r>
            <a:endParaRPr kumimoji="1" lang="en-US" altLang="zh-HK" sz="2000" dirty="0"/>
          </a:p>
          <a:p>
            <a:pPr lvl="1">
              <a:buFont typeface="Wingdings" panose="05000000000000000000" pitchFamily="2" charset="2"/>
              <a:buChar char="Ø"/>
            </a:pPr>
            <a:r>
              <a:rPr kumimoji="1" lang="zh-HK" altLang="en-US" sz="1800" dirty="0"/>
              <a:t>東至朝鮮半島</a:t>
            </a:r>
            <a:endParaRPr kumimoji="1" lang="en-US" altLang="zh-HK" sz="1800" dirty="0"/>
          </a:p>
          <a:p>
            <a:pPr lvl="1">
              <a:buFont typeface="Wingdings" panose="05000000000000000000" pitchFamily="2" charset="2"/>
              <a:buChar char="Ø"/>
            </a:pPr>
            <a:r>
              <a:rPr kumimoji="1" lang="zh-HK" altLang="en-US" sz="1800" dirty="0"/>
              <a:t>西至河西走廊和滇池</a:t>
            </a:r>
            <a:endParaRPr kumimoji="1" lang="en-US" altLang="zh-HK" sz="1800" dirty="0"/>
          </a:p>
          <a:p>
            <a:pPr lvl="1">
              <a:buFont typeface="Wingdings" panose="05000000000000000000" pitchFamily="2" charset="2"/>
              <a:buChar char="Ø"/>
            </a:pPr>
            <a:r>
              <a:rPr kumimoji="1" lang="zh-HK" altLang="en-US" sz="1800" dirty="0"/>
              <a:t>南至南海黃岩島（南海範圍，比海南半島更南）</a:t>
            </a:r>
            <a:endParaRPr kumimoji="1" lang="en-US" altLang="zh-HK" sz="1800" dirty="0"/>
          </a:p>
          <a:p>
            <a:pPr lvl="1">
              <a:buFont typeface="Wingdings" panose="05000000000000000000" pitchFamily="2" charset="2"/>
              <a:buChar char="Ø"/>
            </a:pPr>
            <a:r>
              <a:rPr kumimoji="1" lang="zh-HK" altLang="en-US" sz="1800" dirty="0"/>
              <a:t>北至西伯利亞</a:t>
            </a:r>
            <a:endParaRPr kumimoji="1" lang="en-US" altLang="zh-HK" sz="1800" dirty="0"/>
          </a:p>
          <a:p>
            <a:r>
              <a:rPr kumimoji="1" lang="zh-HK" altLang="en-US" sz="2000" dirty="0"/>
              <a:t>郭守敬為此設立了一十四個監侯官來統籌龐大的測量工程</a:t>
            </a: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49334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2358FFF-A7D2-1147-9B28-5EF144FD11D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70983" y="135838"/>
            <a:ext cx="4571355" cy="645397"/>
          </a:xfrm>
        </p:spPr>
        <p:txBody>
          <a:bodyPr/>
          <a:lstStyle/>
          <a:p>
            <a:r>
              <a:rPr kumimoji="1" lang="zh-HK" altLang="en-US" dirty="0"/>
              <a:t>到底測量範圍有多大？</a:t>
            </a: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F1657644-5565-7949-AD65-07E14158AFA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308" r="1269"/>
          <a:stretch/>
        </p:blipFill>
        <p:spPr>
          <a:xfrm>
            <a:off x="2015231" y="781235"/>
            <a:ext cx="8584707" cy="4953000"/>
          </a:xfrm>
          <a:prstGeom prst="rect">
            <a:avLst/>
          </a:prstGeom>
        </p:spPr>
      </p:pic>
      <p:sp>
        <p:nvSpPr>
          <p:cNvPr id="5" name="橢圓 4">
            <a:extLst>
              <a:ext uri="{FF2B5EF4-FFF2-40B4-BE49-F238E27FC236}">
                <a16:creationId xmlns:a16="http://schemas.microsoft.com/office/drawing/2014/main" id="{9BE40C25-CDFB-F84B-B1AE-F8704C6AAB88}"/>
              </a:ext>
            </a:extLst>
          </p:cNvPr>
          <p:cNvSpPr/>
          <p:nvPr/>
        </p:nvSpPr>
        <p:spPr>
          <a:xfrm>
            <a:off x="6205491" y="4598633"/>
            <a:ext cx="204186" cy="2041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/>
          </a:p>
        </p:txBody>
      </p:sp>
      <p:sp>
        <p:nvSpPr>
          <p:cNvPr id="6" name="橢圓 5">
            <a:extLst>
              <a:ext uri="{FF2B5EF4-FFF2-40B4-BE49-F238E27FC236}">
                <a16:creationId xmlns:a16="http://schemas.microsoft.com/office/drawing/2014/main" id="{DB9F651C-2FA7-A844-89E4-EB7B40AD334E}"/>
              </a:ext>
            </a:extLst>
          </p:cNvPr>
          <p:cNvSpPr/>
          <p:nvPr/>
        </p:nvSpPr>
        <p:spPr>
          <a:xfrm>
            <a:off x="8834761" y="2416206"/>
            <a:ext cx="204186" cy="2041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/>
          </a:p>
        </p:txBody>
      </p:sp>
      <p:sp>
        <p:nvSpPr>
          <p:cNvPr id="7" name="橢圓 6">
            <a:extLst>
              <a:ext uri="{FF2B5EF4-FFF2-40B4-BE49-F238E27FC236}">
                <a16:creationId xmlns:a16="http://schemas.microsoft.com/office/drawing/2014/main" id="{60B3DB4A-AD7E-3141-8E3D-7C1674412DAE}"/>
              </a:ext>
            </a:extLst>
          </p:cNvPr>
          <p:cNvSpPr/>
          <p:nvPr/>
        </p:nvSpPr>
        <p:spPr>
          <a:xfrm>
            <a:off x="7991383" y="5632142"/>
            <a:ext cx="204186" cy="2041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/>
          </a:p>
        </p:txBody>
      </p:sp>
      <p:sp>
        <p:nvSpPr>
          <p:cNvPr id="8" name="橢圓 7">
            <a:extLst>
              <a:ext uri="{FF2B5EF4-FFF2-40B4-BE49-F238E27FC236}">
                <a16:creationId xmlns:a16="http://schemas.microsoft.com/office/drawing/2014/main" id="{058112E1-1E2E-DC4A-98F7-2701B5EBE330}"/>
              </a:ext>
            </a:extLst>
          </p:cNvPr>
          <p:cNvSpPr/>
          <p:nvPr/>
        </p:nvSpPr>
        <p:spPr>
          <a:xfrm>
            <a:off x="6988205" y="781235"/>
            <a:ext cx="204186" cy="204186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HK" altLang="en-US"/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87B07019-7470-7345-911E-22495BF4A91A}"/>
              </a:ext>
            </a:extLst>
          </p:cNvPr>
          <p:cNvSpPr/>
          <p:nvPr/>
        </p:nvSpPr>
        <p:spPr>
          <a:xfrm>
            <a:off x="7270809" y="679142"/>
            <a:ext cx="1358284" cy="3388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HK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西伯利亞</a:t>
            </a:r>
          </a:p>
        </p:txBody>
      </p:sp>
      <p:sp>
        <p:nvSpPr>
          <p:cNvPr id="10" name="矩形 9">
            <a:extLst>
              <a:ext uri="{FF2B5EF4-FFF2-40B4-BE49-F238E27FC236}">
                <a16:creationId xmlns:a16="http://schemas.microsoft.com/office/drawing/2014/main" id="{B701C5BF-7405-0045-A933-2B9F5CA3DF8B}"/>
              </a:ext>
            </a:extLst>
          </p:cNvPr>
          <p:cNvSpPr/>
          <p:nvPr/>
        </p:nvSpPr>
        <p:spPr>
          <a:xfrm>
            <a:off x="8306539" y="5634361"/>
            <a:ext cx="1056443" cy="3388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HK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南海</a:t>
            </a:r>
          </a:p>
        </p:txBody>
      </p:sp>
      <p:sp>
        <p:nvSpPr>
          <p:cNvPr id="11" name="矩形 10">
            <a:extLst>
              <a:ext uri="{FF2B5EF4-FFF2-40B4-BE49-F238E27FC236}">
                <a16:creationId xmlns:a16="http://schemas.microsoft.com/office/drawing/2014/main" id="{2F2F376B-44C9-1F47-93F8-3672A785343E}"/>
              </a:ext>
            </a:extLst>
          </p:cNvPr>
          <p:cNvSpPr/>
          <p:nvPr/>
        </p:nvSpPr>
        <p:spPr>
          <a:xfrm>
            <a:off x="9079636" y="2348883"/>
            <a:ext cx="1479612" cy="3388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HK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朝鮮半島</a:t>
            </a:r>
          </a:p>
        </p:txBody>
      </p:sp>
      <p:sp>
        <p:nvSpPr>
          <p:cNvPr id="12" name="矩形 11">
            <a:extLst>
              <a:ext uri="{FF2B5EF4-FFF2-40B4-BE49-F238E27FC236}">
                <a16:creationId xmlns:a16="http://schemas.microsoft.com/office/drawing/2014/main" id="{47161D35-286B-244D-8D76-90949A9A5F9F}"/>
              </a:ext>
            </a:extLst>
          </p:cNvPr>
          <p:cNvSpPr/>
          <p:nvPr/>
        </p:nvSpPr>
        <p:spPr>
          <a:xfrm>
            <a:off x="5039557" y="4361894"/>
            <a:ext cx="1056443" cy="338832"/>
          </a:xfrm>
          <a:prstGeom prst="rect">
            <a:avLst/>
          </a:prstGeom>
          <a:blipFill>
            <a:blip r:embed="rId3"/>
            <a:tile tx="0" ty="0" sx="100000" sy="100000" flip="none" algn="tl"/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zh-HK" altLang="en-US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滇池</a:t>
            </a:r>
          </a:p>
        </p:txBody>
      </p:sp>
      <p:sp>
        <p:nvSpPr>
          <p:cNvPr id="14" name="矩形 13">
            <a:extLst>
              <a:ext uri="{FF2B5EF4-FFF2-40B4-BE49-F238E27FC236}">
                <a16:creationId xmlns:a16="http://schemas.microsoft.com/office/drawing/2014/main" id="{B37A4A7C-D764-D649-B755-B1AF0D03EB76}"/>
              </a:ext>
            </a:extLst>
          </p:cNvPr>
          <p:cNvSpPr/>
          <p:nvPr/>
        </p:nvSpPr>
        <p:spPr>
          <a:xfrm>
            <a:off x="4381915" y="5734235"/>
            <a:ext cx="3647152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1" lang="zh-HK" altLang="en-U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元代疆域圖</a:t>
            </a:r>
            <a:endParaRPr lang="zh-HK" altLang="en-US" sz="5400" b="1" cap="none" spc="0" dirty="0">
              <a:ln w="12700">
                <a:solidFill>
                  <a:schemeClr val="accent3">
                    <a:lumMod val="50000"/>
                  </a:schemeClr>
                </a:solidFill>
                <a:prstDash val="solid"/>
              </a:ln>
              <a:pattFill prst="narHorz">
                <a:fgClr>
                  <a:schemeClr val="accent3"/>
                </a:fgClr>
                <a:bgClr>
                  <a:schemeClr val="accent3">
                    <a:lumMod val="40000"/>
                    <a:lumOff val="60000"/>
                  </a:schemeClr>
                </a:bgClr>
              </a:pattFill>
              <a:effectLst>
                <a:innerShdw blurRad="177800">
                  <a:schemeClr val="accent3">
                    <a:lumMod val="50000"/>
                  </a:schemeClr>
                </a:innerShdw>
              </a:effectLst>
            </a:endParaRPr>
          </a:p>
        </p:txBody>
      </p:sp>
      <p:pic>
        <p:nvPicPr>
          <p:cNvPr id="13" name="圖片 12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34867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AA41849-C4BA-0742-8F36-14954FA079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2925" y="555279"/>
            <a:ext cx="8911687" cy="1280890"/>
          </a:xfrm>
        </p:spPr>
        <p:txBody>
          <a:bodyPr/>
          <a:lstStyle/>
          <a:p>
            <a:r>
              <a:rPr kumimoji="1" lang="zh-HK" altLang="en-US" dirty="0"/>
              <a:t>授時曆的準備</a:t>
            </a:r>
            <a:r>
              <a:rPr kumimoji="1" lang="en-US" altLang="zh-HK" dirty="0"/>
              <a:t>—</a:t>
            </a:r>
            <a:r>
              <a:rPr kumimoji="1" lang="zh-HK" altLang="en-US" dirty="0"/>
              <a:t>四海測驗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4D2E198-DDB2-C049-A74C-4F711F9C1E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93129" y="1291058"/>
            <a:ext cx="9351254" cy="5041535"/>
          </a:xfrm>
        </p:spPr>
        <p:txBody>
          <a:bodyPr>
            <a:noAutofit/>
          </a:bodyPr>
          <a:lstStyle/>
          <a:p>
            <a:r>
              <a:rPr kumimoji="1" lang="zh-HK" altLang="en-US" sz="2200" dirty="0"/>
              <a:t>二十七處觀測點均各設置了一個觀星台</a:t>
            </a:r>
            <a:endParaRPr kumimoji="1" lang="en-US" altLang="zh-HK" sz="2200" dirty="0"/>
          </a:p>
          <a:p>
            <a:r>
              <a:rPr kumimoji="1" lang="zh-HK" altLang="en-US" sz="2200" dirty="0"/>
              <a:t>郭守敬本人親自監建了位於河南的「登封觀星台」</a:t>
            </a:r>
            <a:endParaRPr kumimoji="1" lang="en-US" altLang="zh-HK" sz="2200" dirty="0"/>
          </a:p>
          <a:p>
            <a:r>
              <a:rPr kumimoji="1" lang="zh-HK" altLang="en-US" sz="2200" dirty="0"/>
              <a:t>以下為沉悶的觀星台詳細介紹（僅供參考）：</a:t>
            </a:r>
            <a:endParaRPr kumimoji="1" lang="en-US" altLang="zh-HK" sz="2200" dirty="0"/>
          </a:p>
          <a:p>
            <a:pPr lvl="1">
              <a:buFont typeface="Wingdings" pitchFamily="2" charset="2"/>
              <a:buChar char="Ø"/>
            </a:pPr>
            <a:r>
              <a:rPr kumimoji="1" lang="zh-HK" altLang="en-US" sz="2000" dirty="0">
                <a:latin typeface="+mn-ea"/>
              </a:rPr>
              <a:t>觀星台由兩部分組成</a:t>
            </a:r>
            <a:r>
              <a:rPr kumimoji="1" lang="en-US" altLang="zh-HK" sz="2000" dirty="0">
                <a:latin typeface="+mn-ea"/>
              </a:rPr>
              <a:t>,</a:t>
            </a:r>
            <a:r>
              <a:rPr kumimoji="1" lang="zh-HK" altLang="en-US" sz="2000" dirty="0">
                <a:latin typeface="+mn-ea"/>
              </a:rPr>
              <a:t>，第一部份是是梯台體建築，第二部份是臺身北壁凹槽向北方平鋪於地上的石圭。</a:t>
            </a:r>
            <a:endParaRPr kumimoji="1" lang="en-US" altLang="zh-HK" sz="2000" dirty="0">
              <a:latin typeface="+mn-ea"/>
            </a:endParaRPr>
          </a:p>
          <a:p>
            <a:pPr lvl="1">
              <a:buFont typeface="Wingdings" pitchFamily="2" charset="2"/>
              <a:buChar char="Ø"/>
            </a:pPr>
            <a:r>
              <a:rPr kumimoji="1" lang="zh-HK" altLang="en-US" sz="2000" dirty="0">
                <a:latin typeface="+mn-ea"/>
              </a:rPr>
              <a:t>梯臺體建築高</a:t>
            </a:r>
            <a:r>
              <a:rPr kumimoji="1" lang="en-US" altLang="zh-HK" sz="2000" dirty="0">
                <a:latin typeface="+mn-ea"/>
              </a:rPr>
              <a:t>8.9</a:t>
            </a:r>
            <a:r>
              <a:rPr kumimoji="1" lang="zh-HK" altLang="en-US" sz="2000" dirty="0">
                <a:latin typeface="+mn-ea"/>
              </a:rPr>
              <a:t>米，連台頂觀測室通高</a:t>
            </a:r>
            <a:r>
              <a:rPr kumimoji="1" lang="en-US" altLang="zh-HK" sz="2000" dirty="0">
                <a:latin typeface="+mn-ea"/>
              </a:rPr>
              <a:t>11.96</a:t>
            </a:r>
            <a:r>
              <a:rPr kumimoji="1" lang="zh-HK" altLang="en-US" sz="2000" dirty="0">
                <a:latin typeface="+mn-ea"/>
              </a:rPr>
              <a:t>米，台底東西長</a:t>
            </a:r>
            <a:r>
              <a:rPr kumimoji="1" lang="en-US" altLang="zh-HK" sz="2000" dirty="0">
                <a:latin typeface="+mn-ea"/>
              </a:rPr>
              <a:t>16.85</a:t>
            </a:r>
            <a:r>
              <a:rPr kumimoji="1" lang="zh-HK" altLang="en-US" sz="2000" dirty="0">
                <a:latin typeface="+mn-ea"/>
              </a:rPr>
              <a:t>米，南北長</a:t>
            </a:r>
            <a:r>
              <a:rPr kumimoji="1" lang="en-US" altLang="zh-HK" sz="2000" dirty="0">
                <a:latin typeface="+mn-ea"/>
              </a:rPr>
              <a:t>16.37</a:t>
            </a:r>
            <a:r>
              <a:rPr kumimoji="1" lang="zh-HK" altLang="en-US" sz="2000" dirty="0">
                <a:latin typeface="+mn-ea"/>
              </a:rPr>
              <a:t>米，台頂東西長</a:t>
            </a:r>
            <a:r>
              <a:rPr kumimoji="1" lang="en-US" altLang="zh-HK" sz="2000" dirty="0">
                <a:latin typeface="+mn-ea"/>
              </a:rPr>
              <a:t>8.05</a:t>
            </a:r>
            <a:r>
              <a:rPr kumimoji="1" lang="zh-HK" altLang="en-US" sz="2000" dirty="0">
                <a:latin typeface="+mn-ea"/>
              </a:rPr>
              <a:t>米，南北長</a:t>
            </a:r>
            <a:r>
              <a:rPr kumimoji="1" lang="en-US" altLang="zh-HK" sz="2000" dirty="0">
                <a:latin typeface="+mn-ea"/>
              </a:rPr>
              <a:t>7.55</a:t>
            </a:r>
            <a:r>
              <a:rPr kumimoji="1" lang="zh-HK" altLang="en-US" sz="2000" dirty="0">
                <a:latin typeface="+mn-ea"/>
              </a:rPr>
              <a:t>米。 台頂可放置天文儀器，如簡儀、仰儀等，以觀測日、月、星辰。 兩觀測室之間水準放置一根長</a:t>
            </a:r>
            <a:r>
              <a:rPr kumimoji="1" lang="en-US" altLang="zh-HK" sz="2000" dirty="0">
                <a:latin typeface="+mn-ea"/>
              </a:rPr>
              <a:t>1.97</a:t>
            </a:r>
            <a:r>
              <a:rPr kumimoji="1" lang="zh-HK" altLang="en-US" sz="2000" dirty="0">
                <a:latin typeface="+mn-ea"/>
              </a:rPr>
              <a:t>米，直徑為</a:t>
            </a:r>
            <a:r>
              <a:rPr kumimoji="1" lang="en-US" altLang="zh-HK" sz="2000" dirty="0">
                <a:latin typeface="+mn-ea"/>
              </a:rPr>
              <a:t>0.08</a:t>
            </a:r>
            <a:r>
              <a:rPr kumimoji="1" lang="zh-HK" altLang="en-US" sz="2000" dirty="0">
                <a:latin typeface="+mn-ea"/>
              </a:rPr>
              <a:t>米的銅棒，又叫橫樑。 橫樑下方有一石圭，長</a:t>
            </a:r>
            <a:r>
              <a:rPr kumimoji="1" lang="en-US" altLang="zh-HK" sz="2000" dirty="0">
                <a:latin typeface="+mn-ea"/>
              </a:rPr>
              <a:t>31.39</a:t>
            </a:r>
            <a:r>
              <a:rPr kumimoji="1" lang="zh-HK" altLang="en-US" sz="2000" dirty="0">
                <a:latin typeface="+mn-ea"/>
              </a:rPr>
              <a:t>米，寬</a:t>
            </a:r>
            <a:r>
              <a:rPr kumimoji="1" lang="en-US" altLang="zh-HK" sz="2000" dirty="0">
                <a:latin typeface="+mn-ea"/>
              </a:rPr>
              <a:t>0.53</a:t>
            </a:r>
            <a:r>
              <a:rPr kumimoji="1" lang="zh-HK" altLang="en-US" sz="2000" dirty="0">
                <a:latin typeface="+mn-ea"/>
              </a:rPr>
              <a:t>米，高出地面</a:t>
            </a:r>
            <a:r>
              <a:rPr kumimoji="1" lang="en-US" altLang="zh-HK" sz="2000" dirty="0">
                <a:latin typeface="+mn-ea"/>
              </a:rPr>
              <a:t>0.4</a:t>
            </a:r>
            <a:r>
              <a:rPr kumimoji="1" lang="zh-HK" altLang="en-US" sz="2000" dirty="0">
                <a:latin typeface="+mn-ea"/>
              </a:rPr>
              <a:t>米，由</a:t>
            </a:r>
            <a:r>
              <a:rPr kumimoji="1" lang="en-US" altLang="zh-HK" sz="2000" dirty="0">
                <a:latin typeface="+mn-ea"/>
              </a:rPr>
              <a:t>36</a:t>
            </a:r>
            <a:r>
              <a:rPr kumimoji="1" lang="zh-HK" altLang="en-US" sz="2000" dirty="0">
                <a:latin typeface="+mn-ea"/>
              </a:rPr>
              <a:t>塊青石拼接而成。
石圭的圭面有刻度，因而石圭又叫量天尺。石圭、凹槽、橫梁組成圭表，可以觀測日影。中午太陽升到上中天，也就是正南方時，橫梁影子就投在圭面上某一刻度。連續觀測橫梁影子的長度，就可以推算出回歸年長度和二十四節氣時刻等。</a:t>
            </a: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319687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9D0F4AEA-74D6-8A48-AD23-B9F4F49148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79198" y="913491"/>
            <a:ext cx="6946283" cy="4324061"/>
          </a:xfrm>
          <a:prstGeom prst="rect">
            <a:avLst/>
          </a:prstGeom>
        </p:spPr>
      </p:pic>
      <p:sp>
        <p:nvSpPr>
          <p:cNvPr id="6" name="矩形 5">
            <a:extLst>
              <a:ext uri="{FF2B5EF4-FFF2-40B4-BE49-F238E27FC236}">
                <a16:creationId xmlns:a16="http://schemas.microsoft.com/office/drawing/2014/main" id="{AAFDF61E-DE25-FC47-9CBE-61A1A59504BC}"/>
              </a:ext>
            </a:extLst>
          </p:cNvPr>
          <p:cNvSpPr/>
          <p:nvPr/>
        </p:nvSpPr>
        <p:spPr>
          <a:xfrm>
            <a:off x="5321260" y="5408694"/>
            <a:ext cx="2262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kumimoji="1" lang="zh-HK" altLang="en-U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pattFill prst="dkUpDiag">
                  <a:fgClr>
                    <a:schemeClr val="tx2"/>
                  </a:fgClr>
                  <a:bgClr>
                    <a:schemeClr val="tx2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</a:rPr>
              <a:t>觀</a:t>
            </a:r>
            <a:r>
              <a:rPr kumimoji="1" lang="zh-HK" altLang="en-US" sz="5400" b="1" dirty="0">
                <a:ln w="12700">
                  <a:solidFill>
                    <a:schemeClr val="accent1"/>
                  </a:solidFill>
                  <a:prstDash val="solid"/>
                </a:ln>
                <a:pattFill prst="pct50">
                  <a:fgClr>
                    <a:schemeClr val="accent1"/>
                  </a:fgClr>
                  <a:bgClr>
                    <a:schemeClr val="accent1">
                      <a:lumMod val="20000"/>
                      <a:lumOff val="80000"/>
                    </a:schemeClr>
                  </a:bgClr>
                </a:pattFill>
                <a:effectLst>
                  <a:outerShdw dist="38100" dir="2640000" algn="bl" rotWithShape="0">
                    <a:schemeClr val="accent1"/>
                  </a:outerShdw>
                </a:effectLst>
              </a:rPr>
              <a:t>星</a:t>
            </a:r>
            <a:r>
              <a:rPr kumimoji="1" lang="zh-HK" altLang="en-US" sz="5400" b="1" dirty="0">
                <a:ln/>
                <a:pattFill prst="dkUpDiag">
                  <a:fgClr>
                    <a:schemeClr val="bg1">
                      <a:lumMod val="50000"/>
                    </a:schemeClr>
                  </a:fgClr>
                  <a:bgClr>
                    <a:schemeClr val="tx1">
                      <a:lumMod val="75000"/>
                      <a:lumOff val="25000"/>
                    </a:schemeClr>
                  </a:bgClr>
                </a:pattFill>
                <a:effectLst>
                  <a:outerShdw blurRad="38100" dist="19050" dir="2700000" algn="tl" rotWithShape="0">
                    <a:schemeClr val="dk1">
                      <a:lumMod val="50000"/>
                      <a:alpha val="40000"/>
                    </a:schemeClr>
                  </a:outerShdw>
                </a:effectLst>
              </a:rPr>
              <a:t>台</a:t>
            </a:r>
            <a:endParaRPr lang="zh-HK" altLang="en-US" sz="5400" b="1" cap="none" spc="0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effectLst/>
            </a:endParaRPr>
          </a:p>
        </p:txBody>
      </p:sp>
      <p:pic>
        <p:nvPicPr>
          <p:cNvPr id="5" name="圖片 4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648620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DC1AF9A7-F6E9-D44D-BF48-43495196DD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四海測驗</a:t>
            </a:r>
            <a:r>
              <a:rPr kumimoji="1" lang="en-US" altLang="zh-HK" dirty="0"/>
              <a:t>—</a:t>
            </a:r>
            <a:r>
              <a:rPr kumimoji="1" lang="zh-HK" altLang="en-US" dirty="0"/>
              <a:t>資料補充</a:t>
            </a:r>
            <a:br>
              <a:rPr kumimoji="1" lang="en-US" altLang="zh-HK" dirty="0"/>
            </a:br>
            <a:r>
              <a:rPr kumimoji="1" lang="zh-HK" altLang="en-US" sz="2800" dirty="0"/>
              <a:t>二十七個觀測點具體位置（紅字為現今位置）</a:t>
            </a: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21019D4E-9497-F34A-93C9-C3FAAA512F5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Wingdings" pitchFamily="2" charset="2"/>
              <a:buChar char="u"/>
            </a:pPr>
            <a:r>
              <a:rPr kumimoji="1" lang="zh-HK" altLang="en-US" sz="2400" dirty="0"/>
              <a:t>南海</a:t>
            </a:r>
            <a:r>
              <a:rPr kumimoji="1" lang="zh-HK" altLang="en-US" sz="2400" dirty="0">
                <a:solidFill>
                  <a:srgbClr val="FF0000"/>
                </a:solidFill>
              </a:rPr>
              <a:t>（中沙群島）</a:t>
            </a:r>
            <a:r>
              <a:rPr kumimoji="1" lang="zh-HK" altLang="en-US" sz="2400" dirty="0"/>
              <a:t>、衡陽</a:t>
            </a:r>
            <a:r>
              <a:rPr kumimoji="1" lang="zh-HK" altLang="en-US" sz="2400" dirty="0">
                <a:solidFill>
                  <a:srgbClr val="FF0000"/>
                </a:solidFill>
              </a:rPr>
              <a:t>（南岳衡山）</a:t>
            </a:r>
            <a:r>
              <a:rPr kumimoji="1" lang="zh-HK" altLang="en-US" sz="2400" dirty="0"/>
              <a:t>、岳台</a:t>
            </a:r>
            <a:r>
              <a:rPr kumimoji="1" lang="zh-HK" altLang="en-US" sz="2400" dirty="0">
                <a:solidFill>
                  <a:srgbClr val="FF0000"/>
                </a:solidFill>
              </a:rPr>
              <a:t>（開封南部）</a:t>
            </a:r>
            <a:r>
              <a:rPr kumimoji="1" lang="zh-HK" altLang="en-US" sz="2400" dirty="0"/>
              <a:t>、和林</a:t>
            </a:r>
            <a:r>
              <a:rPr kumimoji="1" lang="zh-HK" altLang="en-US" sz="2400" dirty="0">
                <a:solidFill>
                  <a:srgbClr val="FF0000"/>
                </a:solidFill>
              </a:rPr>
              <a:t>（蒙古額爾德尼桑圖）</a:t>
            </a:r>
            <a:r>
              <a:rPr kumimoji="1" lang="zh-HK" altLang="en-US" sz="2400" dirty="0"/>
              <a:t>、鐵勒</a:t>
            </a:r>
            <a:r>
              <a:rPr kumimoji="1" lang="zh-HK" altLang="en-US" sz="2400" dirty="0">
                <a:solidFill>
                  <a:srgbClr val="FF0000"/>
                </a:solidFill>
              </a:rPr>
              <a:t>（俄羅斯貝加爾河西部）</a:t>
            </a:r>
            <a:r>
              <a:rPr kumimoji="1" lang="zh-HK" altLang="en-US" sz="2400" dirty="0"/>
              <a:t>、北海</a:t>
            </a:r>
            <a:r>
              <a:rPr kumimoji="1" lang="zh-HK" altLang="en-US" sz="2400" dirty="0">
                <a:solidFill>
                  <a:srgbClr val="FF0000"/>
                </a:solidFill>
              </a:rPr>
              <a:t>（俄羅斯通古斯卡河）</a:t>
            </a:r>
            <a:r>
              <a:rPr kumimoji="1" lang="zh-HK" altLang="en-US" sz="2400" dirty="0"/>
              <a:t>、上都</a:t>
            </a:r>
            <a:r>
              <a:rPr kumimoji="1" lang="zh-HK" altLang="en-US" sz="2400" dirty="0">
                <a:solidFill>
                  <a:srgbClr val="FF0000"/>
                </a:solidFill>
              </a:rPr>
              <a:t>（內蒙古自治區兆乃曼蘇默）</a:t>
            </a:r>
            <a:r>
              <a:rPr kumimoji="1" lang="zh-HK" altLang="en-US" sz="2400" dirty="0"/>
              <a:t>、大都</a:t>
            </a:r>
            <a:r>
              <a:rPr kumimoji="1" lang="zh-HK" altLang="en-US" sz="2400" dirty="0">
                <a:solidFill>
                  <a:srgbClr val="FF0000"/>
                </a:solidFill>
              </a:rPr>
              <a:t>（北京市）</a:t>
            </a:r>
            <a:r>
              <a:rPr kumimoji="1" lang="zh-HK" altLang="en-US" sz="2400" dirty="0"/>
              <a:t>、北京</a:t>
            </a:r>
            <a:r>
              <a:rPr kumimoji="1" lang="zh-HK" altLang="en-US" sz="2400" dirty="0">
                <a:solidFill>
                  <a:srgbClr val="FF0000"/>
                </a:solidFill>
              </a:rPr>
              <a:t>（內蒙古自治區寧城縣西北大明城）</a:t>
            </a:r>
            <a:r>
              <a:rPr kumimoji="1" lang="zh-HK" altLang="en-US" sz="2400" dirty="0"/>
              <a:t>、益州</a:t>
            </a:r>
            <a:r>
              <a:rPr kumimoji="1" lang="zh-HK" altLang="en-US" sz="2400" dirty="0">
                <a:solidFill>
                  <a:srgbClr val="FF0000"/>
                </a:solidFill>
              </a:rPr>
              <a:t>（山東益都縣）</a:t>
            </a:r>
            <a:r>
              <a:rPr kumimoji="1" lang="zh-HK" altLang="en-US" sz="2400" dirty="0"/>
              <a:t>、登州</a:t>
            </a:r>
            <a:r>
              <a:rPr kumimoji="1" lang="zh-HK" altLang="en-US" sz="2400" dirty="0">
                <a:solidFill>
                  <a:srgbClr val="FF0000"/>
                </a:solidFill>
              </a:rPr>
              <a:t>（山東蓬萊）</a:t>
            </a:r>
            <a:r>
              <a:rPr kumimoji="1" lang="zh-HK" altLang="en-US" sz="2400" dirty="0"/>
              <a:t>、高麗</a:t>
            </a:r>
            <a:r>
              <a:rPr kumimoji="1" lang="zh-HK" altLang="en-US" sz="2400" dirty="0">
                <a:solidFill>
                  <a:srgbClr val="FF0000"/>
                </a:solidFill>
              </a:rPr>
              <a:t>（朝鮮開城）</a:t>
            </a:r>
            <a:r>
              <a:rPr kumimoji="1" lang="zh-HK" altLang="en-US" sz="2400" dirty="0"/>
              <a:t>、西京</a:t>
            </a:r>
            <a:r>
              <a:rPr kumimoji="1" lang="zh-HK" altLang="en-US" sz="2400" dirty="0">
                <a:solidFill>
                  <a:srgbClr val="FF0000"/>
                </a:solidFill>
              </a:rPr>
              <a:t>（山西大同）</a:t>
            </a:r>
            <a:r>
              <a:rPr kumimoji="1" lang="zh-HK" altLang="en-US" sz="2400" dirty="0"/>
              <a:t>、太原</a:t>
            </a:r>
            <a:r>
              <a:rPr kumimoji="1" lang="zh-HK" altLang="en-US" sz="2400" dirty="0">
                <a:solidFill>
                  <a:srgbClr val="FF0000"/>
                </a:solidFill>
              </a:rPr>
              <a:t>（山西太原）</a:t>
            </a:r>
            <a:r>
              <a:rPr kumimoji="1" lang="zh-HK" altLang="en-US" sz="2400" dirty="0"/>
              <a:t>、安西府</a:t>
            </a:r>
            <a:r>
              <a:rPr kumimoji="1" lang="zh-HK" altLang="en-US" sz="2400" dirty="0">
                <a:solidFill>
                  <a:srgbClr val="FF0000"/>
                </a:solidFill>
              </a:rPr>
              <a:t>（陝西西安）</a:t>
            </a:r>
            <a:r>
              <a:rPr kumimoji="1" lang="zh-HK" altLang="en-US" sz="2400" dirty="0"/>
              <a:t>、興元</a:t>
            </a:r>
            <a:r>
              <a:rPr kumimoji="1" lang="zh-HK" altLang="en-US" sz="2400" dirty="0">
                <a:solidFill>
                  <a:srgbClr val="FF0000"/>
                </a:solidFill>
              </a:rPr>
              <a:t>（陜西漢中）</a:t>
            </a:r>
            <a:r>
              <a:rPr kumimoji="1" lang="zh-HK" altLang="en-US" sz="2400" dirty="0"/>
              <a:t>、成都</a:t>
            </a:r>
            <a:r>
              <a:rPr kumimoji="1" lang="zh-HK" altLang="en-US" sz="2400" dirty="0">
                <a:solidFill>
                  <a:srgbClr val="FF0000"/>
                </a:solidFill>
              </a:rPr>
              <a:t>（四川成都）</a:t>
            </a:r>
            <a:r>
              <a:rPr kumimoji="1" lang="zh-HK" altLang="en-US" sz="2400" dirty="0"/>
              <a:t>、西涼州</a:t>
            </a:r>
            <a:r>
              <a:rPr kumimoji="1" lang="zh-HK" altLang="en-US" sz="2400" dirty="0">
                <a:solidFill>
                  <a:srgbClr val="FF0000"/>
                </a:solidFill>
              </a:rPr>
              <a:t>（甘肅武威）</a:t>
            </a:r>
            <a:r>
              <a:rPr kumimoji="1" lang="zh-HK" altLang="en-US" sz="2400" dirty="0"/>
              <a:t>、東平</a:t>
            </a:r>
            <a:r>
              <a:rPr kumimoji="1" lang="zh-HK" altLang="en-US" sz="2400" dirty="0">
                <a:solidFill>
                  <a:srgbClr val="FF0000"/>
                </a:solidFill>
              </a:rPr>
              <a:t>（山東東平）</a:t>
            </a:r>
            <a:r>
              <a:rPr kumimoji="1" lang="zh-HK" altLang="en-US" sz="2400" dirty="0"/>
              <a:t>、大名</a:t>
            </a:r>
            <a:r>
              <a:rPr kumimoji="1" lang="zh-HK" altLang="en-US" sz="2400" dirty="0">
                <a:solidFill>
                  <a:srgbClr val="FF0000"/>
                </a:solidFill>
              </a:rPr>
              <a:t>（河北大名東）</a:t>
            </a:r>
            <a:r>
              <a:rPr kumimoji="1" lang="zh-HK" altLang="en-US" sz="2400" dirty="0"/>
              <a:t>、南京</a:t>
            </a:r>
            <a:r>
              <a:rPr kumimoji="1" lang="zh-HK" altLang="en-US" sz="2400" dirty="0">
                <a:solidFill>
                  <a:srgbClr val="FF0000"/>
                </a:solidFill>
              </a:rPr>
              <a:t>（河南開封）</a:t>
            </a:r>
            <a:r>
              <a:rPr kumimoji="1" lang="zh-HK" altLang="en-US" sz="2400" dirty="0"/>
              <a:t>、陽城</a:t>
            </a:r>
            <a:r>
              <a:rPr kumimoji="1" lang="zh-HK" altLang="en-US" sz="2400" dirty="0">
                <a:solidFill>
                  <a:srgbClr val="FF0000"/>
                </a:solidFill>
              </a:rPr>
              <a:t>（登封告成鎮北）</a:t>
            </a:r>
            <a:r>
              <a:rPr kumimoji="1" lang="zh-HK" altLang="en-US" sz="2400" dirty="0"/>
              <a:t>、揚州</a:t>
            </a:r>
            <a:r>
              <a:rPr kumimoji="1" lang="zh-HK" altLang="en-US" sz="2400" dirty="0">
                <a:solidFill>
                  <a:srgbClr val="FF0000"/>
                </a:solidFill>
              </a:rPr>
              <a:t>（江蘇揚州）</a:t>
            </a:r>
            <a:r>
              <a:rPr kumimoji="1" lang="zh-HK" altLang="en-US" sz="2400" dirty="0"/>
              <a:t>、鄂州</a:t>
            </a:r>
            <a:r>
              <a:rPr kumimoji="1" lang="zh-HK" altLang="en-US" sz="2400" dirty="0">
                <a:solidFill>
                  <a:srgbClr val="FF0000"/>
                </a:solidFill>
              </a:rPr>
              <a:t>（湖北武漢）</a:t>
            </a:r>
            <a:r>
              <a:rPr kumimoji="1" lang="zh-HK" altLang="en-US" sz="2400" dirty="0"/>
              <a:t>、吉州</a:t>
            </a:r>
            <a:r>
              <a:rPr kumimoji="1" lang="zh-HK" altLang="en-US" sz="2400" dirty="0">
                <a:solidFill>
                  <a:srgbClr val="FF0000"/>
                </a:solidFill>
              </a:rPr>
              <a:t>（江西吉安）</a:t>
            </a:r>
            <a:r>
              <a:rPr kumimoji="1" lang="zh-HK" altLang="en-US" sz="2400" dirty="0"/>
              <a:t>、雷州</a:t>
            </a:r>
            <a:r>
              <a:rPr kumimoji="1" lang="zh-HK" altLang="en-US" sz="2400" dirty="0">
                <a:solidFill>
                  <a:srgbClr val="FF0000"/>
                </a:solidFill>
              </a:rPr>
              <a:t>（廣東海康）</a:t>
            </a:r>
            <a:r>
              <a:rPr kumimoji="1" lang="zh-HK" altLang="en-US" sz="2400" dirty="0"/>
              <a:t>、琼州</a:t>
            </a:r>
            <a:r>
              <a:rPr kumimoji="1" lang="zh-HK" altLang="en-US" sz="2400" dirty="0">
                <a:solidFill>
                  <a:srgbClr val="FF0000"/>
                </a:solidFill>
              </a:rPr>
              <a:t>（廣東海口）</a:t>
            </a:r>
            <a:endParaRPr kumimoji="1" lang="en-US" altLang="zh-HK" sz="2400" dirty="0"/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46659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AF6CB45A-7E7D-D24F-BAA4-5D30A85B73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完美的授時曆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0B1A136-743B-F641-84F4-B8E20F8DB0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71971" y="1653681"/>
            <a:ext cx="8915400" cy="4187687"/>
          </a:xfrm>
        </p:spPr>
        <p:txBody>
          <a:bodyPr>
            <a:normAutofit/>
          </a:bodyPr>
          <a:lstStyle/>
          <a:p>
            <a:r>
              <a:rPr kumimoji="1" lang="zh-HK" altLang="en-US" sz="2200" dirty="0"/>
              <a:t>元十八年（</a:t>
            </a:r>
            <a:r>
              <a:rPr kumimoji="1" lang="en-US" altLang="zh-HK" sz="2200" dirty="0"/>
              <a:t>1</a:t>
            </a:r>
            <a:r>
              <a:rPr kumimoji="1" lang="en-US" altLang="zh-TW" sz="2200" dirty="0"/>
              <a:t>280</a:t>
            </a:r>
            <a:r>
              <a:rPr kumimoji="1" lang="zh-HK" altLang="en-US" sz="2200" dirty="0"/>
              <a:t>年），郭守敬等人經常充分的準備和計算，於該年春季正式頒佈全新的曆法</a:t>
            </a:r>
            <a:r>
              <a:rPr kumimoji="1" lang="en-US" altLang="zh-TW" sz="2200" dirty="0"/>
              <a:t>—</a:t>
            </a:r>
            <a:r>
              <a:rPr kumimoji="1" lang="zh-HK" altLang="en-US" sz="2200" dirty="0"/>
              <a:t>「授時曆」</a:t>
            </a:r>
            <a:endParaRPr kumimoji="1" lang="en-US" altLang="zh-HK" sz="2200" dirty="0"/>
          </a:p>
          <a:p>
            <a:r>
              <a:rPr kumimoji="1" lang="zh-HK" altLang="en-US" sz="2200" dirty="0"/>
              <a:t>授時曆提出一年的長度為</a:t>
            </a:r>
            <a:r>
              <a:rPr kumimoji="1" lang="en-US" altLang="zh-HK" sz="2200" dirty="0"/>
              <a:t>3</a:t>
            </a:r>
            <a:r>
              <a:rPr kumimoji="1" lang="en-US" altLang="zh-TW" sz="2200" dirty="0"/>
              <a:t>65.2425</a:t>
            </a:r>
            <a:r>
              <a:rPr kumimoji="1" lang="zh-HK" altLang="en-US" sz="2200" dirty="0"/>
              <a:t>天，即一年總時間為</a:t>
            </a:r>
            <a:r>
              <a:rPr kumimoji="1" lang="en-US" altLang="zh-HK" sz="2200" dirty="0"/>
              <a:t>3</a:t>
            </a:r>
            <a:r>
              <a:rPr kumimoji="1" lang="en-US" altLang="zh-TW" sz="2200" dirty="0"/>
              <a:t>65</a:t>
            </a:r>
            <a:r>
              <a:rPr kumimoji="1" lang="zh-HK" altLang="en-US" sz="2200" dirty="0"/>
              <a:t>天</a:t>
            </a:r>
            <a:r>
              <a:rPr kumimoji="1" lang="en-US" altLang="zh-HK" sz="2200" dirty="0"/>
              <a:t>5</a:t>
            </a:r>
            <a:r>
              <a:rPr kumimoji="1" lang="zh-HK" altLang="en-US" sz="2200" dirty="0"/>
              <a:t>小時</a:t>
            </a:r>
            <a:r>
              <a:rPr kumimoji="1" lang="en-US" altLang="zh-TW" sz="2200" dirty="0"/>
              <a:t>49</a:t>
            </a:r>
            <a:r>
              <a:rPr kumimoji="1" lang="zh-HK" altLang="en-US" sz="2200" dirty="0"/>
              <a:t>分鐘</a:t>
            </a:r>
            <a:r>
              <a:rPr kumimoji="1" lang="en-US" altLang="zh-HK" sz="2200" dirty="0"/>
              <a:t>2</a:t>
            </a:r>
            <a:r>
              <a:rPr kumimoji="1" lang="en-US" altLang="zh-TW" sz="2200" dirty="0"/>
              <a:t>0</a:t>
            </a:r>
            <a:r>
              <a:rPr kumimoji="1" lang="zh-HK" altLang="en-US" sz="2200" dirty="0"/>
              <a:t>秒，一個月有</a:t>
            </a:r>
            <a:r>
              <a:rPr kumimoji="1" lang="en-US" altLang="zh-HK" sz="2200" dirty="0"/>
              <a:t>2</a:t>
            </a:r>
            <a:r>
              <a:rPr kumimoji="1" lang="en-US" altLang="zh-TW" sz="2200" dirty="0"/>
              <a:t>9.530593</a:t>
            </a:r>
            <a:r>
              <a:rPr kumimoji="1" lang="zh-HK" altLang="en-US" sz="2200" dirty="0"/>
              <a:t>日。</a:t>
            </a:r>
            <a:endParaRPr kumimoji="1" lang="en-US" altLang="zh-HK" sz="2200" dirty="0"/>
          </a:p>
          <a:p>
            <a:r>
              <a:rPr kumimoji="1" lang="zh-HK" altLang="en-US" sz="2200" dirty="0"/>
              <a:t>這與現代曆法的測量時間差距</a:t>
            </a:r>
            <a:r>
              <a:rPr kumimoji="1" lang="zh-HK" altLang="en-US" sz="2200" b="1" dirty="0"/>
              <a:t>僅有</a:t>
            </a:r>
            <a:r>
              <a:rPr kumimoji="1" lang="en-US" altLang="zh-HK" sz="2200" b="1" dirty="0"/>
              <a:t>2</a:t>
            </a:r>
            <a:r>
              <a:rPr kumimoji="1" lang="en-US" altLang="zh-TW" sz="2200" b="1" dirty="0"/>
              <a:t>6</a:t>
            </a:r>
            <a:r>
              <a:rPr kumimoji="1" lang="zh-HK" altLang="en-US" sz="2200" b="1" dirty="0"/>
              <a:t>秒鐘</a:t>
            </a:r>
            <a:endParaRPr kumimoji="1" lang="en-US" altLang="zh-HK" sz="2200" b="1" dirty="0"/>
          </a:p>
          <a:p>
            <a:r>
              <a:rPr kumimoji="1" lang="zh-HK" altLang="en-US" sz="2200" dirty="0"/>
              <a:t>授時曆提倡的周期更與現代使用的「格里高利曆」（即陽曆）完全一致</a:t>
            </a:r>
            <a:endParaRPr kumimoji="1" lang="en-US" altLang="zh-HK" sz="2200" dirty="0"/>
          </a:p>
          <a:p>
            <a:r>
              <a:rPr kumimoji="1" lang="zh-HK" altLang="en-US" sz="2200" dirty="0"/>
              <a:t>而授時曆的發佈時間較格里高利曆早</a:t>
            </a:r>
            <a:r>
              <a:rPr kumimoji="1" lang="en-US" altLang="zh-HK" sz="2200" b="1" dirty="0"/>
              <a:t>3</a:t>
            </a:r>
            <a:r>
              <a:rPr kumimoji="1" lang="en-US" altLang="zh-TW" sz="2200" b="1" dirty="0"/>
              <a:t>02</a:t>
            </a:r>
            <a:r>
              <a:rPr kumimoji="1" lang="zh-HK" altLang="en-US" sz="2200" b="1" dirty="0"/>
              <a:t>年</a:t>
            </a:r>
            <a:endParaRPr kumimoji="1" lang="en-US" altLang="zh-HK" sz="2200" dirty="0"/>
          </a:p>
          <a:p>
            <a:r>
              <a:rPr kumimoji="1" lang="zh-HK" altLang="en-US" sz="2200" dirty="0"/>
              <a:t>西曆由</a:t>
            </a:r>
            <a:r>
              <a:rPr kumimoji="1" lang="en-US" altLang="zh-HK" sz="2200" dirty="0"/>
              <a:t>1</a:t>
            </a:r>
            <a:r>
              <a:rPr kumimoji="1" lang="en-US" altLang="zh-TW" sz="2200" dirty="0"/>
              <a:t>582</a:t>
            </a:r>
            <a:r>
              <a:rPr kumimoji="1" lang="zh-HK" altLang="en-US" sz="2200" dirty="0"/>
              <a:t>年開始發行並通用</a:t>
            </a: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48211982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chemeClr val="bg2">
                <a:tint val="90000"/>
                <a:satMod val="92000"/>
                <a:lumMod val="120000"/>
              </a:schemeClr>
            </a:gs>
            <a:gs pos="100000">
              <a:schemeClr val="bg2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57ABABA7-0420-4200-9B65-1C1967CE937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12191998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A317EBE3-FF86-4DA1-BC9A-331F7F2144E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82880" cy="6858000"/>
          </a:xfrm>
          <a:prstGeom prst="rect">
            <a:avLst/>
          </a:prstGeom>
          <a:solidFill>
            <a:schemeClr val="tx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grpSp>
        <p:nvGrpSpPr>
          <p:cNvPr id="14" name="Group 13">
            <a:extLst>
              <a:ext uri="{FF2B5EF4-FFF2-40B4-BE49-F238E27FC236}">
                <a16:creationId xmlns:a16="http://schemas.microsoft.com/office/drawing/2014/main" id="{7A03E380-9CD1-4ABA-A763-9F9D252B89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6009967" y="0"/>
            <a:ext cx="6176982" cy="6853245"/>
            <a:chOff x="2487613" y="285750"/>
            <a:chExt cx="2428876" cy="5654676"/>
          </a:xfrm>
          <a:solidFill>
            <a:schemeClr val="bg2">
              <a:lumMod val="90000"/>
            </a:schemeClr>
          </a:solidFill>
        </p:grpSpPr>
        <p:sp>
          <p:nvSpPr>
            <p:cNvPr id="15" name="Freeform 11">
              <a:extLst>
                <a:ext uri="{FF2B5EF4-FFF2-40B4-BE49-F238E27FC236}">
                  <a16:creationId xmlns:a16="http://schemas.microsoft.com/office/drawing/2014/main" id="{66E01B84-4C2B-4DE5-90C8-9C4001A75B1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487613" y="2284413"/>
              <a:ext cx="85725" cy="533400"/>
            </a:xfrm>
            <a:custGeom>
              <a:avLst/>
              <a:gdLst/>
              <a:ahLst/>
              <a:cxnLst/>
              <a:rect l="0" t="0" r="r" b="b"/>
              <a:pathLst>
                <a:path w="22" h="136">
                  <a:moveTo>
                    <a:pt x="22" y="136"/>
                  </a:moveTo>
                  <a:cubicBezTo>
                    <a:pt x="20" y="117"/>
                    <a:pt x="19" y="99"/>
                    <a:pt x="17" y="80"/>
                  </a:cubicBezTo>
                  <a:cubicBezTo>
                    <a:pt x="11" y="54"/>
                    <a:pt x="6" y="27"/>
                    <a:pt x="0" y="0"/>
                  </a:cubicBezTo>
                  <a:cubicBezTo>
                    <a:pt x="0" y="35"/>
                    <a:pt x="0" y="35"/>
                    <a:pt x="0" y="35"/>
                  </a:cubicBezTo>
                  <a:cubicBezTo>
                    <a:pt x="6" y="64"/>
                    <a:pt x="13" y="94"/>
                    <a:pt x="20" y="124"/>
                  </a:cubicBezTo>
                  <a:cubicBezTo>
                    <a:pt x="20" y="128"/>
                    <a:pt x="21" y="132"/>
                    <a:pt x="22" y="136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6" name="Freeform 12">
              <a:extLst>
                <a:ext uri="{FF2B5EF4-FFF2-40B4-BE49-F238E27FC236}">
                  <a16:creationId xmlns:a16="http://schemas.microsoft.com/office/drawing/2014/main" id="{64CE5A7A-D5C5-4FE5-860C-0B5748FDEED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97151" y="2779713"/>
              <a:ext cx="550863" cy="1978025"/>
            </a:xfrm>
            <a:custGeom>
              <a:avLst/>
              <a:gdLst/>
              <a:ahLst/>
              <a:cxnLst/>
              <a:rect l="0" t="0" r="r" b="b"/>
              <a:pathLst>
                <a:path w="140" h="504">
                  <a:moveTo>
                    <a:pt x="86" y="350"/>
                  </a:moveTo>
                  <a:cubicBezTo>
                    <a:pt x="103" y="402"/>
                    <a:pt x="120" y="453"/>
                    <a:pt x="139" y="504"/>
                  </a:cubicBezTo>
                  <a:cubicBezTo>
                    <a:pt x="139" y="495"/>
                    <a:pt x="139" y="487"/>
                    <a:pt x="140" y="478"/>
                  </a:cubicBezTo>
                  <a:cubicBezTo>
                    <a:pt x="124" y="435"/>
                    <a:pt x="109" y="391"/>
                    <a:pt x="95" y="347"/>
                  </a:cubicBezTo>
                  <a:cubicBezTo>
                    <a:pt x="58" y="233"/>
                    <a:pt x="27" y="117"/>
                    <a:pt x="0" y="0"/>
                  </a:cubicBezTo>
                  <a:cubicBezTo>
                    <a:pt x="2" y="20"/>
                    <a:pt x="4" y="41"/>
                    <a:pt x="6" y="61"/>
                  </a:cubicBezTo>
                  <a:cubicBezTo>
                    <a:pt x="30" y="158"/>
                    <a:pt x="56" y="255"/>
                    <a:pt x="86" y="35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7" name="Freeform 13">
              <a:extLst>
                <a:ext uri="{FF2B5EF4-FFF2-40B4-BE49-F238E27FC236}">
                  <a16:creationId xmlns:a16="http://schemas.microsoft.com/office/drawing/2014/main" id="{016A7D2A-6EEA-47B8-A763-7D82E41B3CE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75001" y="4730750"/>
              <a:ext cx="519113" cy="1209675"/>
            </a:xfrm>
            <a:custGeom>
              <a:avLst/>
              <a:gdLst/>
              <a:ahLst/>
              <a:cxnLst/>
              <a:rect l="0" t="0" r="r" b="b"/>
              <a:pathLst>
                <a:path w="132" h="308">
                  <a:moveTo>
                    <a:pt x="8" y="22"/>
                  </a:moveTo>
                  <a:cubicBezTo>
                    <a:pt x="5" y="15"/>
                    <a:pt x="2" y="8"/>
                    <a:pt x="0" y="0"/>
                  </a:cubicBezTo>
                  <a:cubicBezTo>
                    <a:pt x="0" y="10"/>
                    <a:pt x="0" y="19"/>
                    <a:pt x="0" y="29"/>
                  </a:cubicBezTo>
                  <a:cubicBezTo>
                    <a:pt x="21" y="85"/>
                    <a:pt x="44" y="140"/>
                    <a:pt x="68" y="194"/>
                  </a:cubicBezTo>
                  <a:cubicBezTo>
                    <a:pt x="85" y="232"/>
                    <a:pt x="104" y="270"/>
                    <a:pt x="123" y="308"/>
                  </a:cubicBezTo>
                  <a:cubicBezTo>
                    <a:pt x="132" y="308"/>
                    <a:pt x="132" y="308"/>
                    <a:pt x="132" y="308"/>
                  </a:cubicBezTo>
                  <a:cubicBezTo>
                    <a:pt x="113" y="269"/>
                    <a:pt x="94" y="230"/>
                    <a:pt x="77" y="190"/>
                  </a:cubicBezTo>
                  <a:cubicBezTo>
                    <a:pt x="52" y="135"/>
                    <a:pt x="29" y="79"/>
                    <a:pt x="8" y="22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8" name="Freeform 14">
              <a:extLst>
                <a:ext uri="{FF2B5EF4-FFF2-40B4-BE49-F238E27FC236}">
                  <a16:creationId xmlns:a16="http://schemas.microsoft.com/office/drawing/2014/main" id="{E758F6E7-6DEC-48D0-ACB1-E5E26B13E6C3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305176" y="5630863"/>
              <a:ext cx="146050" cy="309563"/>
            </a:xfrm>
            <a:custGeom>
              <a:avLst/>
              <a:gdLst/>
              <a:ahLst/>
              <a:cxnLst/>
              <a:rect l="0" t="0" r="r" b="b"/>
              <a:pathLst>
                <a:path w="37" h="79">
                  <a:moveTo>
                    <a:pt x="28" y="79"/>
                  </a:moveTo>
                  <a:cubicBezTo>
                    <a:pt x="37" y="79"/>
                    <a:pt x="37" y="79"/>
                    <a:pt x="37" y="79"/>
                  </a:cubicBezTo>
                  <a:cubicBezTo>
                    <a:pt x="24" y="53"/>
                    <a:pt x="12" y="27"/>
                    <a:pt x="0" y="0"/>
                  </a:cubicBezTo>
                  <a:cubicBezTo>
                    <a:pt x="8" y="27"/>
                    <a:pt x="17" y="53"/>
                    <a:pt x="28" y="79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19" name="Freeform 15">
              <a:extLst>
                <a:ext uri="{FF2B5EF4-FFF2-40B4-BE49-F238E27FC236}">
                  <a16:creationId xmlns:a16="http://schemas.microsoft.com/office/drawing/2014/main" id="{B56657FF-C027-42E7-859B-902929B6FA1C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73338" y="2817813"/>
              <a:ext cx="700088" cy="2835275"/>
            </a:xfrm>
            <a:custGeom>
              <a:avLst/>
              <a:gdLst/>
              <a:ahLst/>
              <a:cxnLst/>
              <a:rect l="0" t="0" r="r" b="b"/>
              <a:pathLst>
                <a:path w="178" h="722">
                  <a:moveTo>
                    <a:pt x="162" y="660"/>
                  </a:moveTo>
                  <a:cubicBezTo>
                    <a:pt x="145" y="618"/>
                    <a:pt x="130" y="576"/>
                    <a:pt x="116" y="534"/>
                  </a:cubicBezTo>
                  <a:cubicBezTo>
                    <a:pt x="84" y="437"/>
                    <a:pt x="59" y="337"/>
                    <a:pt x="40" y="236"/>
                  </a:cubicBezTo>
                  <a:cubicBezTo>
                    <a:pt x="29" y="175"/>
                    <a:pt x="20" y="113"/>
                    <a:pt x="12" y="51"/>
                  </a:cubicBezTo>
                  <a:cubicBezTo>
                    <a:pt x="8" y="34"/>
                    <a:pt x="4" y="17"/>
                    <a:pt x="0" y="0"/>
                  </a:cubicBezTo>
                  <a:cubicBezTo>
                    <a:pt x="8" y="79"/>
                    <a:pt x="19" y="159"/>
                    <a:pt x="33" y="237"/>
                  </a:cubicBezTo>
                  <a:cubicBezTo>
                    <a:pt x="51" y="339"/>
                    <a:pt x="76" y="439"/>
                    <a:pt x="107" y="537"/>
                  </a:cubicBezTo>
                  <a:cubicBezTo>
                    <a:pt x="123" y="586"/>
                    <a:pt x="141" y="634"/>
                    <a:pt x="160" y="681"/>
                  </a:cubicBezTo>
                  <a:cubicBezTo>
                    <a:pt x="166" y="695"/>
                    <a:pt x="172" y="708"/>
                    <a:pt x="178" y="722"/>
                  </a:cubicBezTo>
                  <a:cubicBezTo>
                    <a:pt x="176" y="717"/>
                    <a:pt x="175" y="713"/>
                    <a:pt x="174" y="708"/>
                  </a:cubicBezTo>
                  <a:cubicBezTo>
                    <a:pt x="169" y="692"/>
                    <a:pt x="165" y="676"/>
                    <a:pt x="162" y="66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0" name="Freeform 16">
              <a:extLst>
                <a:ext uri="{FF2B5EF4-FFF2-40B4-BE49-F238E27FC236}">
                  <a16:creationId xmlns:a16="http://schemas.microsoft.com/office/drawing/2014/main" id="{79047F2A-5978-46C6-B3A2-54AAC2136B1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06663" y="285750"/>
              <a:ext cx="90488" cy="2493963"/>
            </a:xfrm>
            <a:custGeom>
              <a:avLst/>
              <a:gdLst/>
              <a:ahLst/>
              <a:cxnLst/>
              <a:rect l="0" t="0" r="r" b="b"/>
              <a:pathLst>
                <a:path w="23" h="635">
                  <a:moveTo>
                    <a:pt x="11" y="577"/>
                  </a:moveTo>
                  <a:cubicBezTo>
                    <a:pt x="12" y="581"/>
                    <a:pt x="12" y="585"/>
                    <a:pt x="12" y="589"/>
                  </a:cubicBezTo>
                  <a:cubicBezTo>
                    <a:pt x="15" y="603"/>
                    <a:pt x="19" y="617"/>
                    <a:pt x="22" y="632"/>
                  </a:cubicBezTo>
                  <a:cubicBezTo>
                    <a:pt x="22" y="633"/>
                    <a:pt x="22" y="634"/>
                    <a:pt x="23" y="635"/>
                  </a:cubicBezTo>
                  <a:cubicBezTo>
                    <a:pt x="21" y="615"/>
                    <a:pt x="19" y="596"/>
                    <a:pt x="17" y="576"/>
                  </a:cubicBezTo>
                  <a:cubicBezTo>
                    <a:pt x="9" y="474"/>
                    <a:pt x="5" y="372"/>
                    <a:pt x="5" y="269"/>
                  </a:cubicBezTo>
                  <a:cubicBezTo>
                    <a:pt x="6" y="179"/>
                    <a:pt x="9" y="90"/>
                    <a:pt x="15" y="0"/>
                  </a:cubicBezTo>
                  <a:cubicBezTo>
                    <a:pt x="12" y="0"/>
                    <a:pt x="12" y="0"/>
                    <a:pt x="12" y="0"/>
                  </a:cubicBezTo>
                  <a:cubicBezTo>
                    <a:pt x="5" y="89"/>
                    <a:pt x="2" y="179"/>
                    <a:pt x="1" y="269"/>
                  </a:cubicBezTo>
                  <a:cubicBezTo>
                    <a:pt x="0" y="372"/>
                    <a:pt x="3" y="474"/>
                    <a:pt x="11" y="577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1" name="Freeform 17">
              <a:extLst>
                <a:ext uri="{FF2B5EF4-FFF2-40B4-BE49-F238E27FC236}">
                  <a16:creationId xmlns:a16="http://schemas.microsoft.com/office/drawing/2014/main" id="{F3BE8FD1-0A72-4640-AC7A-2E057273F87D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2554288" y="2598738"/>
              <a:ext cx="66675" cy="420688"/>
            </a:xfrm>
            <a:custGeom>
              <a:avLst/>
              <a:gdLst/>
              <a:ahLst/>
              <a:cxnLst/>
              <a:rect l="0" t="0" r="r" b="b"/>
              <a:pathLst>
                <a:path w="17" h="107">
                  <a:moveTo>
                    <a:pt x="0" y="0"/>
                  </a:moveTo>
                  <a:cubicBezTo>
                    <a:pt x="2" y="19"/>
                    <a:pt x="3" y="37"/>
                    <a:pt x="5" y="56"/>
                  </a:cubicBezTo>
                  <a:cubicBezTo>
                    <a:pt x="9" y="73"/>
                    <a:pt x="13" y="90"/>
                    <a:pt x="17" y="107"/>
                  </a:cubicBezTo>
                  <a:cubicBezTo>
                    <a:pt x="15" y="87"/>
                    <a:pt x="13" y="66"/>
                    <a:pt x="11" y="46"/>
                  </a:cubicBezTo>
                  <a:cubicBezTo>
                    <a:pt x="10" y="45"/>
                    <a:pt x="10" y="44"/>
                    <a:pt x="10" y="43"/>
                  </a:cubicBezTo>
                  <a:cubicBezTo>
                    <a:pt x="7" y="28"/>
                    <a:pt x="3" y="1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2" name="Freeform 18">
              <a:extLst>
                <a:ext uri="{FF2B5EF4-FFF2-40B4-BE49-F238E27FC236}">
                  <a16:creationId xmlns:a16="http://schemas.microsoft.com/office/drawing/2014/main" id="{752FC782-A372-4D11-B20D-958955E5641F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757738"/>
              <a:ext cx="161925" cy="873125"/>
            </a:xfrm>
            <a:custGeom>
              <a:avLst/>
              <a:gdLst/>
              <a:ahLst/>
              <a:cxnLst/>
              <a:rect l="0" t="0" r="r" b="b"/>
              <a:pathLst>
                <a:path w="41" h="222">
                  <a:moveTo>
                    <a:pt x="0" y="0"/>
                  </a:moveTo>
                  <a:cubicBezTo>
                    <a:pt x="0" y="31"/>
                    <a:pt x="2" y="62"/>
                    <a:pt x="5" y="93"/>
                  </a:cubicBezTo>
                  <a:cubicBezTo>
                    <a:pt x="8" y="117"/>
                    <a:pt x="12" y="142"/>
                    <a:pt x="17" y="166"/>
                  </a:cubicBezTo>
                  <a:cubicBezTo>
                    <a:pt x="19" y="172"/>
                    <a:pt x="22" y="178"/>
                    <a:pt x="24" y="184"/>
                  </a:cubicBezTo>
                  <a:cubicBezTo>
                    <a:pt x="30" y="197"/>
                    <a:pt x="35" y="209"/>
                    <a:pt x="41" y="222"/>
                  </a:cubicBezTo>
                  <a:cubicBezTo>
                    <a:pt x="40" y="219"/>
                    <a:pt x="39" y="215"/>
                    <a:pt x="38" y="212"/>
                  </a:cubicBezTo>
                  <a:cubicBezTo>
                    <a:pt x="26" y="172"/>
                    <a:pt x="18" y="132"/>
                    <a:pt x="13" y="92"/>
                  </a:cubicBezTo>
                  <a:cubicBezTo>
                    <a:pt x="11" y="68"/>
                    <a:pt x="9" y="45"/>
                    <a:pt x="8" y="22"/>
                  </a:cubicBezTo>
                  <a:cubicBezTo>
                    <a:pt x="8" y="21"/>
                    <a:pt x="7" y="20"/>
                    <a:pt x="7" y="18"/>
                  </a:cubicBezTo>
                  <a:cubicBezTo>
                    <a:pt x="5" y="12"/>
                    <a:pt x="2" y="6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3" name="Freeform 19">
              <a:extLst>
                <a:ext uri="{FF2B5EF4-FFF2-40B4-BE49-F238E27FC236}">
                  <a16:creationId xmlns:a16="http://schemas.microsoft.com/office/drawing/2014/main" id="{AA00B2F1-BEE2-444A-8249-C8E3212CA1A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8014" y="468286"/>
              <a:ext cx="1768475" cy="4262464"/>
            </a:xfrm>
            <a:custGeom>
              <a:avLst/>
              <a:gdLst/>
              <a:ahLst/>
              <a:cxnLst/>
              <a:rect l="0" t="0" r="r" b="b"/>
              <a:pathLst>
                <a:path w="450" h="878">
                  <a:moveTo>
                    <a:pt x="7" y="854"/>
                  </a:moveTo>
                  <a:cubicBezTo>
                    <a:pt x="10" y="772"/>
                    <a:pt x="26" y="691"/>
                    <a:pt x="50" y="613"/>
                  </a:cubicBezTo>
                  <a:cubicBezTo>
                    <a:pt x="75" y="535"/>
                    <a:pt x="109" y="460"/>
                    <a:pt x="149" y="388"/>
                  </a:cubicBezTo>
                  <a:cubicBezTo>
                    <a:pt x="189" y="316"/>
                    <a:pt x="235" y="248"/>
                    <a:pt x="285" y="183"/>
                  </a:cubicBezTo>
                  <a:cubicBezTo>
                    <a:pt x="310" y="151"/>
                    <a:pt x="337" y="119"/>
                    <a:pt x="364" y="89"/>
                  </a:cubicBezTo>
                  <a:cubicBezTo>
                    <a:pt x="378" y="74"/>
                    <a:pt x="392" y="58"/>
                    <a:pt x="406" y="44"/>
                  </a:cubicBezTo>
                  <a:cubicBezTo>
                    <a:pt x="421" y="29"/>
                    <a:pt x="435" y="15"/>
                    <a:pt x="450" y="1"/>
                  </a:cubicBezTo>
                  <a:cubicBezTo>
                    <a:pt x="450" y="0"/>
                    <a:pt x="450" y="0"/>
                    <a:pt x="450" y="0"/>
                  </a:cubicBezTo>
                  <a:cubicBezTo>
                    <a:pt x="434" y="14"/>
                    <a:pt x="420" y="28"/>
                    <a:pt x="405" y="43"/>
                  </a:cubicBezTo>
                  <a:cubicBezTo>
                    <a:pt x="391" y="57"/>
                    <a:pt x="377" y="72"/>
                    <a:pt x="363" y="88"/>
                  </a:cubicBezTo>
                  <a:cubicBezTo>
                    <a:pt x="335" y="118"/>
                    <a:pt x="308" y="149"/>
                    <a:pt x="283" y="181"/>
                  </a:cubicBezTo>
                  <a:cubicBezTo>
                    <a:pt x="232" y="246"/>
                    <a:pt x="185" y="314"/>
                    <a:pt x="145" y="386"/>
                  </a:cubicBezTo>
                  <a:cubicBezTo>
                    <a:pt x="104" y="457"/>
                    <a:pt x="70" y="533"/>
                    <a:pt x="45" y="611"/>
                  </a:cubicBezTo>
                  <a:cubicBezTo>
                    <a:pt x="19" y="690"/>
                    <a:pt x="3" y="771"/>
                    <a:pt x="0" y="854"/>
                  </a:cubicBezTo>
                  <a:cubicBezTo>
                    <a:pt x="0" y="856"/>
                    <a:pt x="0" y="857"/>
                    <a:pt x="0" y="859"/>
                  </a:cubicBezTo>
                  <a:cubicBezTo>
                    <a:pt x="2" y="865"/>
                    <a:pt x="4" y="872"/>
                    <a:pt x="7" y="878"/>
                  </a:cubicBezTo>
                  <a:cubicBezTo>
                    <a:pt x="7" y="870"/>
                    <a:pt x="7" y="862"/>
                    <a:pt x="7" y="85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4" name="Freeform 20">
              <a:extLst>
                <a:ext uri="{FF2B5EF4-FFF2-40B4-BE49-F238E27FC236}">
                  <a16:creationId xmlns:a16="http://schemas.microsoft.com/office/drawing/2014/main" id="{E7F5747E-514B-4CF7-B6B0-DAD71490978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73426" y="5653088"/>
              <a:ext cx="138113" cy="287338"/>
            </a:xfrm>
            <a:custGeom>
              <a:avLst/>
              <a:gdLst/>
              <a:ahLst/>
              <a:cxnLst/>
              <a:rect l="0" t="0" r="r" b="b"/>
              <a:pathLst>
                <a:path w="35" h="73">
                  <a:moveTo>
                    <a:pt x="0" y="0"/>
                  </a:moveTo>
                  <a:cubicBezTo>
                    <a:pt x="7" y="24"/>
                    <a:pt x="16" y="49"/>
                    <a:pt x="26" y="73"/>
                  </a:cubicBezTo>
                  <a:cubicBezTo>
                    <a:pt x="35" y="73"/>
                    <a:pt x="35" y="73"/>
                    <a:pt x="35" y="73"/>
                  </a:cubicBezTo>
                  <a:cubicBezTo>
                    <a:pt x="23" y="49"/>
                    <a:pt x="11" y="24"/>
                    <a:pt x="0" y="0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5" name="Freeform 21">
              <a:extLst>
                <a:ext uri="{FF2B5EF4-FFF2-40B4-BE49-F238E27FC236}">
                  <a16:creationId xmlns:a16="http://schemas.microsoft.com/office/drawing/2014/main" id="{931614BB-1593-40ED-8113-2BD11870556B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143251" y="4656138"/>
              <a:ext cx="31750" cy="188913"/>
            </a:xfrm>
            <a:custGeom>
              <a:avLst/>
              <a:gdLst/>
              <a:ahLst/>
              <a:cxnLst/>
              <a:rect l="0" t="0" r="r" b="b"/>
              <a:pathLst>
                <a:path w="8" h="48">
                  <a:moveTo>
                    <a:pt x="7" y="44"/>
                  </a:moveTo>
                  <a:cubicBezTo>
                    <a:pt x="7" y="46"/>
                    <a:pt x="8" y="47"/>
                    <a:pt x="8" y="48"/>
                  </a:cubicBezTo>
                  <a:cubicBezTo>
                    <a:pt x="8" y="38"/>
                    <a:pt x="8" y="29"/>
                    <a:pt x="8" y="19"/>
                  </a:cubicBezTo>
                  <a:cubicBezTo>
                    <a:pt x="5" y="13"/>
                    <a:pt x="3" y="6"/>
                    <a:pt x="1" y="0"/>
                  </a:cubicBezTo>
                  <a:cubicBezTo>
                    <a:pt x="0" y="9"/>
                    <a:pt x="0" y="17"/>
                    <a:pt x="0" y="26"/>
                  </a:cubicBezTo>
                  <a:cubicBezTo>
                    <a:pt x="2" y="32"/>
                    <a:pt x="5" y="38"/>
                    <a:pt x="7" y="44"/>
                  </a:cubicBezTo>
                  <a:close/>
                </a:path>
              </a:pathLst>
            </a:custGeom>
            <a:grpFill/>
            <a:ln>
              <a:noFill/>
            </a:ln>
          </p:spPr>
        </p:sp>
        <p:sp>
          <p:nvSpPr>
            <p:cNvPr id="26" name="Freeform 22">
              <a:extLst>
                <a:ext uri="{FF2B5EF4-FFF2-40B4-BE49-F238E27FC236}">
                  <a16:creationId xmlns:a16="http://schemas.microsoft.com/office/drawing/2014/main" id="{2691871F-F15C-4E19-BC9C-78E5748D744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 bwMode="auto">
            <a:xfrm>
              <a:off x="3211513" y="5410200"/>
              <a:ext cx="203200" cy="530225"/>
            </a:xfrm>
            <a:custGeom>
              <a:avLst/>
              <a:gdLst/>
              <a:ahLst/>
              <a:cxnLst/>
              <a:rect l="0" t="0" r="r" b="b"/>
              <a:pathLst>
                <a:path w="52" h="135">
                  <a:moveTo>
                    <a:pt x="7" y="18"/>
                  </a:moveTo>
                  <a:cubicBezTo>
                    <a:pt x="5" y="12"/>
                    <a:pt x="2" y="6"/>
                    <a:pt x="0" y="0"/>
                  </a:cubicBezTo>
                  <a:cubicBezTo>
                    <a:pt x="3" y="16"/>
                    <a:pt x="7" y="32"/>
                    <a:pt x="12" y="48"/>
                  </a:cubicBezTo>
                  <a:cubicBezTo>
                    <a:pt x="13" y="53"/>
                    <a:pt x="14" y="57"/>
                    <a:pt x="16" y="62"/>
                  </a:cubicBezTo>
                  <a:cubicBezTo>
                    <a:pt x="27" y="86"/>
                    <a:pt x="39" y="111"/>
                    <a:pt x="51" y="135"/>
                  </a:cubicBezTo>
                  <a:cubicBezTo>
                    <a:pt x="52" y="135"/>
                    <a:pt x="52" y="135"/>
                    <a:pt x="52" y="135"/>
                  </a:cubicBezTo>
                  <a:cubicBezTo>
                    <a:pt x="41" y="109"/>
                    <a:pt x="32" y="83"/>
                    <a:pt x="24" y="56"/>
                  </a:cubicBezTo>
                  <a:cubicBezTo>
                    <a:pt x="18" y="43"/>
                    <a:pt x="13" y="31"/>
                    <a:pt x="7" y="18"/>
                  </a:cubicBezTo>
                  <a:close/>
                </a:path>
              </a:pathLst>
            </a:custGeom>
            <a:grpFill/>
            <a:ln>
              <a:noFill/>
            </a:ln>
          </p:spPr>
        </p:sp>
      </p:grpSp>
      <p:sp>
        <p:nvSpPr>
          <p:cNvPr id="4" name="標題 3">
            <a:extLst>
              <a:ext uri="{FF2B5EF4-FFF2-40B4-BE49-F238E27FC236}">
                <a16:creationId xmlns:a16="http://schemas.microsoft.com/office/drawing/2014/main" id="{957E5CB6-63EE-484F-968A-7DEBE15907D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304103" y="1318591"/>
            <a:ext cx="5800929" cy="4220820"/>
          </a:xfrm>
        </p:spPr>
        <p:txBody>
          <a:bodyPr anchor="ctr">
            <a:normAutofit/>
          </a:bodyPr>
          <a:lstStyle/>
          <a:p>
            <a:pPr algn="r"/>
            <a:r>
              <a:rPr lang="zh-HK" altLang="en-US" sz="6600" dirty="0">
                <a:solidFill>
                  <a:schemeClr val="tx2">
                    <a:lumMod val="75000"/>
                  </a:schemeClr>
                </a:solidFill>
              </a:rPr>
              <a:t>晚年生涯</a:t>
            </a:r>
          </a:p>
        </p:txBody>
      </p: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34D43EC1-35FA-4FC3-8526-F655CEB09D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37196" y="1871831"/>
            <a:ext cx="0" cy="3200400"/>
          </a:xfrm>
          <a:prstGeom prst="line">
            <a:avLst/>
          </a:prstGeom>
          <a:ln w="15875">
            <a:solidFill>
              <a:schemeClr val="accent5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矩形 6">
            <a:extLst>
              <a:ext uri="{FF2B5EF4-FFF2-40B4-BE49-F238E27FC236}">
                <a16:creationId xmlns:a16="http://schemas.microsoft.com/office/drawing/2014/main" id="{970D748B-473E-C24F-B0EC-FD7FF2291FE8}"/>
              </a:ext>
            </a:extLst>
          </p:cNvPr>
          <p:cNvSpPr/>
          <p:nvPr/>
        </p:nvSpPr>
        <p:spPr>
          <a:xfrm>
            <a:off x="7685925" y="3022585"/>
            <a:ext cx="2262158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HK" altLang="en-US" sz="5400" b="1" cap="none" spc="0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</a:rPr>
              <a:t>郭守敬</a:t>
            </a:r>
          </a:p>
        </p:txBody>
      </p:sp>
      <p:pic>
        <p:nvPicPr>
          <p:cNvPr id="27" name="圖片 26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12348606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CAA5685F-90C0-ED45-BA63-CFE3AD9A01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89212" y="856230"/>
            <a:ext cx="8911687" cy="1280890"/>
          </a:xfrm>
        </p:spPr>
        <p:txBody>
          <a:bodyPr/>
          <a:lstStyle/>
          <a:p>
            <a:r>
              <a:rPr kumimoji="1" lang="zh-TW" altLang="en-US" dirty="0"/>
              <a:t>晚</a:t>
            </a:r>
            <a:r>
              <a:rPr kumimoji="1" lang="en-US" altLang="zh-TW" dirty="0"/>
              <a:t>	</a:t>
            </a:r>
            <a:r>
              <a:rPr kumimoji="1" lang="zh-TW" altLang="en-US" dirty="0"/>
              <a:t>年</a:t>
            </a:r>
            <a:endParaRPr kumimoji="1" lang="zh-HK" altLang="en-US" dirty="0"/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6259D6B0-D613-8E4A-9D7C-7C816F6FE4A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2" y="2137120"/>
            <a:ext cx="8915400" cy="3777622"/>
          </a:xfrm>
        </p:spPr>
        <p:txBody>
          <a:bodyPr>
            <a:normAutofit/>
          </a:bodyPr>
          <a:lstStyle/>
          <a:p>
            <a:r>
              <a:rPr kumimoji="1" lang="zh-HK" altLang="en-US" sz="2200" dirty="0"/>
              <a:t>忽必烈死後，元朝後繼的統治者們迅速腐敗下來</a:t>
            </a:r>
            <a:endParaRPr kumimoji="1" lang="en-US" altLang="zh-HK" sz="2200" dirty="0"/>
          </a:p>
          <a:p>
            <a:r>
              <a:rPr kumimoji="1" lang="zh-HK" altLang="en-US" sz="2200" dirty="0"/>
              <a:t>他們展開了一場又一場的政治鬥爭，爭權逐利</a:t>
            </a:r>
            <a:endParaRPr kumimoji="1" lang="en-US" altLang="zh-HK" sz="2200" dirty="0"/>
          </a:p>
          <a:p>
            <a:r>
              <a:rPr kumimoji="1" lang="zh-HK" altLang="en-US" sz="2200" dirty="0"/>
              <a:t>郭守敬雖然沒有被卷入政治鬥爭，卻對朝廷大為失望</a:t>
            </a:r>
            <a:endParaRPr kumimoji="1" lang="en-US" altLang="zh-HK" sz="2200" dirty="0"/>
          </a:p>
          <a:p>
            <a:r>
              <a:rPr kumimoji="1" lang="zh-HK" altLang="en-US" sz="2200" dirty="0"/>
              <a:t>同時，年事已高的他也失去了年輕時的熱血之心</a:t>
            </a:r>
            <a:endParaRPr kumimoji="1" lang="en-US" altLang="zh-HK" sz="2200" dirty="0"/>
          </a:p>
          <a:p>
            <a:r>
              <a:rPr kumimoji="1" lang="zh-HK" altLang="en-US" sz="2200" dirty="0"/>
              <a:t>他沒有再推行各種的大型工程，而是專心著書立說</a:t>
            </a:r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02734618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23CC2E0B-159B-6347-B56E-1870C861340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zh-HK" altLang="en-US" dirty="0"/>
              <a:t>郭守敬的作品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7C491344-1462-D44C-8648-9F01B968CC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589210" y="1572993"/>
            <a:ext cx="9519931" cy="4100290"/>
          </a:xfrm>
        </p:spPr>
        <p:txBody>
          <a:bodyPr>
            <a:normAutofit/>
          </a:bodyPr>
          <a:lstStyle/>
          <a:p>
            <a:r>
              <a:rPr kumimoji="1" lang="en-US" altLang="zh-HK" sz="2400" dirty="0"/>
              <a:t>《</a:t>
            </a:r>
            <a:r>
              <a:rPr kumimoji="1" lang="zh-HK" altLang="en-US" sz="2400" dirty="0"/>
              <a:t>推步</a:t>
            </a:r>
            <a:r>
              <a:rPr kumimoji="1" lang="en-US" altLang="zh-HK" sz="2400" dirty="0"/>
              <a:t>》</a:t>
            </a:r>
          </a:p>
          <a:p>
            <a:r>
              <a:rPr kumimoji="1" lang="en-US" altLang="zh-HK" sz="2400" dirty="0"/>
              <a:t>《</a:t>
            </a:r>
            <a:r>
              <a:rPr kumimoji="1" lang="zh-HK" altLang="en-US" sz="2400" dirty="0"/>
              <a:t>轉神選擇</a:t>
            </a:r>
            <a:r>
              <a:rPr kumimoji="1" lang="en-US" altLang="zh-HK" sz="2400" dirty="0"/>
              <a:t>》</a:t>
            </a:r>
            <a:endParaRPr kumimoji="1" lang="zh-HK" altLang="en-US" sz="2400" dirty="0"/>
          </a:p>
          <a:p>
            <a:r>
              <a:rPr kumimoji="1" lang="en-US" altLang="zh-HK" sz="2400" dirty="0"/>
              <a:t>《</a:t>
            </a:r>
            <a:r>
              <a:rPr kumimoji="1" lang="zh-HK" altLang="en-US" sz="2400" dirty="0"/>
              <a:t>上中下三曆注式</a:t>
            </a:r>
            <a:r>
              <a:rPr kumimoji="1" lang="en-US" altLang="zh-HK" sz="2400" dirty="0"/>
              <a:t>》</a:t>
            </a:r>
          </a:p>
          <a:p>
            <a:r>
              <a:rPr kumimoji="1" lang="en-US" altLang="zh-HK" sz="2400" dirty="0"/>
              <a:t>《</a:t>
            </a:r>
            <a:r>
              <a:rPr kumimoji="1" lang="zh-HK" altLang="en-US" sz="2400" dirty="0"/>
              <a:t>曆議擬稿</a:t>
            </a:r>
            <a:r>
              <a:rPr kumimoji="1" lang="en-US" altLang="zh-HK" sz="2400" dirty="0"/>
              <a:t>》</a:t>
            </a:r>
            <a:endParaRPr kumimoji="1" lang="zh-HK" altLang="en-US" sz="2400" dirty="0"/>
          </a:p>
          <a:p>
            <a:r>
              <a:rPr kumimoji="1" lang="en-US" altLang="zh-HK" sz="2400" dirty="0"/>
              <a:t>《</a:t>
            </a:r>
            <a:r>
              <a:rPr kumimoji="1" lang="zh-HK" altLang="en-US" sz="2400" dirty="0"/>
              <a:t>立成</a:t>
            </a:r>
            <a:r>
              <a:rPr kumimoji="1" lang="en-US" altLang="zh-HK" sz="2400" dirty="0"/>
              <a:t>》</a:t>
            </a:r>
          </a:p>
          <a:p>
            <a:r>
              <a:rPr kumimoji="1" lang="en-US" altLang="zh-HK" sz="2400" dirty="0"/>
              <a:t>《</a:t>
            </a:r>
            <a:r>
              <a:rPr kumimoji="1" lang="zh-HK" altLang="en-US" sz="2400" dirty="0"/>
              <a:t>月離考</a:t>
            </a:r>
            <a:r>
              <a:rPr kumimoji="1" lang="en-US" altLang="zh-HK" sz="2400" dirty="0"/>
              <a:t>》</a:t>
            </a:r>
          </a:p>
          <a:p>
            <a:r>
              <a:rPr kumimoji="1" lang="zh-HK" altLang="en-US" sz="2400" dirty="0"/>
              <a:t>等等</a:t>
            </a:r>
            <a:r>
              <a:rPr kumimoji="1" lang="en-US" altLang="zh-HK" sz="2400" dirty="0"/>
              <a:t>……</a:t>
            </a:r>
          </a:p>
          <a:p>
            <a:r>
              <a:rPr kumimoji="1" lang="zh-HK" altLang="en-US" sz="2400" dirty="0"/>
              <a:t>前後共十四本作品，均為後世參研天文學提供大量根據和參考資料</a:t>
            </a:r>
          </a:p>
          <a:p>
            <a:endParaRPr kumimoji="1" lang="zh-HK" altLang="en-US" dirty="0"/>
          </a:p>
          <a:p>
            <a:endParaRPr kumimoji="1" lang="zh-HK" altLang="en-US" dirty="0"/>
          </a:p>
        </p:txBody>
      </p:sp>
      <p:pic>
        <p:nvPicPr>
          <p:cNvPr id="6" name="圖片 5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868640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8C59D55-C84D-3442-A16C-4F180BD8245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0330" y="780154"/>
            <a:ext cx="8911687" cy="1280890"/>
          </a:xfrm>
        </p:spPr>
        <p:txBody>
          <a:bodyPr/>
          <a:lstStyle/>
          <a:p>
            <a:r>
              <a:rPr kumimoji="1" lang="zh-HK" altLang="en-US" dirty="0"/>
              <a:t>總   結</a:t>
            </a: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E3AD64C-16E7-9B4C-A0CD-6E0F9CED05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59260" y="2071125"/>
            <a:ext cx="8915400" cy="3777622"/>
          </a:xfrm>
        </p:spPr>
        <p:txBody>
          <a:bodyPr>
            <a:normAutofit/>
          </a:bodyPr>
          <a:lstStyle/>
          <a:p>
            <a:r>
              <a:rPr kumimoji="1" lang="zh-HK" altLang="en-US" sz="2200" dirty="0"/>
              <a:t>他自幼深受祖父啟蒙，年紀輕輕就成就非凡</a:t>
            </a:r>
            <a:endParaRPr kumimoji="1" lang="en-US" altLang="zh-HK" sz="2200" dirty="0"/>
          </a:p>
          <a:p>
            <a:r>
              <a:rPr kumimoji="1" lang="zh-HK" altLang="en-US" sz="2200" dirty="0"/>
              <a:t>他從小便得以從眾資深學者學習，從小就有卓越見解</a:t>
            </a:r>
            <a:endParaRPr kumimoji="1" lang="en-US" altLang="zh-HK" sz="2200" dirty="0"/>
          </a:p>
          <a:p>
            <a:r>
              <a:rPr kumimoji="1" lang="zh-HK" altLang="en-US" sz="2200" dirty="0"/>
              <a:t>他得貴人相助，科研生涯一帆風順</a:t>
            </a:r>
            <a:endParaRPr kumimoji="1" lang="en-US" altLang="zh-HK" sz="2200" dirty="0"/>
          </a:p>
          <a:p>
            <a:r>
              <a:rPr kumimoji="1" lang="zh-HK" altLang="en-US" sz="2200" dirty="0"/>
              <a:t>他一生均未被卷入政治風波，不像其他歷史人物有跌宕起伏的人生</a:t>
            </a:r>
            <a:endParaRPr kumimoji="1" lang="en-US" altLang="zh-HK" sz="2200" dirty="0"/>
          </a:p>
          <a:p>
            <a:r>
              <a:rPr kumimoji="1" lang="zh-HK" altLang="en-US" sz="2200" dirty="0"/>
              <a:t>他一直都得到朝代最高統治者的信任和重視</a:t>
            </a:r>
            <a:endParaRPr kumimoji="1" lang="en-US" altLang="zh-HK" sz="2200" dirty="0"/>
          </a:p>
          <a:p>
            <a:r>
              <a:rPr kumimoji="1" lang="zh-HK" altLang="en-US" sz="2200" dirty="0"/>
              <a:t>他大部分的計劃都得到朝廷的大力支持</a:t>
            </a:r>
            <a:endParaRPr kumimoji="1" lang="en-US" altLang="zh-HK" sz="2200" dirty="0"/>
          </a:p>
          <a:p>
            <a:r>
              <a:rPr kumimoji="1" lang="zh-HK" altLang="en-US" sz="2200" dirty="0"/>
              <a:t>他有著眾多志同道合且能力不凡的同窗好友</a:t>
            </a:r>
            <a:endParaRPr kumimoji="1" lang="en-US" altLang="zh-HK" sz="2200" dirty="0"/>
          </a:p>
          <a:p>
            <a:endParaRPr kumimoji="1" lang="zh-HK" altLang="en-US" sz="2200" dirty="0"/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9092752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3DA1C3F0-3A43-6C42-887D-96FE3C54DE9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207080" y="2074364"/>
            <a:ext cx="9732994" cy="3777622"/>
          </a:xfrm>
        </p:spPr>
        <p:txBody>
          <a:bodyPr>
            <a:normAutofit/>
          </a:bodyPr>
          <a:lstStyle/>
          <a:p>
            <a:r>
              <a:rPr kumimoji="1" lang="zh-HK" altLang="en-US" sz="2200" dirty="0"/>
              <a:t>他在天文曆法，水利工程和儀象器具方面均有卓越傑出的成就</a:t>
            </a:r>
            <a:endParaRPr kumimoji="1" lang="en-US" altLang="zh-HK" sz="2200" dirty="0"/>
          </a:p>
          <a:p>
            <a:r>
              <a:rPr kumimoji="1" lang="zh-HK" altLang="en-US" sz="2200" dirty="0"/>
              <a:t>他主力編制的授時曆，成為中國史上流通最長久的曆法</a:t>
            </a:r>
            <a:endParaRPr kumimoji="1" lang="en-US" altLang="zh-HK" sz="2200" dirty="0"/>
          </a:p>
          <a:p>
            <a:r>
              <a:rPr kumimoji="1" lang="zh-HK" altLang="en-US" sz="2200" dirty="0"/>
              <a:t>他使中國的天文學技術遙遙領先於同時期的眾歐洲文明</a:t>
            </a:r>
            <a:endParaRPr kumimoji="1" lang="en-US" altLang="zh-HK" sz="2200" dirty="0"/>
          </a:p>
          <a:p>
            <a:r>
              <a:rPr kumimoji="1" lang="zh-HK" altLang="en-US" sz="2200" dirty="0"/>
              <a:t>他完成了京杭大運河最關鍵的工程階段，為現代北京的繁榮發展打下牢固的基礎</a:t>
            </a:r>
            <a:endParaRPr kumimoji="1" lang="en-US" altLang="zh-HK" sz="2200" dirty="0"/>
          </a:p>
          <a:p>
            <a:r>
              <a:rPr kumimoji="1" lang="zh-HK" altLang="en-US" sz="2200" dirty="0"/>
              <a:t>他制作的大明殿燈漏被譽為天文鐘的祖先</a:t>
            </a:r>
            <a:endParaRPr kumimoji="1" lang="en-US" altLang="zh-HK" sz="2200" dirty="0"/>
          </a:p>
          <a:p>
            <a:r>
              <a:rPr kumimoji="1" lang="zh-HK" altLang="en-US" sz="2200" dirty="0"/>
              <a:t>他發明及改良的儀器足以與現代精密儀器媲美</a:t>
            </a:r>
            <a:endParaRPr kumimoji="1" lang="en-US" altLang="zh-HK" sz="2200" dirty="0"/>
          </a:p>
          <a:p>
            <a:r>
              <a:rPr kumimoji="1" lang="zh-HK" altLang="en-US" sz="2200" dirty="0"/>
              <a:t>他測量的天文數字精確度不下於現代科技的計算</a:t>
            </a:r>
            <a:endParaRPr kumimoji="1" lang="en-US" altLang="zh-HK" sz="2200" dirty="0"/>
          </a:p>
          <a:p>
            <a:endParaRPr kumimoji="1" lang="en-US" altLang="zh-HK" sz="2200" dirty="0"/>
          </a:p>
          <a:p>
            <a:endParaRPr kumimoji="1" lang="zh-HK" altLang="en-US" sz="2200" dirty="0"/>
          </a:p>
        </p:txBody>
      </p:sp>
      <p:pic>
        <p:nvPicPr>
          <p:cNvPr id="4" name="圖片 3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499273"/>
            <a:ext cx="2498533" cy="320400"/>
          </a:xfrm>
          <a:prstGeom prst="rect">
            <a:avLst/>
          </a:prstGeom>
        </p:spPr>
      </p:pic>
      <p:sp>
        <p:nvSpPr>
          <p:cNvPr id="7" name="標題 1">
            <a:extLst>
              <a:ext uri="{FF2B5EF4-FFF2-40B4-BE49-F238E27FC236}">
                <a16:creationId xmlns:a16="http://schemas.microsoft.com/office/drawing/2014/main" id="{954627DC-2629-45B6-A31B-FB8A48C939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50330" y="780154"/>
            <a:ext cx="8911687" cy="1280890"/>
          </a:xfrm>
        </p:spPr>
        <p:txBody>
          <a:bodyPr/>
          <a:lstStyle/>
          <a:p>
            <a:r>
              <a:rPr kumimoji="1" lang="zh-HK" altLang="en-US" dirty="0"/>
              <a:t>總   結</a:t>
            </a:r>
          </a:p>
        </p:txBody>
      </p:sp>
    </p:spTree>
    <p:extLst>
      <p:ext uri="{BB962C8B-B14F-4D97-AF65-F5344CB8AC3E}">
        <p14:creationId xmlns:p14="http://schemas.microsoft.com/office/powerpoint/2010/main" val="722130845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6100D08B-AC0F-754D-A9B3-93D12348DA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90944" y="2263806"/>
            <a:ext cx="10514120" cy="955229"/>
          </a:xfrm>
        </p:spPr>
        <p:txBody>
          <a:bodyPr>
            <a:normAutofit/>
          </a:bodyPr>
          <a:lstStyle/>
          <a:p>
            <a:r>
              <a:rPr kumimoji="1" lang="zh-HK" altLang="en-US" dirty="0"/>
              <a:t>就是中國史上最偉大的天文學家</a:t>
            </a:r>
          </a:p>
        </p:txBody>
      </p:sp>
      <p:sp>
        <p:nvSpPr>
          <p:cNvPr id="4" name="矩形 3">
            <a:extLst>
              <a:ext uri="{FF2B5EF4-FFF2-40B4-BE49-F238E27FC236}">
                <a16:creationId xmlns:a16="http://schemas.microsoft.com/office/drawing/2014/main" id="{0542C230-701A-CE47-B260-89238BCB6531}"/>
              </a:ext>
            </a:extLst>
          </p:cNvPr>
          <p:cNvSpPr/>
          <p:nvPr/>
        </p:nvSpPr>
        <p:spPr>
          <a:xfrm>
            <a:off x="3576000" y="3429000"/>
            <a:ext cx="5040000" cy="132343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kumimoji="1" lang="zh-HK" altLang="en-US" sz="8000" b="1" cap="none" spc="0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郭守敬</a:t>
            </a:r>
            <a:endParaRPr lang="zh-HK" altLang="en-US" sz="8000" b="1" cap="none" spc="0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7" name="圖片 6" descr="一張含有 桌, 椅凳, 時鐘 的圖片&#10;&#10;自動產生的描述">
            <a:extLst>
              <a:ext uri="{FF2B5EF4-FFF2-40B4-BE49-F238E27FC236}">
                <a16:creationId xmlns:a16="http://schemas.microsoft.com/office/drawing/2014/main" id="{B7934B0D-041A-504F-B0C2-79C06933C3C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04845" y="6539058"/>
            <a:ext cx="2498533" cy="320400"/>
          </a:xfrm>
          <a:prstGeom prst="rect">
            <a:avLst/>
          </a:prstGeom>
        </p:spPr>
      </p:pic>
      <p:sp>
        <p:nvSpPr>
          <p:cNvPr id="8" name="矩形 7">
            <a:extLst>
              <a:ext uri="{FF2B5EF4-FFF2-40B4-BE49-F238E27FC236}">
                <a16:creationId xmlns:a16="http://schemas.microsoft.com/office/drawing/2014/main" id="{42A07808-7C2C-7845-948D-B336B9146078}"/>
              </a:ext>
            </a:extLst>
          </p:cNvPr>
          <p:cNvSpPr/>
          <p:nvPr/>
        </p:nvSpPr>
        <p:spPr>
          <a:xfrm>
            <a:off x="5657418" y="1130511"/>
            <a:ext cx="87716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zh-TW" altLang="en-US" sz="5400" b="1" cap="none" spc="0" dirty="0">
                <a:ln w="22225">
                  <a:solidFill>
                    <a:schemeClr val="accent2"/>
                  </a:solidFill>
                  <a:prstDash val="solid"/>
                </a:ln>
                <a:solidFill>
                  <a:schemeClr val="accent2">
                    <a:lumMod val="40000"/>
                    <a:lumOff val="60000"/>
                  </a:schemeClr>
                </a:solidFill>
                <a:effectLst/>
              </a:rPr>
              <a:t>他</a:t>
            </a:r>
          </a:p>
        </p:txBody>
      </p:sp>
    </p:spTree>
    <p:extLst>
      <p:ext uri="{BB962C8B-B14F-4D97-AF65-F5344CB8AC3E}">
        <p14:creationId xmlns:p14="http://schemas.microsoft.com/office/powerpoint/2010/main" val="4133084930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標題 3">
            <a:extLst>
              <a:ext uri="{FF2B5EF4-FFF2-40B4-BE49-F238E27FC236}">
                <a16:creationId xmlns:a16="http://schemas.microsoft.com/office/drawing/2014/main" id="{8AA7C190-3E81-5344-89B6-3B65D06E1F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37183" y="2825228"/>
            <a:ext cx="6747082" cy="1280890"/>
          </a:xfrm>
        </p:spPr>
        <p:txBody>
          <a:bodyPr>
            <a:noAutofit/>
          </a:bodyPr>
          <a:lstStyle/>
          <a:p>
            <a:pPr algn="ctr"/>
            <a:r>
              <a:rPr lang="zh-TW" altLang="en-US" sz="8000" dirty="0"/>
              <a:t>完</a:t>
            </a:r>
            <a:endParaRPr lang="zh-HK" altLang="en-US" sz="8000" dirty="0"/>
          </a:p>
        </p:txBody>
      </p:sp>
      <p:pic>
        <p:nvPicPr>
          <p:cNvPr id="6" name="圖片 5" descr="一張含有 桌, 椅凳, 時鐘 的圖片&#10;&#10;自動產生的描述">
            <a:extLst>
              <a:ext uri="{FF2B5EF4-FFF2-40B4-BE49-F238E27FC236}">
                <a16:creationId xmlns:a16="http://schemas.microsoft.com/office/drawing/2014/main" id="{A697596A-357C-5047-8C71-544A5AD60810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51837" y="6368653"/>
            <a:ext cx="2498533" cy="320400"/>
          </a:xfrm>
          <a:prstGeom prst="rect">
            <a:avLst/>
          </a:prstGeom>
        </p:spPr>
      </p:pic>
      <p:grpSp>
        <p:nvGrpSpPr>
          <p:cNvPr id="5" name="群組 4">
            <a:extLst>
              <a:ext uri="{FF2B5EF4-FFF2-40B4-BE49-F238E27FC236}">
                <a16:creationId xmlns:a16="http://schemas.microsoft.com/office/drawing/2014/main" id="{159B03A0-0A32-4405-A62C-69801BA5E0F0}"/>
              </a:ext>
            </a:extLst>
          </p:cNvPr>
          <p:cNvGrpSpPr/>
          <p:nvPr/>
        </p:nvGrpSpPr>
        <p:grpSpPr>
          <a:xfrm>
            <a:off x="6408178" y="6320686"/>
            <a:ext cx="3009772" cy="423137"/>
            <a:chOff x="4114140" y="416538"/>
            <a:chExt cx="3009772" cy="423137"/>
          </a:xfrm>
        </p:grpSpPr>
        <p:sp>
          <p:nvSpPr>
            <p:cNvPr id="7" name="文字方塊 6">
              <a:extLst>
                <a:ext uri="{FF2B5EF4-FFF2-40B4-BE49-F238E27FC236}">
                  <a16:creationId xmlns:a16="http://schemas.microsoft.com/office/drawing/2014/main" id="{7D18E164-9C4A-4615-9388-9ED22CBB641D}"/>
                </a:ext>
              </a:extLst>
            </p:cNvPr>
            <p:cNvSpPr txBox="1"/>
            <p:nvPr/>
          </p:nvSpPr>
          <p:spPr>
            <a:xfrm>
              <a:off x="4114140" y="440039"/>
              <a:ext cx="87716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zh-TW" altLang="en-US" b="1" dirty="0">
                  <a:latin typeface="微軟正黑體" panose="020B0604030504040204" pitchFamily="34" charset="-120"/>
                  <a:ea typeface="微軟正黑體" panose="020B0604030504040204" pitchFamily="34" charset="-120"/>
                </a:rPr>
                <a:t>贊助：</a:t>
              </a:r>
              <a:endParaRPr lang="zh-HK" altLang="en-US" b="1" dirty="0">
                <a:latin typeface="微軟正黑體" panose="020B0604030504040204" pitchFamily="34" charset="-120"/>
                <a:ea typeface="微軟正黑體" panose="020B0604030504040204" pitchFamily="34" charset="-120"/>
              </a:endParaRPr>
            </a:p>
          </p:txBody>
        </p:sp>
        <p:pic>
          <p:nvPicPr>
            <p:cNvPr id="8" name="圖片 7">
              <a:extLst>
                <a:ext uri="{FF2B5EF4-FFF2-40B4-BE49-F238E27FC236}">
                  <a16:creationId xmlns:a16="http://schemas.microsoft.com/office/drawing/2014/main" id="{5A392E38-D6FB-46B0-B291-2917A075A1D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4991304" y="416538"/>
              <a:ext cx="2132608" cy="423137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13301312"/>
      </p:ext>
    </p:extLst>
  </p:cSld>
  <p:clrMapOvr>
    <a:masterClrMapping/>
  </p:clrMapOvr>
</p:sld>
</file>

<file path=ppt/theme/theme1.xml><?xml version="1.0" encoding="utf-8"?>
<a:theme xmlns:a="http://schemas.openxmlformats.org/drawingml/2006/main" name="絲縷">
  <a:themeElements>
    <a:clrScheme name="絲縷">
      <a:dk1>
        <a:sysClr val="windowText" lastClr="000000"/>
      </a:dk1>
      <a:lt1>
        <a:sysClr val="window" lastClr="FFFFFF"/>
      </a:lt1>
      <a:dk2>
        <a:srgbClr val="766F54"/>
      </a:dk2>
      <a:lt2>
        <a:srgbClr val="E3EACF"/>
      </a:lt2>
      <a:accent1>
        <a:srgbClr val="A53010"/>
      </a:accent1>
      <a:accent2>
        <a:srgbClr val="DE7E18"/>
      </a:accent2>
      <a:accent3>
        <a:srgbClr val="9F8351"/>
      </a:accent3>
      <a:accent4>
        <a:srgbClr val="728653"/>
      </a:accent4>
      <a:accent5>
        <a:srgbClr val="92AA4C"/>
      </a:accent5>
      <a:accent6>
        <a:srgbClr val="6AAC91"/>
      </a:accent6>
      <a:hlink>
        <a:srgbClr val="FB4A18"/>
      </a:hlink>
      <a:folHlink>
        <a:srgbClr val="FB9318"/>
      </a:folHlink>
    </a:clrScheme>
    <a:fontScheme name="絲縷">
      <a:maj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絲縷">
      <a:fillStyleLst>
        <a:solidFill>
          <a:schemeClr val="phClr"/>
        </a:solidFill>
        <a:solidFill>
          <a:schemeClr val="phClr">
            <a:tint val="70000"/>
            <a:lumMod val="104000"/>
          </a:schemeClr>
        </a:solidFill>
        <a:gradFill rotWithShape="1">
          <a:gsLst>
            <a:gs pos="0">
              <a:schemeClr val="phClr">
                <a:tint val="96000"/>
                <a:lumMod val="104000"/>
              </a:schemeClr>
            </a:gs>
            <a:gs pos="100000">
              <a:schemeClr val="phClr">
                <a:shade val="98000"/>
                <a:lumMod val="9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>
              <a:shade val="90000"/>
            </a:schemeClr>
          </a:solidFill>
          <a:prstDash val="solid"/>
        </a:ln>
        <a:ln w="15875" cap="rnd" cmpd="sng" algn="ctr">
          <a:solidFill>
            <a:schemeClr val="phClr"/>
          </a:solidFill>
          <a:prstDash val="solid"/>
        </a:ln>
        <a:ln w="2222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2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60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satMod val="92000"/>
                <a:lumMod val="120000"/>
              </a:schemeClr>
            </a:gs>
            <a:gs pos="100000">
              <a:schemeClr val="phClr">
                <a:shade val="98000"/>
                <a:satMod val="120000"/>
                <a:lumMod val="98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Wisp" id="{7CB32D59-10C0-40DD-B7BD-2E94284A981C}" vid="{24B1A44C-C006-48B2-A4D7-E5549B3D8CD4}"/>
    </a:ext>
  </a:extLst>
</a:theme>
</file>

<file path=ppt/theme/theme2.xml><?xml version="1.0" encoding="utf-8"?>
<a:theme xmlns:a="http://schemas.openxmlformats.org/drawingml/2006/main" name="Office 佈景主題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1073</TotalTime>
  <Words>4864</Words>
  <Application>Microsoft Office PowerPoint</Application>
  <PresentationFormat>寬螢幕</PresentationFormat>
  <Paragraphs>310</Paragraphs>
  <Slides>51</Slides>
  <Notes>2</Notes>
  <HiddenSlides>0</HiddenSlides>
  <MMClips>0</MMClips>
  <ScaleCrop>false</ScaleCrop>
  <HeadingPairs>
    <vt:vector size="6" baseType="variant">
      <vt:variant>
        <vt:lpstr>使用字型</vt:lpstr>
      </vt:variant>
      <vt:variant>
        <vt:i4>6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51</vt:i4>
      </vt:variant>
    </vt:vector>
  </HeadingPairs>
  <TitlesOfParts>
    <vt:vector size="58" baseType="lpstr">
      <vt:lpstr>Arial</vt:lpstr>
      <vt:lpstr>Calibri</vt:lpstr>
      <vt:lpstr>Century Gothic</vt:lpstr>
      <vt:lpstr>Wingdings</vt:lpstr>
      <vt:lpstr>Wingdings 3</vt:lpstr>
      <vt:lpstr>微軟正黑體</vt:lpstr>
      <vt:lpstr>絲縷</vt:lpstr>
      <vt:lpstr>PowerPoint 簡報</vt:lpstr>
      <vt:lpstr>郭守敬何許人也？</vt:lpstr>
      <vt:lpstr>郭守敬何許人也？</vt:lpstr>
      <vt:lpstr>郭守敬人物小檔案</vt:lpstr>
      <vt:lpstr>PowerPoint 簡報</vt:lpstr>
      <vt:lpstr>郭守敬所處年代——元朝簡介</vt:lpstr>
      <vt:lpstr>郭守敬的幼年時期</vt:lpstr>
      <vt:lpstr>重大成就 （僅列舉數例）</vt:lpstr>
      <vt:lpstr>仕途  （用現代術語來說，就是官場生涯）</vt:lpstr>
      <vt:lpstr>古人評價</vt:lpstr>
      <vt:lpstr>現代紀念形式</vt:lpstr>
      <vt:lpstr>PowerPoint 簡報</vt:lpstr>
      <vt:lpstr>郭守敬詳細生平事跡介紹</vt:lpstr>
      <vt:lpstr>年輕事跡</vt:lpstr>
      <vt:lpstr>水利工程貢獻</vt:lpstr>
      <vt:lpstr>走進歷史的第一步：謹見元世祖</vt:lpstr>
      <vt:lpstr>鋒芒初露：西夏修渠篇</vt:lpstr>
      <vt:lpstr>西夏修渠．續</vt:lpstr>
      <vt:lpstr>西夏修渠．續．再續</vt:lpstr>
      <vt:lpstr>北京的前身：大都治水篇 （背景資料）</vt:lpstr>
      <vt:lpstr>大都治水篇</vt:lpstr>
      <vt:lpstr>大都治水篇</vt:lpstr>
      <vt:lpstr>大都治水篇</vt:lpstr>
      <vt:lpstr>大都治水篇</vt:lpstr>
      <vt:lpstr>PowerPoint 簡報</vt:lpstr>
      <vt:lpstr>大都治水篇</vt:lpstr>
      <vt:lpstr>大都治水篇</vt:lpstr>
      <vt:lpstr>PowerPoint 簡報</vt:lpstr>
      <vt:lpstr>京杭大運河小知識 </vt:lpstr>
      <vt:lpstr>PowerPoint 簡報</vt:lpstr>
      <vt:lpstr>PowerPoint 簡報</vt:lpstr>
      <vt:lpstr>PowerPoint 簡報</vt:lpstr>
      <vt:lpstr>領先全球三百年的大天文學家                新曆法的編制</vt:lpstr>
      <vt:lpstr>授時曆的編制</vt:lpstr>
      <vt:lpstr>授時曆的準備—儀器篇</vt:lpstr>
      <vt:lpstr>珍貴文物鑑賞（圖片）</vt:lpstr>
      <vt:lpstr>授時曆的準備—數學篇</vt:lpstr>
      <vt:lpstr>授時曆的準備—測量篇</vt:lpstr>
      <vt:lpstr>授時曆的準備—四海測驗</vt:lpstr>
      <vt:lpstr>到底測量範圍有多大？</vt:lpstr>
      <vt:lpstr>授時曆的準備—四海測驗</vt:lpstr>
      <vt:lpstr>PowerPoint 簡報</vt:lpstr>
      <vt:lpstr>四海測驗—資料補充 二十七個觀測點具體位置（紅字為現今位置）</vt:lpstr>
      <vt:lpstr>完美的授時曆</vt:lpstr>
      <vt:lpstr>晚年生涯</vt:lpstr>
      <vt:lpstr>晚 年</vt:lpstr>
      <vt:lpstr>郭守敬的作品</vt:lpstr>
      <vt:lpstr>總   結</vt:lpstr>
      <vt:lpstr>總   結</vt:lpstr>
      <vt:lpstr>就是中國史上最偉大的天文學家</vt:lpstr>
      <vt:lpstr>完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簡報</dc:title>
  <dc:creator>TSANG, Ho Yat Samuel</dc:creator>
  <cp:lastModifiedBy>USER</cp:lastModifiedBy>
  <cp:revision>96</cp:revision>
  <dcterms:created xsi:type="dcterms:W3CDTF">2020-06-12T02:17:33Z</dcterms:created>
  <dcterms:modified xsi:type="dcterms:W3CDTF">2020-10-14T09:52:33Z</dcterms:modified>
</cp:coreProperties>
</file>