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5"/>
  </p:notesMasterIdLst>
  <p:sldIdLst>
    <p:sldId id="256" r:id="rId2"/>
    <p:sldId id="257" r:id="rId3"/>
    <p:sldId id="259" r:id="rId4"/>
    <p:sldId id="260" r:id="rId5"/>
    <p:sldId id="261" r:id="rId6"/>
    <p:sldId id="327" r:id="rId7"/>
    <p:sldId id="264" r:id="rId8"/>
    <p:sldId id="385" r:id="rId9"/>
    <p:sldId id="384" r:id="rId10"/>
    <p:sldId id="268" r:id="rId11"/>
    <p:sldId id="270" r:id="rId12"/>
    <p:sldId id="271" r:id="rId13"/>
    <p:sldId id="272" r:id="rId14"/>
    <p:sldId id="273" r:id="rId15"/>
    <p:sldId id="274" r:id="rId16"/>
    <p:sldId id="269" r:id="rId17"/>
    <p:sldId id="275" r:id="rId18"/>
    <p:sldId id="277" r:id="rId19"/>
    <p:sldId id="278" r:id="rId20"/>
    <p:sldId id="280" r:id="rId21"/>
    <p:sldId id="283" r:id="rId22"/>
    <p:sldId id="282" r:id="rId23"/>
    <p:sldId id="284" r:id="rId24"/>
    <p:sldId id="286" r:id="rId25"/>
    <p:sldId id="287" r:id="rId26"/>
    <p:sldId id="288" r:id="rId27"/>
    <p:sldId id="289" r:id="rId28"/>
    <p:sldId id="291" r:id="rId29"/>
    <p:sldId id="292" r:id="rId30"/>
    <p:sldId id="293" r:id="rId31"/>
    <p:sldId id="294" r:id="rId32"/>
    <p:sldId id="295" r:id="rId33"/>
    <p:sldId id="296"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22">
          <p15:clr>
            <a:srgbClr val="A4A3A4"/>
          </p15:clr>
        </p15:guide>
        <p15:guide id="2" pos="384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095"/>
    <a:srgbClr val="FFD155"/>
    <a:srgbClr val="FFCD35"/>
    <a:srgbClr val="F47264"/>
    <a:srgbClr val="7CC8EC"/>
    <a:srgbClr val="F6584C"/>
    <a:srgbClr val="F44432"/>
    <a:srgbClr val="DF1F0B"/>
    <a:srgbClr val="BBAF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88"/>
    <p:restoredTop sz="94710"/>
  </p:normalViewPr>
  <p:slideViewPr>
    <p:cSldViewPr snapToGrid="0" snapToObjects="1">
      <p:cViewPr varScale="1">
        <p:scale>
          <a:sx n="101" d="100"/>
          <a:sy n="101" d="100"/>
        </p:scale>
        <p:origin x="138" y="270"/>
      </p:cViewPr>
      <p:guideLst>
        <p:guide orient="horz" pos="2122"/>
        <p:guide pos="384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HK"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148675-5651-A642-9730-F00150A72684}" type="datetimeFigureOut">
              <a:rPr kumimoji="1" lang="zh-HK" altLang="en-US" smtClean="0"/>
              <a:t>4/9/2020</a:t>
            </a:fld>
            <a:endParaRPr kumimoji="1" lang="zh-HK" altLang="en-US"/>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HK"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TW" altLang="en-US"/>
              <a:t>按一下以編輯母片文字樣式</a:t>
            </a:r>
          </a:p>
          <a:p>
            <a:pPr lvl="1"/>
            <a:r>
              <a:rPr kumimoji="1" lang="zh-TW" altLang="en-US"/>
              <a:t>第二層</a:t>
            </a:r>
          </a:p>
          <a:p>
            <a:pPr lvl="2"/>
            <a:r>
              <a:rPr kumimoji="1" lang="zh-TW" altLang="en-US"/>
              <a:t>第三層</a:t>
            </a:r>
          </a:p>
          <a:p>
            <a:pPr lvl="3"/>
            <a:r>
              <a:rPr kumimoji="1" lang="zh-TW" altLang="en-US"/>
              <a:t>第四層</a:t>
            </a:r>
          </a:p>
          <a:p>
            <a:pPr lvl="4"/>
            <a:r>
              <a:rPr kumimoji="1" lang="zh-TW" altLang="en-US"/>
              <a:t>第五層</a:t>
            </a:r>
            <a:endParaRPr kumimoji="1" lang="zh-HK" alt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HK"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DE46C4-9FDC-ED48-B5A1-6AC0DEEC1239}" type="slidenum">
              <a:rPr kumimoji="1" lang="zh-HK" altLang="en-US" smtClean="0"/>
              <a:t>‹#›</a:t>
            </a:fld>
            <a:endParaRPr kumimoji="1" lang="zh-HK"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HK" altLang="en-US" dirty="0"/>
          </a:p>
        </p:txBody>
      </p:sp>
      <p:sp>
        <p:nvSpPr>
          <p:cNvPr id="4" name="投影片編號版面配置區 3"/>
          <p:cNvSpPr>
            <a:spLocks noGrp="1"/>
          </p:cNvSpPr>
          <p:nvPr>
            <p:ph type="sldNum" sz="quarter" idx="5"/>
          </p:nvPr>
        </p:nvSpPr>
        <p:spPr/>
        <p:txBody>
          <a:bodyPr/>
          <a:lstStyle/>
          <a:p>
            <a:fld id="{10DE46C4-9FDC-ED48-B5A1-6AC0DEEC1239}" type="slidenum">
              <a:rPr kumimoji="1" lang="zh-HK" altLang="en-US" smtClean="0"/>
              <a:t>26</a:t>
            </a:fld>
            <a:endParaRPr kumimoji="1" lang="zh-HK"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zh-HK" altLang="en-US" sz="1200" u="sng" dirty="0"/>
              <a:t>杜預</a:t>
            </a:r>
            <a:r>
              <a:rPr kumimoji="1" lang="zh-HK" altLang="en-US" sz="1200" u="none" dirty="0"/>
              <a:t>：西晉名將，為晉國將軍，其著名功積為帶領大軍消滅三國時期最後苟存的東吳</a:t>
            </a:r>
            <a:endParaRPr kumimoji="1" lang="zh-HK" altLang="en-US" dirty="0"/>
          </a:p>
          <a:p>
            <a:endParaRPr kumimoji="1" lang="zh-HK" altLang="en-US" dirty="0"/>
          </a:p>
        </p:txBody>
      </p:sp>
      <p:sp>
        <p:nvSpPr>
          <p:cNvPr id="4" name="投影片編號版面配置區 3"/>
          <p:cNvSpPr>
            <a:spLocks noGrp="1"/>
          </p:cNvSpPr>
          <p:nvPr>
            <p:ph type="sldNum" sz="quarter" idx="5"/>
          </p:nvPr>
        </p:nvSpPr>
        <p:spPr/>
        <p:txBody>
          <a:bodyPr/>
          <a:lstStyle/>
          <a:p>
            <a:fld id="{10DE46C4-9FDC-ED48-B5A1-6AC0DEEC1239}" type="slidenum">
              <a:rPr kumimoji="1" lang="zh-HK" altLang="en-US" smtClean="0"/>
              <a:t>27</a:t>
            </a:fld>
            <a:endParaRPr kumimoji="1" lang="zh-HK"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kumimoji="1" lang="zh-HK" altLang="en-US" dirty="0"/>
          </a:p>
        </p:txBody>
      </p:sp>
      <p:sp>
        <p:nvSpPr>
          <p:cNvPr id="4" name="投影片編號版面配置區 3"/>
          <p:cNvSpPr>
            <a:spLocks noGrp="1"/>
          </p:cNvSpPr>
          <p:nvPr>
            <p:ph type="sldNum" sz="quarter" idx="5"/>
          </p:nvPr>
        </p:nvSpPr>
        <p:spPr/>
        <p:txBody>
          <a:bodyPr/>
          <a:lstStyle/>
          <a:p>
            <a:fld id="{10DE46C4-9FDC-ED48-B5A1-6AC0DEEC1239}" type="slidenum">
              <a:rPr kumimoji="1" lang="zh-HK" altLang="en-US" smtClean="0"/>
              <a:t>28</a:t>
            </a:fld>
            <a:endParaRPr kumimoji="1" lang="zh-HK"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kumimoji="1" lang="zh-HK" altLang="en-US" sz="1200" u="sng" dirty="0"/>
              <a:t>李淳風</a:t>
            </a:r>
            <a:r>
              <a:rPr kumimoji="1" lang="zh-HK" altLang="en-US" sz="1200" u="none" dirty="0"/>
              <a:t>：唐代數學家</a:t>
            </a:r>
            <a:endParaRPr kumimoji="1" lang="zh-HK" altLang="en-US" dirty="0"/>
          </a:p>
        </p:txBody>
      </p:sp>
      <p:sp>
        <p:nvSpPr>
          <p:cNvPr id="4" name="投影片編號版面配置區 3"/>
          <p:cNvSpPr>
            <a:spLocks noGrp="1"/>
          </p:cNvSpPr>
          <p:nvPr>
            <p:ph type="sldNum" sz="quarter" idx="5"/>
          </p:nvPr>
        </p:nvSpPr>
        <p:spPr/>
        <p:txBody>
          <a:bodyPr/>
          <a:lstStyle/>
          <a:p>
            <a:fld id="{10DE46C4-9FDC-ED48-B5A1-6AC0DEEC1239}" type="slidenum">
              <a:rPr kumimoji="1" lang="zh-HK" altLang="en-US" smtClean="0"/>
              <a:t>30</a:t>
            </a:fld>
            <a:endParaRPr kumimoji="1" lang="zh-HK"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zh-TW" altLang="en-US"/>
              <a:t>按一下以編輯母片標題樣式</a:t>
            </a:r>
            <a:endParaRPr lang="en-US" dirty="0"/>
          </a:p>
        </p:txBody>
      </p:sp>
      <p:sp>
        <p:nvSpPr>
          <p:cNvPr id="3" name="Subtitle 2"/>
          <p:cNvSpPr>
            <a:spLocks noGrp="1"/>
          </p:cNvSpPr>
          <p:nvPr>
            <p:ph type="subTitle" idx="1" hasCustomPrompt="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zh-TW" altLang="en-US"/>
              <a:t>按一下以編輯母片子標題樣式</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smtClean="0"/>
              <a:t>9/4/2020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smtClean="0"/>
              <a:t>9/4/2020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zh-TW" altLang="en-US"/>
              <a:t>按一下以編輯母片標題樣式</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smtClean="0"/>
              <a:t>9/4/2020</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smtClean="0"/>
              <a:t>9/4/2020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smtClean="0"/>
              <a:t>9/4/2020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
        <p:nvSpPr>
          <p:cNvPr id="10" name="Title 9"/>
          <p:cNvSpPr>
            <a:spLocks noGrp="1"/>
          </p:cNvSpPr>
          <p:nvPr>
            <p:ph type="title"/>
          </p:nvPr>
        </p:nvSpPr>
        <p:spPr/>
        <p:txBody>
          <a:bodyPr/>
          <a:lstStyle/>
          <a:p>
            <a:r>
              <a:rPr lang="zh-TW" altLang="en-US"/>
              <a:t>按一下以編輯母片標題樣式</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只有標題">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77919A6-33EB-49BD-A62F-1FA56B9F9712}" type="datetimeFigureOut">
              <a:rPr lang="en-US" smtClean="0"/>
              <a:t>9/4/2020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a:p>
        </p:txBody>
      </p:sp>
      <p:sp>
        <p:nvSpPr>
          <p:cNvPr id="6" name="Title 5"/>
          <p:cNvSpPr>
            <a:spLocks noGrp="1"/>
          </p:cNvSpPr>
          <p:nvPr>
            <p:ph type="title"/>
          </p:nvPr>
        </p:nvSpPr>
        <p:spPr/>
        <p:txBody>
          <a:bodyPr/>
          <a:lstStyle/>
          <a:p>
            <a:r>
              <a:rPr lang="zh-TW" altLang="en-US"/>
              <a:t>按一下以編輯母片標題樣式</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smtClean="0"/>
              <a:t>9/4/2020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輔助字幕的內容">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zh-TW" altLang="en-US"/>
              <a:t>按一下以編輯母片標題樣式</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DA16AA21-1863-4931-97CB-99D0A168701B}" type="datetimeFigureOut">
              <a:rPr lang="en-US" smtClean="0"/>
              <a:t>9/4/2020</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brightnessContrast bright="-40000" contrast="20000"/>
                        </a14:imgEffect>
                        <a14:imgEffect>
                          <a14:saturation sat="95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輔助字幕的圖片">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zh-TW" altLang="en-US"/>
              <a:t>按一下以編輯母片標題樣式</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3772C379-9A7C-4C87-A116-CBE9F58B04C5}" type="datetimeFigureOut">
              <a:rPr lang="en-US" smtClean="0"/>
              <a:t>9/4/2020</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brightnessContrast bright="-40000" contrast="20000"/>
                        </a14:imgEffect>
                        <a14:imgEffect>
                          <a14:saturation sat="95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Vertical Text Placeholder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fld id="{87157CC2-0FC8-4686-B024-99790E0F5162}" type="datetimeFigureOut">
              <a:rPr lang="en-US" smtClean="0"/>
              <a:t>9/4/2020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smtClean="0"/>
              <a:t>9/4/2020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smtClean="0"/>
              <a:t>9/4/2020</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brightnessContrast bright="-40000" contrast="20000"/>
                        </a14:imgEffect>
                        <a14:imgEffect>
                          <a14:saturation sat="95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anose="05000000000000000000"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anose="05000000000000000000"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anose="05000000000000000000"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anose="05000000000000000000"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anose="05000000000000000000" pitchFamily="2" charset="2"/>
        <a:buChar char="§"/>
        <a:defRPr sz="1600" kern="1200">
          <a:solidFill>
            <a:schemeClr val="tx1"/>
          </a:solidFill>
          <a:latin typeface="+mn-lt"/>
          <a:ea typeface="+mn-ea"/>
          <a:cs typeface="+mn-cs"/>
        </a:defRPr>
      </a:lvl5pPr>
      <a:lvl6pPr marL="1600200" indent="-228600" algn="l" defTabSz="914400" rtl="0" eaLnBrk="1" latinLnBrk="0" hangingPunct="1">
        <a:lnSpc>
          <a:spcPct val="90000"/>
        </a:lnSpc>
        <a:spcBef>
          <a:spcPts val="400"/>
        </a:spcBef>
        <a:spcAft>
          <a:spcPts val="200"/>
        </a:spcAft>
        <a:buClr>
          <a:schemeClr val="accent1">
            <a:lumMod val="75000"/>
          </a:schemeClr>
        </a:buClr>
        <a:buSzPct val="85000"/>
        <a:buFont typeface="Wingdings" panose="05000000000000000000" pitchFamily="2" charset="2"/>
        <a:buChar char="§"/>
        <a:defRPr sz="1600" kern="1200">
          <a:solidFill>
            <a:schemeClr val="tx1"/>
          </a:solidFill>
          <a:latin typeface="+mn-lt"/>
          <a:ea typeface="+mn-ea"/>
          <a:cs typeface="+mn-cs"/>
        </a:defRPr>
      </a:lvl6pPr>
      <a:lvl7pPr marL="1899920" indent="-228600" algn="l" defTabSz="914400" rtl="0" eaLnBrk="1" latinLnBrk="0" hangingPunct="1">
        <a:lnSpc>
          <a:spcPct val="90000"/>
        </a:lnSpc>
        <a:spcBef>
          <a:spcPts val="400"/>
        </a:spcBef>
        <a:spcAft>
          <a:spcPts val="200"/>
        </a:spcAft>
        <a:buClr>
          <a:schemeClr val="accent1">
            <a:lumMod val="75000"/>
          </a:schemeClr>
        </a:buClr>
        <a:buSzPct val="85000"/>
        <a:buFont typeface="Wingdings" panose="05000000000000000000" pitchFamily="2" charset="2"/>
        <a:buChar char="§"/>
        <a:defRPr sz="1600" kern="1200">
          <a:solidFill>
            <a:schemeClr val="tx1"/>
          </a:solidFill>
          <a:latin typeface="+mn-lt"/>
          <a:ea typeface="+mn-ea"/>
          <a:cs typeface="+mn-cs"/>
        </a:defRPr>
      </a:lvl7pPr>
      <a:lvl8pPr marL="2200275" indent="-228600" algn="l" defTabSz="914400" rtl="0" eaLnBrk="1" latinLnBrk="0" hangingPunct="1">
        <a:lnSpc>
          <a:spcPct val="90000"/>
        </a:lnSpc>
        <a:spcBef>
          <a:spcPts val="400"/>
        </a:spcBef>
        <a:spcAft>
          <a:spcPts val="200"/>
        </a:spcAft>
        <a:buClr>
          <a:schemeClr val="accent1">
            <a:lumMod val="75000"/>
          </a:schemeClr>
        </a:buClr>
        <a:buSzPct val="85000"/>
        <a:buFont typeface="Wingdings" panose="05000000000000000000" pitchFamily="2" charset="2"/>
        <a:buChar char="§"/>
        <a:defRPr sz="1600" kern="1200">
          <a:solidFill>
            <a:schemeClr val="tx1"/>
          </a:solidFill>
          <a:latin typeface="+mn-lt"/>
          <a:ea typeface="+mn-ea"/>
          <a:cs typeface="+mn-cs"/>
        </a:defRPr>
      </a:lvl8pPr>
      <a:lvl9pPr marL="2499995" indent="-228600" algn="l" defTabSz="914400" rtl="0" eaLnBrk="1" latinLnBrk="0" hangingPunct="1">
        <a:lnSpc>
          <a:spcPct val="90000"/>
        </a:lnSpc>
        <a:spcBef>
          <a:spcPts val="400"/>
        </a:spcBef>
        <a:spcAft>
          <a:spcPts val="200"/>
        </a:spcAft>
        <a:buClr>
          <a:schemeClr val="accent1">
            <a:lumMod val="75000"/>
          </a:schemeClr>
        </a:buClr>
        <a:buSzPct val="85000"/>
        <a:buFont typeface="Wingdings" panose="05000000000000000000"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3.xml"/><Relationship Id="rId5" Type="http://schemas.microsoft.com/office/2007/relationships/hdphoto" Target="../media/hdphoto1.wdp"/><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tiff"/><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3.xml"/><Relationship Id="rId5" Type="http://schemas.microsoft.com/office/2007/relationships/hdphoto" Target="../media/hdphoto1.wdp"/><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6.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tiff"/><Relationship Id="rId1" Type="http://schemas.openxmlformats.org/officeDocument/2006/relationships/slideLayout" Target="../slideLayouts/slideLayout2.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30.pn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29.tiff"/><Relationship Id="rId5" Type="http://schemas.microsoft.com/office/2007/relationships/hdphoto" Target="../media/hdphoto1.wdp"/><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290.png"/><Relationship Id="rId4" Type="http://schemas.openxmlformats.org/officeDocument/2006/relationships/image" Target="../media/image34.tiff"/></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07/relationships/hdphoto" Target="../media/hdphoto2.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6.xml"/><Relationship Id="rId6" Type="http://schemas.openxmlformats.org/officeDocument/2006/relationships/image" Target="../media/image36.png"/><Relationship Id="rId5" Type="http://schemas.microsoft.com/office/2007/relationships/hdphoto" Target="../media/hdphoto1.wdp"/><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副標題 2"/>
          <p:cNvSpPr>
            <a:spLocks noGrp="1"/>
          </p:cNvSpPr>
          <p:nvPr>
            <p:ph type="subTitle" idx="1"/>
          </p:nvPr>
        </p:nvSpPr>
        <p:spPr>
          <a:xfrm>
            <a:off x="1085088" y="4404360"/>
            <a:ext cx="7891272" cy="1069848"/>
          </a:xfrm>
        </p:spPr>
        <p:txBody>
          <a:bodyPr/>
          <a:lstStyle/>
          <a:p>
            <a:r>
              <a:rPr kumimoji="1" lang="zh-HK" altLang="en-US" dirty="0"/>
              <a:t>國史教育中心（香港）  </a:t>
            </a:r>
            <a:endParaRPr kumimoji="1" lang="en-US" altLang="zh-HK" dirty="0"/>
          </a:p>
          <a:p>
            <a:r>
              <a:rPr kumimoji="1" lang="en-GB" altLang="zh-HK" sz="2400" dirty="0"/>
              <a:t>Centre of National History Education ( Hong Kong ) </a:t>
            </a:r>
            <a:endParaRPr kumimoji="1" lang="zh-HK" altLang="en-US" dirty="0"/>
          </a:p>
          <a:p>
            <a:endParaRPr kumimoji="1" lang="zh-HK" altLang="en-US" dirty="0"/>
          </a:p>
        </p:txBody>
      </p:sp>
      <p:pic>
        <p:nvPicPr>
          <p:cNvPr id="5" name="圖片 4" descr="一張含有 桌, 椅凳, 時鐘 的圖片&#10;&#10;自動產生的描述"/>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78136" y="6141899"/>
            <a:ext cx="3565252" cy="457191"/>
          </a:xfrm>
          <a:prstGeom prst="rect">
            <a:avLst/>
          </a:prstGeom>
        </p:spPr>
      </p:pic>
      <p:sp>
        <p:nvSpPr>
          <p:cNvPr id="6" name="矩形 5"/>
          <p:cNvSpPr/>
          <p:nvPr/>
        </p:nvSpPr>
        <p:spPr>
          <a:xfrm>
            <a:off x="2274274" y="1825027"/>
            <a:ext cx="7099891" cy="2122805"/>
          </a:xfrm>
          <a:prstGeom prst="rect">
            <a:avLst/>
          </a:prstGeom>
          <a:noFill/>
        </p:spPr>
        <p:txBody>
          <a:bodyPr wrap="square" lIns="91440" tIns="45720" rIns="91440" bIns="45720">
            <a:spAutoFit/>
          </a:bodyPr>
          <a:lstStyle/>
          <a:p>
            <a:pPr algn="ctr"/>
            <a:r>
              <a:rPr kumimoji="1" lang="zh-HK" altLang="en-US" sz="6600" b="0" cap="none" spc="0" dirty="0">
                <a:ln w="0"/>
                <a:solidFill>
                  <a:schemeClr val="tx1"/>
                </a:solidFill>
                <a:effectLst>
                  <a:outerShdw blurRad="38100" dist="19050" dir="2700000" algn="tl" rotWithShape="0">
                    <a:schemeClr val="dk1">
                      <a:alpha val="40000"/>
                    </a:schemeClr>
                  </a:outerShdw>
                </a:effectLst>
                <a:latin typeface="微軟正黑體" panose="020B0604030504040204" charset="-120"/>
                <a:ea typeface="微軟正黑體" panose="020B0604030504040204" charset="-120"/>
                <a:cs typeface="微軟正黑體" panose="020B0604030504040204" charset="-120"/>
              </a:rPr>
              <a:t>年度</a:t>
            </a:r>
            <a:r>
              <a:rPr kumimoji="1" lang="zh-CN" altLang="zh-HK" sz="6600" b="0" cap="none" spc="0" dirty="0">
                <a:ln w="0"/>
                <a:solidFill>
                  <a:schemeClr val="tx1"/>
                </a:solidFill>
                <a:effectLst>
                  <a:outerShdw blurRad="38100" dist="19050" dir="2700000" algn="tl" rotWithShape="0">
                    <a:schemeClr val="dk1">
                      <a:alpha val="40000"/>
                    </a:schemeClr>
                  </a:outerShdw>
                </a:effectLst>
                <a:latin typeface="微軟正黑體" panose="020B0604030504040204" charset="-120"/>
                <a:ea typeface="微軟正黑體" panose="020B0604030504040204" charset="-120"/>
                <a:cs typeface="微軟正黑體" panose="020B0604030504040204" charset="-120"/>
              </a:rPr>
              <a:t>歷史</a:t>
            </a:r>
            <a:r>
              <a:rPr kumimoji="1" lang="zh-HK" altLang="en-US" sz="6600" b="0" cap="none" spc="0" dirty="0">
                <a:ln w="0"/>
                <a:solidFill>
                  <a:schemeClr val="tx1"/>
                </a:solidFill>
                <a:effectLst>
                  <a:outerShdw blurRad="38100" dist="19050" dir="2700000" algn="tl" rotWithShape="0">
                    <a:schemeClr val="dk1">
                      <a:alpha val="40000"/>
                    </a:schemeClr>
                  </a:outerShdw>
                </a:effectLst>
                <a:latin typeface="微軟正黑體" panose="020B0604030504040204" charset="-120"/>
                <a:ea typeface="微軟正黑體" panose="020B0604030504040204" charset="-120"/>
                <a:cs typeface="微軟正黑體" panose="020B0604030504040204" charset="-120"/>
              </a:rPr>
              <a:t>人物介紹</a:t>
            </a:r>
            <a:br>
              <a:rPr kumimoji="1" lang="en-US" altLang="zh-HK" sz="6600" b="0" cap="none" spc="0" dirty="0">
                <a:ln w="0"/>
                <a:solidFill>
                  <a:schemeClr val="tx1"/>
                </a:solidFill>
                <a:effectLst>
                  <a:outerShdw blurRad="38100" dist="19050" dir="2700000" algn="tl" rotWithShape="0">
                    <a:schemeClr val="dk1">
                      <a:alpha val="40000"/>
                    </a:schemeClr>
                  </a:outerShdw>
                </a:effectLst>
                <a:latin typeface="微軟正黑體" panose="020B0604030504040204" charset="-120"/>
                <a:ea typeface="微軟正黑體" panose="020B0604030504040204" charset="-120"/>
                <a:cs typeface="微軟正黑體" panose="020B0604030504040204" charset="-120"/>
              </a:rPr>
            </a:br>
            <a:r>
              <a:rPr kumimoji="1" lang="zh-HK" altLang="en-US" sz="6600" b="0" cap="none" spc="0" dirty="0">
                <a:ln w="0"/>
                <a:solidFill>
                  <a:schemeClr val="tx1"/>
                </a:solidFill>
                <a:effectLst>
                  <a:outerShdw blurRad="38100" dist="19050" dir="2700000" algn="tl" rotWithShape="0">
                    <a:schemeClr val="dk1">
                      <a:alpha val="40000"/>
                    </a:schemeClr>
                  </a:outerShdw>
                </a:effectLst>
                <a:latin typeface="微軟正黑體" panose="020B0604030504040204" charset="-120"/>
                <a:ea typeface="微軟正黑體" panose="020B0604030504040204" charset="-120"/>
                <a:cs typeface="微軟正黑體" panose="020B0604030504040204" charset="-120"/>
              </a:rPr>
              <a:t>祖沖之</a:t>
            </a:r>
            <a:endParaRPr lang="zh-HK" altLang="en-US" sz="6600" b="0" cap="none" spc="0" dirty="0">
              <a:ln w="0"/>
              <a:solidFill>
                <a:schemeClr val="tx1"/>
              </a:solidFill>
              <a:effectLst>
                <a:outerShdw blurRad="38100" dist="19050" dir="2700000" algn="tl" rotWithShape="0">
                  <a:schemeClr val="dk1">
                    <a:alpha val="40000"/>
                  </a:schemeClr>
                </a:outerShdw>
              </a:effectLst>
              <a:latin typeface="微軟正黑體" panose="020B0604030504040204" charset="-120"/>
              <a:ea typeface="微軟正黑體" panose="020B0604030504040204" charset="-120"/>
              <a:cs typeface="微軟正黑體" panose="020B0604030504040204" charset="-120"/>
            </a:endParaRPr>
          </a:p>
        </p:txBody>
      </p:sp>
      <p:grpSp>
        <p:nvGrpSpPr>
          <p:cNvPr id="7" name="群組 6">
            <a:extLst>
              <a:ext uri="{FF2B5EF4-FFF2-40B4-BE49-F238E27FC236}">
                <a16:creationId xmlns:a16="http://schemas.microsoft.com/office/drawing/2014/main" id="{D46A33A5-0BF8-46AE-93E9-08C15B4E48B1}"/>
              </a:ext>
            </a:extLst>
          </p:cNvPr>
          <p:cNvGrpSpPr/>
          <p:nvPr/>
        </p:nvGrpSpPr>
        <p:grpSpPr>
          <a:xfrm>
            <a:off x="4898975" y="6172203"/>
            <a:ext cx="3181404" cy="457191"/>
            <a:chOff x="4114140" y="382484"/>
            <a:chExt cx="3181404" cy="457191"/>
          </a:xfrm>
        </p:grpSpPr>
        <p:sp>
          <p:nvSpPr>
            <p:cNvPr id="8" name="文字方塊 7">
              <a:extLst>
                <a:ext uri="{FF2B5EF4-FFF2-40B4-BE49-F238E27FC236}">
                  <a16:creationId xmlns:a16="http://schemas.microsoft.com/office/drawing/2014/main" id="{B6D02BFF-46DC-4731-90B3-B85B463DB4E8}"/>
                </a:ext>
              </a:extLst>
            </p:cNvPr>
            <p:cNvSpPr txBox="1"/>
            <p:nvPr/>
          </p:nvSpPr>
          <p:spPr>
            <a:xfrm>
              <a:off x="4114140" y="440039"/>
              <a:ext cx="877163" cy="369332"/>
            </a:xfrm>
            <a:prstGeom prst="rect">
              <a:avLst/>
            </a:prstGeom>
            <a:noFill/>
          </p:spPr>
          <p:txBody>
            <a:bodyPr wrap="none" rtlCol="0">
              <a:spAutoFit/>
            </a:bodyPr>
            <a:lstStyle/>
            <a:p>
              <a:r>
                <a:rPr lang="zh-TW" altLang="en-US" b="1" dirty="0">
                  <a:latin typeface="微軟正黑體" panose="020B0604030504040204" pitchFamily="34" charset="-120"/>
                  <a:ea typeface="微軟正黑體" panose="020B0604030504040204" pitchFamily="34" charset="-120"/>
                </a:rPr>
                <a:t>贊助：</a:t>
              </a:r>
              <a:endParaRPr lang="zh-HK" altLang="en-US" b="1" dirty="0">
                <a:latin typeface="微軟正黑體" panose="020B0604030504040204" pitchFamily="34" charset="-120"/>
                <a:ea typeface="微軟正黑體" panose="020B0604030504040204" pitchFamily="34" charset="-120"/>
              </a:endParaRPr>
            </a:p>
          </p:txBody>
        </p:sp>
        <p:pic>
          <p:nvPicPr>
            <p:cNvPr id="9" name="圖片 8">
              <a:extLst>
                <a:ext uri="{FF2B5EF4-FFF2-40B4-BE49-F238E27FC236}">
                  <a16:creationId xmlns:a16="http://schemas.microsoft.com/office/drawing/2014/main" id="{872AB58C-2AEE-407E-9F89-39C72B871424}"/>
                </a:ext>
              </a:extLst>
            </p:cNvPr>
            <p:cNvPicPr>
              <a:picLocks noChangeAspect="1"/>
            </p:cNvPicPr>
            <p:nvPr/>
          </p:nvPicPr>
          <p:blipFill>
            <a:blip r:embed="rId3"/>
            <a:stretch>
              <a:fillRect/>
            </a:stretch>
          </p:blipFill>
          <p:spPr>
            <a:xfrm>
              <a:off x="4991304" y="382484"/>
              <a:ext cx="2304240" cy="457191"/>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tile tx="0" ty="0" sx="100000" sy="100000" flip="none" algn="tl"/>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4922609" y="485267"/>
            <a:ext cx="5243464" cy="1971964"/>
          </a:xfrm>
        </p:spPr>
        <p:txBody>
          <a:bodyPr>
            <a:normAutofit/>
          </a:bodyPr>
          <a:lstStyle/>
          <a:p>
            <a:r>
              <a:rPr kumimoji="1" lang="zh-HK" altLang="en-US" sz="3400" b="1" dirty="0">
                <a:solidFill>
                  <a:schemeClr val="tx1"/>
                </a:solidFill>
              </a:rPr>
              <a:t>祖沖之最著名的成就是圓周率計算，請問他準確算出至小數點後多少位？</a:t>
            </a:r>
          </a:p>
        </p:txBody>
      </p:sp>
      <p:sp>
        <p:nvSpPr>
          <p:cNvPr id="3" name="內容版面配置區 2"/>
          <p:cNvSpPr>
            <a:spLocks noGrp="1"/>
          </p:cNvSpPr>
          <p:nvPr>
            <p:ph idx="1"/>
          </p:nvPr>
        </p:nvSpPr>
        <p:spPr>
          <a:xfrm>
            <a:off x="4922610" y="2456596"/>
            <a:ext cx="5472639" cy="3715603"/>
          </a:xfrm>
        </p:spPr>
        <p:txBody>
          <a:bodyPr>
            <a:normAutofit/>
          </a:bodyPr>
          <a:lstStyle/>
          <a:p>
            <a:r>
              <a:rPr kumimoji="1" lang="en-US" altLang="zh-HK" sz="3200" b="1" dirty="0"/>
              <a:t>A</a:t>
            </a:r>
            <a:r>
              <a:rPr kumimoji="1" lang="zh-TW" altLang="en-US" sz="3200" b="1" dirty="0"/>
              <a:t>：</a:t>
            </a:r>
            <a:r>
              <a:rPr kumimoji="1" lang="en-US" altLang="zh-TW" sz="3200" b="1" dirty="0"/>
              <a:t>7</a:t>
            </a:r>
            <a:r>
              <a:rPr kumimoji="1" lang="zh-TW" altLang="en-US" sz="3200" b="1" dirty="0"/>
              <a:t>位</a:t>
            </a:r>
            <a:endParaRPr kumimoji="1" lang="en-US" altLang="zh-TW" sz="3200" b="1" dirty="0"/>
          </a:p>
          <a:p>
            <a:r>
              <a:rPr kumimoji="1" lang="en-US" altLang="zh-TW" sz="3200" b="1" dirty="0"/>
              <a:t>B</a:t>
            </a:r>
            <a:r>
              <a:rPr kumimoji="1" lang="zh-TW" altLang="en-US" sz="3200" b="1" dirty="0"/>
              <a:t>：</a:t>
            </a:r>
            <a:r>
              <a:rPr kumimoji="1" lang="en-US" altLang="zh-TW" sz="3200" b="1" dirty="0"/>
              <a:t>13</a:t>
            </a:r>
            <a:r>
              <a:rPr kumimoji="1" lang="zh-TW" altLang="en-US" sz="3200" b="1" dirty="0"/>
              <a:t>位</a:t>
            </a:r>
            <a:endParaRPr kumimoji="1" lang="en-US" altLang="zh-TW" sz="3200" b="1" dirty="0"/>
          </a:p>
          <a:p>
            <a:r>
              <a:rPr kumimoji="1" lang="en-US" altLang="zh-TW" sz="3200" b="1" dirty="0"/>
              <a:t>C</a:t>
            </a:r>
            <a:r>
              <a:rPr kumimoji="1" lang="zh-TW" altLang="en-US" sz="3200" b="1" dirty="0"/>
              <a:t>：</a:t>
            </a:r>
            <a:r>
              <a:rPr kumimoji="1" lang="en-US" altLang="zh-TW" sz="3200" b="1" dirty="0"/>
              <a:t>17</a:t>
            </a:r>
            <a:r>
              <a:rPr kumimoji="1" lang="zh-TW" altLang="en-US" sz="3200" b="1" dirty="0"/>
              <a:t>位</a:t>
            </a:r>
            <a:endParaRPr kumimoji="1" lang="en-US" altLang="zh-TW" sz="3200" b="1" dirty="0"/>
          </a:p>
          <a:p>
            <a:r>
              <a:rPr kumimoji="1" lang="en-US" altLang="zh-TW" sz="3200" b="1" dirty="0"/>
              <a:t>D</a:t>
            </a:r>
            <a:r>
              <a:rPr kumimoji="1" lang="zh-TW" altLang="en-US" sz="3200" b="1" dirty="0"/>
              <a:t>：他提出</a:t>
            </a:r>
            <a:r>
              <a:rPr kumimoji="1" lang="en-US" altLang="zh-TW" sz="3200" b="1" dirty="0"/>
              <a:t>22/7</a:t>
            </a:r>
            <a:r>
              <a:rPr kumimoji="1" lang="zh-TW" altLang="en-US" sz="3200" b="1" dirty="0"/>
              <a:t>這個說法</a:t>
            </a:r>
            <a:endParaRPr kumimoji="1" lang="zh-HK" altLang="en-US" sz="3200" b="1" dirty="0"/>
          </a:p>
        </p:txBody>
      </p:sp>
      <p:sp>
        <p:nvSpPr>
          <p:cNvPr id="5" name="橢圓 4"/>
          <p:cNvSpPr/>
          <p:nvPr/>
        </p:nvSpPr>
        <p:spPr>
          <a:xfrm>
            <a:off x="695325" y="1543685"/>
            <a:ext cx="3590925" cy="3566795"/>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HK" altLang="en-US" dirty="0"/>
          </a:p>
        </p:txBody>
      </p:sp>
      <p:sp>
        <p:nvSpPr>
          <p:cNvPr id="4" name="椭圆 3"/>
          <p:cNvSpPr/>
          <p:nvPr/>
        </p:nvSpPr>
        <p:spPr>
          <a:xfrm>
            <a:off x="4601845" y="2456815"/>
            <a:ext cx="2491740" cy="504825"/>
          </a:xfrm>
          <a:prstGeom prst="ellipse">
            <a:avLst/>
          </a:prstGeom>
          <a:solidFill>
            <a:srgbClr val="000000">
              <a:alpha val="0"/>
            </a:srgbClr>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4970109" y="484632"/>
            <a:ext cx="6730277" cy="1609344"/>
          </a:xfrm>
          <a:ln>
            <a:noFill/>
          </a:ln>
        </p:spPr>
        <p:txBody>
          <a:bodyPr>
            <a:normAutofit/>
          </a:bodyPr>
          <a:lstStyle/>
          <a:p>
            <a:r>
              <a:rPr kumimoji="1" lang="zh-HK" altLang="en-US" sz="4400" b="1"/>
              <a:t>祖沖之人物小檔案</a:t>
            </a:r>
          </a:p>
        </p:txBody>
      </p:sp>
      <p:sp>
        <p:nvSpPr>
          <p:cNvPr id="3" name="內容版面配置區 2"/>
          <p:cNvSpPr>
            <a:spLocks noGrp="1"/>
          </p:cNvSpPr>
          <p:nvPr>
            <p:ph idx="1"/>
          </p:nvPr>
        </p:nvSpPr>
        <p:spPr>
          <a:xfrm>
            <a:off x="4970109" y="1835658"/>
            <a:ext cx="6730276" cy="4050792"/>
          </a:xfrm>
        </p:spPr>
        <p:txBody>
          <a:bodyPr>
            <a:noAutofit/>
          </a:bodyPr>
          <a:lstStyle/>
          <a:p>
            <a:r>
              <a:rPr kumimoji="1" lang="zh-HK" altLang="en-US" sz="2400" dirty="0">
                <a:latin typeface="+mj-ea"/>
                <a:ea typeface="+mj-ea"/>
              </a:rPr>
              <a:t>姓名：祖沖之，字文遠</a:t>
            </a:r>
            <a:endParaRPr kumimoji="1" lang="en-US" altLang="zh-HK" sz="2400" dirty="0">
              <a:latin typeface="+mj-ea"/>
              <a:ea typeface="+mj-ea"/>
            </a:endParaRPr>
          </a:p>
          <a:p>
            <a:r>
              <a:rPr kumimoji="1" lang="zh-HK" altLang="en-US" sz="2400" dirty="0">
                <a:latin typeface="+mj-ea"/>
                <a:ea typeface="+mj-ea"/>
              </a:rPr>
              <a:t>祖籍：范陽郡逎縣（今河北省保定市淶水縣）人</a:t>
            </a:r>
            <a:endParaRPr kumimoji="1" lang="en-US" altLang="zh-HK" sz="2400" dirty="0">
              <a:latin typeface="+mj-ea"/>
              <a:ea typeface="+mj-ea"/>
            </a:endParaRPr>
          </a:p>
          <a:p>
            <a:r>
              <a:rPr kumimoji="1" lang="zh-HK" altLang="en-US" sz="2400" dirty="0">
                <a:latin typeface="+mj-ea"/>
                <a:ea typeface="+mj-ea"/>
              </a:rPr>
              <a:t>出生年份：公元</a:t>
            </a:r>
            <a:r>
              <a:rPr kumimoji="1" lang="en-US" altLang="zh-HK" sz="2400" dirty="0">
                <a:latin typeface="+mj-ea"/>
                <a:ea typeface="+mj-ea"/>
              </a:rPr>
              <a:t>4</a:t>
            </a:r>
            <a:r>
              <a:rPr kumimoji="1" lang="en-US" altLang="zh-TW" sz="2400" dirty="0">
                <a:latin typeface="+mj-ea"/>
                <a:ea typeface="+mj-ea"/>
              </a:rPr>
              <a:t>29</a:t>
            </a:r>
            <a:r>
              <a:rPr kumimoji="1" lang="zh-TW" altLang="en-US" sz="2400" dirty="0">
                <a:latin typeface="+mj-ea"/>
                <a:ea typeface="+mj-ea"/>
              </a:rPr>
              <a:t>年</a:t>
            </a:r>
            <a:endParaRPr kumimoji="1" lang="en-US" altLang="zh-TW" sz="2400" dirty="0">
              <a:latin typeface="+mj-ea"/>
              <a:ea typeface="+mj-ea"/>
            </a:endParaRPr>
          </a:p>
          <a:p>
            <a:r>
              <a:rPr kumimoji="1" lang="zh-TW" altLang="en-US" sz="2400" dirty="0">
                <a:latin typeface="+mj-ea"/>
                <a:ea typeface="+mj-ea"/>
              </a:rPr>
              <a:t>所屬朝代：劉宋（南朝宋，南北朝時期南朝第一個政權）</a:t>
            </a:r>
            <a:endParaRPr kumimoji="1" lang="en-US" altLang="zh-TW" sz="2400" dirty="0">
              <a:latin typeface="+mj-ea"/>
              <a:ea typeface="+mj-ea"/>
            </a:endParaRPr>
          </a:p>
          <a:p>
            <a:r>
              <a:rPr kumimoji="1" lang="zh-HK" altLang="en-US" sz="2400" dirty="0">
                <a:latin typeface="+mj-ea"/>
                <a:ea typeface="+mj-ea"/>
              </a:rPr>
              <a:t>享年</a:t>
            </a:r>
            <a:r>
              <a:rPr kumimoji="1" lang="en-US" altLang="zh-HK" sz="2400" dirty="0">
                <a:latin typeface="+mj-ea"/>
                <a:ea typeface="+mj-ea"/>
              </a:rPr>
              <a:t>7</a:t>
            </a:r>
            <a:r>
              <a:rPr kumimoji="1" lang="en-US" altLang="zh-TW" sz="2400" dirty="0">
                <a:latin typeface="+mj-ea"/>
                <a:ea typeface="+mj-ea"/>
              </a:rPr>
              <a:t>2</a:t>
            </a:r>
            <a:r>
              <a:rPr kumimoji="1" lang="zh-TW" altLang="en-US" sz="2400" dirty="0">
                <a:latin typeface="+mj-ea"/>
                <a:ea typeface="+mj-ea"/>
              </a:rPr>
              <a:t>歲（公元</a:t>
            </a:r>
            <a:r>
              <a:rPr kumimoji="1" lang="en-US" altLang="zh-TW" sz="2400" dirty="0">
                <a:latin typeface="+mj-ea"/>
                <a:ea typeface="+mj-ea"/>
              </a:rPr>
              <a:t>429-</a:t>
            </a:r>
            <a:r>
              <a:rPr kumimoji="1" lang="zh-TW" altLang="en-US" sz="2400" dirty="0">
                <a:latin typeface="+mj-ea"/>
                <a:ea typeface="+mj-ea"/>
              </a:rPr>
              <a:t>公元</a:t>
            </a:r>
            <a:r>
              <a:rPr kumimoji="1" lang="en-US" altLang="zh-TW" sz="2400" dirty="0">
                <a:latin typeface="+mj-ea"/>
                <a:ea typeface="+mj-ea"/>
              </a:rPr>
              <a:t>500</a:t>
            </a:r>
            <a:r>
              <a:rPr kumimoji="1" lang="zh-TW" altLang="en-US" sz="2400" dirty="0">
                <a:latin typeface="+mj-ea"/>
                <a:ea typeface="+mj-ea"/>
              </a:rPr>
              <a:t>年）</a:t>
            </a:r>
            <a:endParaRPr kumimoji="1" lang="en-US" altLang="zh-TW" sz="2400" dirty="0">
              <a:latin typeface="+mj-ea"/>
              <a:ea typeface="+mj-ea"/>
            </a:endParaRPr>
          </a:p>
          <a:p>
            <a:r>
              <a:rPr kumimoji="1" lang="zh-TW" altLang="en-US" sz="2400" dirty="0">
                <a:latin typeface="+mj-ea"/>
                <a:ea typeface="+mj-ea"/>
              </a:rPr>
              <a:t>職業：數學家、天文學家</a:t>
            </a:r>
            <a:endParaRPr kumimoji="1" lang="en-US" altLang="zh-TW" sz="2400" dirty="0">
              <a:latin typeface="+mj-ea"/>
              <a:ea typeface="+mj-ea"/>
            </a:endParaRPr>
          </a:p>
          <a:p>
            <a:r>
              <a:rPr kumimoji="1" lang="zh-HK" altLang="en-US" sz="2400" dirty="0">
                <a:latin typeface="+mj-ea"/>
                <a:ea typeface="+mj-ea"/>
              </a:rPr>
              <a:t>重大成就：對圓周率的計算與研究</a:t>
            </a:r>
            <a:endParaRPr kumimoji="1" lang="en-US" altLang="zh-HK" sz="2400" dirty="0">
              <a:latin typeface="+mj-ea"/>
              <a:ea typeface="+mj-ea"/>
            </a:endParaRPr>
          </a:p>
          <a:p>
            <a:r>
              <a:rPr kumimoji="1" lang="zh-HK" altLang="en-US" sz="2400" dirty="0">
                <a:latin typeface="+mj-ea"/>
                <a:ea typeface="+mj-ea"/>
              </a:rPr>
              <a:t>作品：</a:t>
            </a:r>
            <a:r>
              <a:rPr kumimoji="1" lang="en-US" altLang="zh-HK" sz="2400" dirty="0">
                <a:latin typeface="+mj-ea"/>
                <a:ea typeface="+mj-ea"/>
              </a:rPr>
              <a:t>《</a:t>
            </a:r>
            <a:r>
              <a:rPr kumimoji="1" lang="zh-HK" altLang="en-US" sz="2400" dirty="0">
                <a:latin typeface="+mj-ea"/>
                <a:ea typeface="+mj-ea"/>
              </a:rPr>
              <a:t>綴術</a:t>
            </a:r>
            <a:r>
              <a:rPr kumimoji="1" lang="en-US" altLang="zh-HK" sz="2400" dirty="0">
                <a:latin typeface="+mj-ea"/>
                <a:ea typeface="+mj-ea"/>
              </a:rPr>
              <a:t>》</a:t>
            </a:r>
            <a:r>
              <a:rPr kumimoji="1" lang="zh-HK" altLang="en-US" sz="2400" dirty="0">
                <a:latin typeface="+mj-ea"/>
                <a:ea typeface="+mj-ea"/>
              </a:rPr>
              <a:t>、</a:t>
            </a:r>
            <a:r>
              <a:rPr kumimoji="1" lang="en-US" altLang="zh-HK" sz="2400" dirty="0">
                <a:latin typeface="+mj-ea"/>
                <a:ea typeface="+mj-ea"/>
              </a:rPr>
              <a:t>《</a:t>
            </a:r>
            <a:r>
              <a:rPr kumimoji="1" lang="zh-HK" altLang="en-US" sz="2400" dirty="0">
                <a:latin typeface="+mj-ea"/>
                <a:ea typeface="+mj-ea"/>
              </a:rPr>
              <a:t>大明曆</a:t>
            </a:r>
            <a:r>
              <a:rPr kumimoji="1" lang="en-US" altLang="zh-HK" sz="2400" dirty="0">
                <a:latin typeface="+mj-ea"/>
                <a:ea typeface="+mj-ea"/>
              </a:rPr>
              <a:t>》</a:t>
            </a:r>
            <a:r>
              <a:rPr kumimoji="1" lang="zh-HK" altLang="en-US" sz="2400" dirty="0">
                <a:latin typeface="+mj-ea"/>
                <a:ea typeface="+mj-ea"/>
              </a:rPr>
              <a:t>、</a:t>
            </a:r>
            <a:r>
              <a:rPr kumimoji="1" lang="en-US" altLang="zh-HK" sz="2400" dirty="0">
                <a:latin typeface="+mj-ea"/>
                <a:ea typeface="+mj-ea"/>
              </a:rPr>
              <a:t>《</a:t>
            </a:r>
            <a:r>
              <a:rPr kumimoji="1" lang="zh-HK" altLang="en-US" sz="2400" dirty="0">
                <a:latin typeface="+mj-ea"/>
                <a:ea typeface="+mj-ea"/>
              </a:rPr>
              <a:t>安邊論</a:t>
            </a:r>
            <a:r>
              <a:rPr kumimoji="1" lang="en-US" altLang="zh-HK" sz="2400" dirty="0">
                <a:latin typeface="+mj-ea"/>
                <a:ea typeface="+mj-ea"/>
              </a:rPr>
              <a:t>》</a:t>
            </a:r>
          </a:p>
        </p:txBody>
      </p:sp>
      <p:grpSp>
        <p:nvGrpSpPr>
          <p:cNvPr id="22" name="Group 21"/>
          <p:cNvGrpSpPr>
            <a:grpSpLocks noGrp="1" noUngrp="1" noRot="1" noChangeAspect="1" noMove="1" noResize="1"/>
          </p:cNvGrpSpPr>
          <p:nvPr/>
        </p:nvGrpSpPr>
        <p:grpSpPr>
          <a:xfrm>
            <a:off x="11401725" y="6229681"/>
            <a:ext cx="457200" cy="457200"/>
            <a:chOff x="11361456" y="6195813"/>
            <a:chExt cx="548640" cy="548640"/>
          </a:xfrm>
        </p:grpSpPr>
        <p:sp>
          <p:nvSpPr>
            <p:cNvPr id="23" name="Oval 22"/>
            <p:cNvSpPr/>
            <p:nvPr/>
          </p:nvSpPr>
          <p:spPr>
            <a:xfrm>
              <a:off x="11361456" y="6195813"/>
              <a:ext cx="548640" cy="54864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4" name="Oval 23"/>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pic>
        <p:nvPicPr>
          <p:cNvPr id="4" name="图片 3"/>
          <p:cNvPicPr>
            <a:picLocks noChangeAspect="1"/>
          </p:cNvPicPr>
          <p:nvPr/>
        </p:nvPicPr>
        <p:blipFill>
          <a:blip r:embed="rId3">
            <a:lum contrast="36000"/>
          </a:blip>
          <a:stretch>
            <a:fillRect/>
          </a:stretch>
        </p:blipFill>
        <p:spPr>
          <a:xfrm>
            <a:off x="709930" y="484505"/>
            <a:ext cx="4059555" cy="55911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38" dur="500"/>
                                        <p:tgtEl>
                                          <p:spTgt spid="3">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p:tgtEl>
                                          <p:spTgt spid="3">
                                            <p:txEl>
                                              <p:pRg st="6" end="6"/>
                                            </p:txEl>
                                          </p:spTgt>
                                        </p:tgtEl>
                                        <p:attrNameLst>
                                          <p:attrName>ppt_y</p:attrName>
                                        </p:attrNameLst>
                                      </p:cBhvr>
                                      <p:tavLst>
                                        <p:tav tm="0">
                                          <p:val>
                                            <p:strVal val="#ppt_y+#ppt_h*1.125000"/>
                                          </p:val>
                                        </p:tav>
                                        <p:tav tm="100000">
                                          <p:val>
                                            <p:strVal val="#ppt_y"/>
                                          </p:val>
                                        </p:tav>
                                      </p:tavLst>
                                    </p:anim>
                                    <p:animEffect transition="in" filter="wipe(up)">
                                      <p:cBhvr>
                                        <p:cTn id="44" dur="500"/>
                                        <p:tgtEl>
                                          <p:spTgt spid="3">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p:tgtEl>
                                          <p:spTgt spid="3">
                                            <p:txEl>
                                              <p:pRg st="7" end="7"/>
                                            </p:txEl>
                                          </p:spTgt>
                                        </p:tgtEl>
                                        <p:attrNameLst>
                                          <p:attrName>ppt_y</p:attrName>
                                        </p:attrNameLst>
                                      </p:cBhvr>
                                      <p:tavLst>
                                        <p:tav tm="0">
                                          <p:val>
                                            <p:strVal val="#ppt_y+#ppt_h*1.125000"/>
                                          </p:val>
                                        </p:tav>
                                        <p:tav tm="100000">
                                          <p:val>
                                            <p:strVal val="#ppt_y"/>
                                          </p:val>
                                        </p:tav>
                                      </p:tavLst>
                                    </p:anim>
                                    <p:animEffect transition="in" filter="wipe(up)">
                                      <p:cBhvr>
                                        <p:cTn id="5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p:cNvSpPr>
            <a:spLocks noGrp="1" noRot="1" noChangeAspect="1" noMove="1" noResize="1" noEditPoints="1" noAdjustHandles="1" noChangeArrowheads="1" noChangeShapeType="1" noTextEdit="1"/>
          </p:cNvSpPr>
          <p:nvPr/>
        </p:nvSpPr>
        <p:spPr>
          <a:xfrm>
            <a:off x="6535420" y="0"/>
            <a:ext cx="5656580" cy="6858000"/>
          </a:xfrm>
          <a:prstGeom prst="rect">
            <a:avLst/>
          </a:prstGeom>
          <a:blipFill>
            <a:blip r:embed="rId2"/>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標題 1"/>
          <p:cNvSpPr>
            <a:spLocks noGrp="1"/>
          </p:cNvSpPr>
          <p:nvPr>
            <p:ph type="title"/>
          </p:nvPr>
        </p:nvSpPr>
        <p:spPr>
          <a:xfrm>
            <a:off x="6942865" y="292862"/>
            <a:ext cx="3544035" cy="1609344"/>
          </a:xfrm>
          <a:ln>
            <a:noFill/>
          </a:ln>
        </p:spPr>
        <p:txBody>
          <a:bodyPr>
            <a:normAutofit/>
          </a:bodyPr>
          <a:lstStyle/>
          <a:p>
            <a:r>
              <a:rPr kumimoji="1" lang="zh-HK" altLang="en-US" sz="4400" b="1" dirty="0"/>
              <a:t>圓周率是什麼？</a:t>
            </a:r>
          </a:p>
        </p:txBody>
      </p:sp>
      <p:pic>
        <p:nvPicPr>
          <p:cNvPr id="4" name="內容版面配置區 3"/>
          <p:cNvPicPr>
            <a:picLocks noChangeAspect="1"/>
          </p:cNvPicPr>
          <p:nvPr/>
        </p:nvPicPr>
        <p:blipFill>
          <a:blip r:embed="rId3">
            <a:lum contrast="12000"/>
          </a:blip>
          <a:stretch>
            <a:fillRect/>
          </a:stretch>
        </p:blipFill>
        <p:spPr>
          <a:xfrm>
            <a:off x="448310" y="735330"/>
            <a:ext cx="5801360" cy="4921885"/>
          </a:xfrm>
          <a:prstGeom prst="rect">
            <a:avLst/>
          </a:prstGeom>
        </p:spPr>
      </p:pic>
      <p:sp>
        <p:nvSpPr>
          <p:cNvPr id="8" name="Content Placeholder 7"/>
          <p:cNvSpPr>
            <a:spLocks noGrp="1"/>
          </p:cNvSpPr>
          <p:nvPr>
            <p:ph idx="1"/>
          </p:nvPr>
        </p:nvSpPr>
        <p:spPr>
          <a:xfrm>
            <a:off x="6809105" y="1901825"/>
            <a:ext cx="4891405" cy="4356735"/>
          </a:xfrm>
        </p:spPr>
        <p:txBody>
          <a:bodyPr>
            <a:normAutofit/>
          </a:bodyPr>
          <a:lstStyle/>
          <a:p>
            <a:r>
              <a:rPr lang="en-US" sz="3200" dirty="0">
                <a:latin typeface="微軟正黑體" panose="020B0604030504040204" charset="-120"/>
                <a:ea typeface="微軟正黑體" panose="020B0604030504040204" charset="-120"/>
              </a:rPr>
              <a:t>圓周率，從數學上的定義來說，就是圓周除以直徑的商從文字上描述，就是一個圓形的外圍長度有多少個它的直徑長</a:t>
            </a:r>
          </a:p>
          <a:p>
            <a:r>
              <a:rPr lang="en-US" sz="3200" dirty="0">
                <a:latin typeface="微軟正黑體" panose="020B0604030504040204" charset="-120"/>
                <a:ea typeface="微軟正黑體" panose="020B0604030504040204" charset="-120"/>
              </a:rPr>
              <a:t>如圖所示</a:t>
            </a:r>
          </a:p>
          <a:p>
            <a:endParaRPr lang="en-US" sz="3200" dirty="0">
              <a:latin typeface="微軟正黑體" panose="020B0604030504040204" charset="-120"/>
              <a:ea typeface="微軟正黑體" panose="020B0604030504040204" charset="-120"/>
            </a:endParaRPr>
          </a:p>
        </p:txBody>
      </p:sp>
      <p:grpSp>
        <p:nvGrpSpPr>
          <p:cNvPr id="13" name="Group 12"/>
          <p:cNvGrpSpPr>
            <a:grpSpLocks noGrp="1" noUngrp="1" noRot="1" noChangeAspect="1" noMove="1" noResize="1"/>
          </p:cNvGrpSpPr>
          <p:nvPr/>
        </p:nvGrpSpPr>
        <p:grpSpPr>
          <a:xfrm>
            <a:off x="11401725" y="6229681"/>
            <a:ext cx="457200" cy="457200"/>
            <a:chOff x="11361456" y="6195813"/>
            <a:chExt cx="548640" cy="548640"/>
          </a:xfrm>
        </p:grpSpPr>
        <p:sp>
          <p:nvSpPr>
            <p:cNvPr id="14" name="Oval 13"/>
            <p:cNvSpPr/>
            <p:nvPr/>
          </p:nvSpPr>
          <p:spPr>
            <a:xfrm>
              <a:off x="11361456" y="6195813"/>
              <a:ext cx="548640" cy="548640"/>
            </a:xfrm>
            <a:prstGeom prst="ellipse">
              <a:avLst/>
            </a:prstGeom>
            <a:blipFill dpi="0" rotWithShape="1">
              <a:blip r:embed="rId4">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5" name="Oval 14"/>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strips(downLeft)">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strips(downLeft)">
                                      <p:cBhvr>
                                        <p:cTn id="1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Content Placeholder 7"/>
          <p:cNvSpPr>
            <a:spLocks noGrp="1"/>
          </p:cNvSpPr>
          <p:nvPr>
            <p:ph idx="1"/>
          </p:nvPr>
        </p:nvSpPr>
        <p:spPr>
          <a:xfrm>
            <a:off x="585470" y="1666875"/>
            <a:ext cx="11021695" cy="4425950"/>
          </a:xfrm>
        </p:spPr>
        <p:txBody>
          <a:bodyPr>
            <a:noAutofit/>
            <a:scene3d>
              <a:camera prst="orthographicFront"/>
              <a:lightRig rig="harsh" dir="t"/>
            </a:scene3d>
            <a:sp3d extrusionH="57150" prstMaterial="matte">
              <a:bevelT w="63500" h="12700" prst="angle"/>
              <a:contourClr>
                <a:schemeClr val="bg1">
                  <a:lumMod val="65000"/>
                </a:schemeClr>
              </a:contourClr>
            </a:sp3d>
          </a:bodyPr>
          <a:lstStyle/>
          <a:p>
            <a:r>
              <a:rPr lang="en-US" sz="2400" u="sng" dirty="0">
                <a:solidFill>
                  <a:schemeClr val="bg1"/>
                </a:solidFill>
                <a:effectLst/>
                <a:latin typeface="微軟正黑體" panose="020B0604030504040204" charset="-120"/>
                <a:ea typeface="微軟正黑體" panose="020B0604030504040204" charset="-120"/>
                <a:cs typeface="微軟正黑體" panose="020B0604030504040204" charset="-120"/>
              </a:rPr>
              <a:t>祖沖之</a:t>
            </a:r>
            <a:r>
              <a:rPr lang="en-US" sz="2400" dirty="0">
                <a:solidFill>
                  <a:schemeClr val="bg1"/>
                </a:solidFill>
                <a:effectLst/>
                <a:latin typeface="微軟正黑體" panose="020B0604030504040204" charset="-120"/>
                <a:ea typeface="微軟正黑體" panose="020B0604030504040204" charset="-120"/>
                <a:cs typeface="微軟正黑體" panose="020B0604030504040204" charset="-120"/>
              </a:rPr>
              <a:t>身為中國最著名的數學家之一，</a:t>
            </a:r>
          </a:p>
          <a:p>
            <a:r>
              <a:rPr lang="en-US" sz="2400" dirty="0">
                <a:solidFill>
                  <a:schemeClr val="bg1"/>
                </a:solidFill>
                <a:effectLst/>
                <a:latin typeface="微軟正黑體" panose="020B0604030504040204" charset="-120"/>
                <a:ea typeface="微軟正黑體" panose="020B0604030504040204" charset="-120"/>
                <a:cs typeface="微軟正黑體" panose="020B0604030504040204" charset="-120"/>
              </a:rPr>
              <a:t>他對圓周率的計算</a:t>
            </a:r>
            <a:r>
              <a:rPr lang="zh-CN" altLang="en-US" sz="2400" dirty="0">
                <a:solidFill>
                  <a:schemeClr val="bg1"/>
                </a:solidFill>
                <a:effectLst/>
                <a:latin typeface="微軟正黑體" panose="020B0604030504040204" charset="-120"/>
                <a:ea typeface="微軟正黑體" panose="020B0604030504040204" charset="-120"/>
                <a:cs typeface="微軟正黑體" panose="020B0604030504040204" charset="-120"/>
              </a:rPr>
              <a:t>是</a:t>
            </a:r>
            <a:r>
              <a:rPr lang="en-US" sz="2400" dirty="0">
                <a:solidFill>
                  <a:schemeClr val="bg1"/>
                </a:solidFill>
                <a:effectLst/>
                <a:latin typeface="微軟正黑體" panose="020B0604030504040204" charset="-120"/>
                <a:ea typeface="微軟正黑體" panose="020B0604030504040204" charset="-120"/>
                <a:cs typeface="微軟正黑體" panose="020B0604030504040204" charset="-120"/>
              </a:rPr>
              <a:t>他最大的功積</a:t>
            </a:r>
          </a:p>
          <a:p>
            <a:r>
              <a:rPr lang="en-US" sz="2400" dirty="0">
                <a:solidFill>
                  <a:schemeClr val="bg1"/>
                </a:solidFill>
                <a:effectLst/>
                <a:latin typeface="微軟正黑體" panose="020B0604030504040204" charset="-120"/>
                <a:ea typeface="微軟正黑體" panose="020B0604030504040204" charset="-120"/>
                <a:cs typeface="微軟正黑體" panose="020B0604030504040204" charset="-120"/>
              </a:rPr>
              <a:t>那麼圓周率到底有什麼特別的地方？</a:t>
            </a:r>
          </a:p>
          <a:p>
            <a:r>
              <a:rPr lang="en-US" sz="2400" dirty="0">
                <a:solidFill>
                  <a:schemeClr val="bg1"/>
                </a:solidFill>
                <a:effectLst/>
                <a:latin typeface="微軟正黑體" panose="020B0604030504040204" charset="-120"/>
                <a:ea typeface="微軟正黑體" panose="020B0604030504040204" charset="-120"/>
                <a:cs typeface="微軟正黑體" panose="020B0604030504040204" charset="-120"/>
              </a:rPr>
              <a:t>圓周率在物理和數學中都有著十分重要的地位</a:t>
            </a:r>
          </a:p>
          <a:p>
            <a:r>
              <a:rPr lang="en-US" sz="2400" dirty="0">
                <a:solidFill>
                  <a:schemeClr val="bg1"/>
                </a:solidFill>
                <a:effectLst/>
                <a:latin typeface="微軟正黑體" panose="020B0604030504040204" charset="-120"/>
                <a:ea typeface="微軟正黑體" panose="020B0604030504040204" charset="-120"/>
                <a:cs typeface="微軟正黑體" panose="020B0604030504040204" charset="-120"/>
              </a:rPr>
              <a:t>雖然在一般計算中只需要用到</a:t>
            </a:r>
            <a:r>
              <a:rPr lang="en-US" altLang="zh-TW" sz="2400" dirty="0">
                <a:solidFill>
                  <a:schemeClr val="bg1"/>
                </a:solidFill>
                <a:effectLst/>
                <a:latin typeface="微軟正黑體" panose="020B0604030504040204" charset="-120"/>
                <a:ea typeface="微軟正黑體" panose="020B0604030504040204" charset="-120"/>
                <a:cs typeface="微軟正黑體" panose="020B0604030504040204" charset="-120"/>
              </a:rPr>
              <a:t>3.14</a:t>
            </a:r>
            <a:r>
              <a:rPr lang="zh-TW" altLang="en-US" sz="2400" dirty="0">
                <a:solidFill>
                  <a:schemeClr val="bg1"/>
                </a:solidFill>
                <a:effectLst/>
                <a:latin typeface="微軟正黑體" panose="020B0604030504040204" charset="-120"/>
                <a:ea typeface="微軟正黑體" panose="020B0604030504040204" charset="-120"/>
                <a:cs typeface="微軟正黑體" panose="020B0604030504040204" charset="-120"/>
              </a:rPr>
              <a:t>就夠了</a:t>
            </a:r>
            <a:endParaRPr lang="en-US" altLang="zh-TW" sz="2400" dirty="0">
              <a:solidFill>
                <a:schemeClr val="bg1"/>
              </a:solidFill>
              <a:effectLst/>
              <a:latin typeface="微軟正黑體" panose="020B0604030504040204" charset="-120"/>
              <a:ea typeface="微軟正黑體" panose="020B0604030504040204" charset="-120"/>
              <a:cs typeface="微軟正黑體" panose="020B0604030504040204" charset="-120"/>
            </a:endParaRPr>
          </a:p>
          <a:p>
            <a:r>
              <a:rPr lang="zh-TW" altLang="en-US" sz="2400" dirty="0">
                <a:solidFill>
                  <a:schemeClr val="bg1"/>
                </a:solidFill>
                <a:effectLst/>
                <a:latin typeface="微軟正黑體" panose="020B0604030504040204" charset="-120"/>
                <a:ea typeface="微軟正黑體" panose="020B0604030504040204" charset="-120"/>
                <a:cs typeface="微軟正黑體" panose="020B0604030504040204" charset="-120"/>
              </a:rPr>
              <a:t>即便在高精度領域如航天領域，也只需要</a:t>
            </a:r>
            <a:r>
              <a:rPr lang="en-US" altLang="zh-TW" sz="2400" dirty="0">
                <a:solidFill>
                  <a:schemeClr val="bg1"/>
                </a:solidFill>
                <a:effectLst/>
                <a:latin typeface="微軟正黑體" panose="020B0604030504040204" charset="-120"/>
                <a:ea typeface="微軟正黑體" panose="020B0604030504040204" charset="-120"/>
                <a:cs typeface="微軟正黑體" panose="020B0604030504040204" charset="-120"/>
              </a:rPr>
              <a:t>15</a:t>
            </a:r>
            <a:r>
              <a:rPr lang="zh-TW" altLang="en-US" sz="2400" dirty="0">
                <a:solidFill>
                  <a:schemeClr val="bg1"/>
                </a:solidFill>
                <a:effectLst/>
                <a:latin typeface="微軟正黑體" panose="020B0604030504040204" charset="-120"/>
                <a:ea typeface="微軟正黑體" panose="020B0604030504040204" charset="-120"/>
                <a:cs typeface="微軟正黑體" panose="020B0604030504040204" charset="-120"/>
              </a:rPr>
              <a:t>至</a:t>
            </a:r>
            <a:r>
              <a:rPr lang="en-US" altLang="zh-TW" sz="2400" dirty="0">
                <a:solidFill>
                  <a:schemeClr val="bg1"/>
                </a:solidFill>
                <a:effectLst/>
                <a:latin typeface="微軟正黑體" panose="020B0604030504040204" charset="-120"/>
                <a:ea typeface="微軟正黑體" panose="020B0604030504040204" charset="-120"/>
                <a:cs typeface="微軟正黑體" panose="020B0604030504040204" charset="-120"/>
              </a:rPr>
              <a:t>16</a:t>
            </a:r>
            <a:r>
              <a:rPr lang="zh-TW" altLang="en-US" sz="2400" dirty="0">
                <a:solidFill>
                  <a:schemeClr val="bg1"/>
                </a:solidFill>
                <a:effectLst/>
                <a:latin typeface="微軟正黑體" panose="020B0604030504040204" charset="-120"/>
                <a:ea typeface="微軟正黑體" panose="020B0604030504040204" charset="-120"/>
                <a:cs typeface="微軟正黑體" panose="020B0604030504040204" charset="-120"/>
              </a:rPr>
              <a:t>個小數位便足夠</a:t>
            </a:r>
            <a:endParaRPr lang="en-US" altLang="zh-TW" sz="2400" dirty="0">
              <a:solidFill>
                <a:schemeClr val="bg1"/>
              </a:solidFill>
              <a:effectLst/>
              <a:latin typeface="微軟正黑體" panose="020B0604030504040204" charset="-120"/>
              <a:ea typeface="微軟正黑體" panose="020B0604030504040204" charset="-120"/>
              <a:cs typeface="微軟正黑體" panose="020B0604030504040204" charset="-120"/>
            </a:endParaRPr>
          </a:p>
          <a:p>
            <a:r>
              <a:rPr lang="zh-TW" altLang="en-US" sz="2400" dirty="0">
                <a:solidFill>
                  <a:schemeClr val="bg1"/>
                </a:solidFill>
                <a:effectLst/>
                <a:latin typeface="微軟正黑體" panose="020B0604030504040204" charset="-120"/>
                <a:ea typeface="微軟正黑體" panose="020B0604030504040204" charset="-120"/>
                <a:cs typeface="微軟正黑體" panose="020B0604030504040204" charset="-120"/>
              </a:rPr>
              <a:t>圓周率在現代計算機學的用處是用來測量計算機的性能</a:t>
            </a:r>
            <a:endParaRPr lang="en-US" altLang="zh-TW" sz="2400" dirty="0">
              <a:solidFill>
                <a:schemeClr val="bg1"/>
              </a:solidFill>
              <a:effectLst/>
              <a:latin typeface="微軟正黑體" panose="020B0604030504040204" charset="-120"/>
              <a:ea typeface="微軟正黑體" panose="020B0604030504040204" charset="-120"/>
              <a:cs typeface="微軟正黑體" panose="020B0604030504040204" charset="-120"/>
            </a:endParaRPr>
          </a:p>
          <a:p>
            <a:r>
              <a:rPr lang="zh-TW" altLang="en-US" sz="2400" dirty="0">
                <a:solidFill>
                  <a:schemeClr val="bg1"/>
                </a:solidFill>
                <a:effectLst/>
                <a:latin typeface="微軟正黑體" panose="020B0604030504040204" charset="-120"/>
                <a:ea typeface="微軟正黑體" panose="020B0604030504040204" charset="-120"/>
                <a:cs typeface="微軟正黑體" panose="020B0604030504040204" charset="-120"/>
              </a:rPr>
              <a:t>（目前的最高進度是小數點後</a:t>
            </a:r>
            <a:r>
              <a:rPr lang="en-US" altLang="zh-TW" sz="2400" dirty="0">
                <a:solidFill>
                  <a:schemeClr val="bg1"/>
                </a:solidFill>
                <a:effectLst/>
                <a:latin typeface="微軟正黑體" panose="020B0604030504040204" charset="-120"/>
                <a:ea typeface="微軟正黑體" panose="020B0604030504040204" charset="-120"/>
                <a:cs typeface="微軟正黑體" panose="020B0604030504040204" charset="-120"/>
              </a:rPr>
              <a:t>10</a:t>
            </a:r>
            <a:r>
              <a:rPr lang="zh-TW" altLang="en-US" sz="2400" dirty="0">
                <a:solidFill>
                  <a:schemeClr val="bg1"/>
                </a:solidFill>
                <a:effectLst/>
                <a:latin typeface="微軟正黑體" panose="020B0604030504040204" charset="-120"/>
                <a:ea typeface="微軟正黑體" panose="020B0604030504040204" charset="-120"/>
                <a:cs typeface="微軟正黑體" panose="020B0604030504040204" charset="-120"/>
              </a:rPr>
              <a:t>萬億位）</a:t>
            </a:r>
          </a:p>
        </p:txBody>
      </p:sp>
      <p:grpSp>
        <p:nvGrpSpPr>
          <p:cNvPr id="15" name="Group 14"/>
          <p:cNvGrpSpPr>
            <a:grpSpLocks noGrp="1" noUngrp="1" noRot="1" noChangeAspect="1" noMove="1" noResize="1"/>
          </p:cNvGrpSpPr>
          <p:nvPr/>
        </p:nvGrpSpPr>
        <p:grpSpPr>
          <a:xfrm>
            <a:off x="11401725" y="6229681"/>
            <a:ext cx="457200" cy="457200"/>
            <a:chOff x="11361456" y="6195813"/>
            <a:chExt cx="548640" cy="548640"/>
          </a:xfrm>
        </p:grpSpPr>
        <p:sp>
          <p:nvSpPr>
            <p:cNvPr id="16" name="Oval 15"/>
            <p:cNvSpPr/>
            <p:nvPr/>
          </p:nvSpPr>
          <p:spPr>
            <a:xfrm>
              <a:off x="11361456" y="6195813"/>
              <a:ext cx="548640" cy="54864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7" name="Oval 16"/>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sp>
        <p:nvSpPr>
          <p:cNvPr id="5" name="文字方塊 4"/>
          <p:cNvSpPr txBox="1"/>
          <p:nvPr/>
        </p:nvSpPr>
        <p:spPr>
          <a:xfrm>
            <a:off x="738378" y="496711"/>
            <a:ext cx="9719733" cy="645160"/>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r>
              <a:rPr kumimoji="1" lang="zh-HK" altLang="en-US" sz="3600" b="1" dirty="0">
                <a:solidFill>
                  <a:schemeClr val="bg1"/>
                </a:solidFill>
                <a:effectLst/>
                <a:latin typeface="微軟正黑體" panose="020B0604030504040204" charset="-120"/>
                <a:ea typeface="微軟正黑體" panose="020B0604030504040204" charset="-120"/>
              </a:rPr>
              <a:t>圓周率有什麼特別？</a:t>
            </a:r>
          </a:p>
        </p:txBody>
      </p:sp>
      <p:pic>
        <p:nvPicPr>
          <p:cNvPr id="4" name="內容版面配置區 3"/>
          <p:cNvPicPr>
            <a:picLocks noChangeAspect="1"/>
          </p:cNvPicPr>
          <p:nvPr/>
        </p:nvPicPr>
        <p:blipFill rotWithShape="1">
          <a:blip r:embed="rId3"/>
          <a:srcRect t="4586" b="14479"/>
          <a:stretch>
            <a:fillRect/>
          </a:stretch>
        </p:blipFill>
        <p:spPr>
          <a:xfrm>
            <a:off x="7281545" y="1308735"/>
            <a:ext cx="4547870" cy="2559050"/>
          </a:xfrm>
          <a:prstGeom prst="rect">
            <a:avLst/>
          </a:prstGeom>
          <a:effectLst>
            <a:softEdge rad="127000"/>
          </a:effectLst>
        </p:spPr>
      </p:pic>
    </p:spTree>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down)">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down)">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down)">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wipe(down)">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wipe(down)">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wipe(down)">
                                      <p:cBhvr>
                                        <p:cTn id="32" dur="500"/>
                                        <p:tgtEl>
                                          <p:spTgt spid="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animEffect transition="in" filter="wipe(down)">
                                      <p:cBhvr>
                                        <p:cTn id="37" dur="500"/>
                                        <p:tgtEl>
                                          <p:spTgt spid="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8">
                                            <p:txEl>
                                              <p:pRg st="7" end="7"/>
                                            </p:txEl>
                                          </p:spTgt>
                                        </p:tgtEl>
                                        <p:attrNameLst>
                                          <p:attrName>style.visibility</p:attrName>
                                        </p:attrNameLst>
                                      </p:cBhvr>
                                      <p:to>
                                        <p:strVal val="visible"/>
                                      </p:to>
                                    </p:set>
                                    <p:animEffect transition="in" filter="wipe(down)">
                                      <p:cBhvr>
                                        <p:cTn id="42"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23590" y="5988685"/>
            <a:ext cx="5073015" cy="7791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TextBox 2"/>
          <p:cNvSpPr txBox="1"/>
          <p:nvPr/>
        </p:nvSpPr>
        <p:spPr>
          <a:xfrm>
            <a:off x="3737610" y="5988685"/>
            <a:ext cx="4245610" cy="779145"/>
          </a:xfrm>
          <a:prstGeom prst="rect">
            <a:avLst/>
          </a:prstGeom>
        </p:spPr>
        <p:txBody>
          <a:bodyPr wrap="square" lIns="0" tIns="0" rIns="0" bIns="0" rtlCol="0" anchor="ctr">
            <a:spAutoFit/>
          </a:bodyPr>
          <a:lstStyle/>
          <a:p>
            <a:pPr algn="ctr" latinLnBrk="1"/>
            <a:r>
              <a:rPr kumimoji="1" lang="zh-HK" altLang="en-US" sz="5065" b="1" dirty="0">
                <a:solidFill>
                  <a:schemeClr val="bg1"/>
                </a:solidFill>
                <a:effectLst>
                  <a:outerShdw blurRad="38100" dist="25400" dir="5400000" algn="ctr" rotWithShape="0">
                    <a:srgbClr val="6E747A">
                      <a:alpha val="43000"/>
                    </a:srgbClr>
                  </a:outerShdw>
                </a:effectLst>
                <a:latin typeface="微軟正黑體" panose="020B0604030504040204" charset="-120"/>
                <a:ea typeface="微軟正黑體" panose="020B0604030504040204" charset="-120"/>
                <a:sym typeface="+mn-ea"/>
              </a:rPr>
              <a:t>官場生涯一覽</a:t>
            </a:r>
          </a:p>
        </p:txBody>
      </p:sp>
      <p:cxnSp>
        <p:nvCxnSpPr>
          <p:cNvPr id="77" name="Connector 3"/>
          <p:cNvCxnSpPr/>
          <p:nvPr/>
        </p:nvCxnSpPr>
        <p:spPr>
          <a:xfrm>
            <a:off x="2158" y="4402113"/>
            <a:ext cx="12200019" cy="0"/>
          </a:xfrm>
          <a:prstGeom prst="straightConnector1">
            <a:avLst/>
          </a:prstGeom>
          <a:solidFill>
            <a:srgbClr val="000000"/>
          </a:solidFill>
          <a:ln w="19050">
            <a:solidFill>
              <a:srgbClr val="000000"/>
            </a:solidFill>
            <a:prstDash val="solid"/>
            <a:headEnd type="none" w="med" len="med"/>
            <a:tailEnd type="none" w="med" len="med"/>
          </a:ln>
        </p:spPr>
      </p:cxnSp>
      <p:sp>
        <p:nvSpPr>
          <p:cNvPr id="80" name="Freeform 6"/>
          <p:cNvSpPr/>
          <p:nvPr/>
        </p:nvSpPr>
        <p:spPr>
          <a:xfrm>
            <a:off x="1323107" y="4246746"/>
            <a:ext cx="386501" cy="386501"/>
          </a:xfrm>
          <a:custGeom>
            <a:avLst/>
            <a:gdLst/>
            <a:ahLst/>
            <a:cxnLst/>
            <a:rect l="l" t="t" r="r" b="b"/>
            <a:pathLst>
              <a:path w="366460" h="366460">
                <a:moveTo>
                  <a:pt x="366460" y="183230"/>
                </a:moveTo>
                <a:cubicBezTo>
                  <a:pt x="366460" y="284426"/>
                  <a:pt x="284426" y="366460"/>
                  <a:pt x="183230" y="366460"/>
                </a:cubicBezTo>
                <a:cubicBezTo>
                  <a:pt x="82034" y="366460"/>
                  <a:pt x="0" y="284426"/>
                  <a:pt x="0" y="183230"/>
                </a:cubicBezTo>
                <a:cubicBezTo>
                  <a:pt x="0" y="82034"/>
                  <a:pt x="82034" y="0"/>
                  <a:pt x="183230" y="0"/>
                </a:cubicBezTo>
                <a:cubicBezTo>
                  <a:pt x="284426" y="0"/>
                  <a:pt x="366460" y="82034"/>
                  <a:pt x="366460" y="183230"/>
                </a:cubicBezTo>
                <a:close/>
              </a:path>
            </a:pathLst>
          </a:custGeom>
          <a:solidFill>
            <a:srgbClr val="5AAAE4"/>
          </a:solidFill>
        </p:spPr>
        <p:txBody>
          <a:bodyPr lIns="133945" rIns="133945" rtlCol="0" anchor="ctr"/>
          <a:lstStyle/>
          <a:p>
            <a:pPr algn="l"/>
            <a:endParaRPr lang="en-US" sz="1160"/>
          </a:p>
        </p:txBody>
      </p:sp>
      <p:sp>
        <p:nvSpPr>
          <p:cNvPr id="82" name="Freeform 8"/>
          <p:cNvSpPr/>
          <p:nvPr/>
        </p:nvSpPr>
        <p:spPr>
          <a:xfrm>
            <a:off x="3351064" y="4246662"/>
            <a:ext cx="386501" cy="386501"/>
          </a:xfrm>
          <a:custGeom>
            <a:avLst/>
            <a:gdLst/>
            <a:ahLst/>
            <a:cxnLst/>
            <a:rect l="l" t="t" r="r" b="b"/>
            <a:pathLst>
              <a:path w="366460" h="366460">
                <a:moveTo>
                  <a:pt x="366460" y="183230"/>
                </a:moveTo>
                <a:cubicBezTo>
                  <a:pt x="366460" y="284426"/>
                  <a:pt x="284426" y="366460"/>
                  <a:pt x="183230" y="366460"/>
                </a:cubicBezTo>
                <a:cubicBezTo>
                  <a:pt x="82034" y="366460"/>
                  <a:pt x="0" y="284426"/>
                  <a:pt x="0" y="183230"/>
                </a:cubicBezTo>
                <a:cubicBezTo>
                  <a:pt x="0" y="82034"/>
                  <a:pt x="82034" y="0"/>
                  <a:pt x="183230" y="0"/>
                </a:cubicBezTo>
                <a:cubicBezTo>
                  <a:pt x="284426" y="0"/>
                  <a:pt x="366460" y="82034"/>
                  <a:pt x="366460" y="183230"/>
                </a:cubicBezTo>
                <a:close/>
              </a:path>
            </a:pathLst>
          </a:custGeom>
          <a:solidFill>
            <a:srgbClr val="73D46C"/>
          </a:solidFill>
        </p:spPr>
        <p:txBody>
          <a:bodyPr lIns="133945" rIns="133945" rtlCol="0" anchor="ctr"/>
          <a:lstStyle/>
          <a:p>
            <a:pPr algn="l"/>
            <a:endParaRPr lang="en-US" sz="1160"/>
          </a:p>
        </p:txBody>
      </p:sp>
      <p:sp>
        <p:nvSpPr>
          <p:cNvPr id="83" name="TextBox 9"/>
          <p:cNvSpPr txBox="1"/>
          <p:nvPr/>
        </p:nvSpPr>
        <p:spPr>
          <a:xfrm>
            <a:off x="9972993" y="4633595"/>
            <a:ext cx="323850" cy="1497330"/>
          </a:xfrm>
          <a:prstGeom prst="rect">
            <a:avLst/>
          </a:prstGeom>
        </p:spPr>
        <p:txBody>
          <a:bodyPr vert="eaVert" wrap="square" lIns="0" tIns="0" rIns="0" bIns="0" rtlCol="0" anchor="ctr">
            <a:spAutoFit/>
          </a:bodyPr>
          <a:lstStyle/>
          <a:p>
            <a:pPr algn="ctr" latinLnBrk="1"/>
            <a:r>
              <a:rPr kumimoji="1" lang="zh-TW" altLang="en-US" sz="2110" dirty="0">
                <a:latin typeface="微軟正黑體" panose="020B0604030504040204" charset="-120"/>
                <a:ea typeface="微軟正黑體" panose="020B0604030504040204" charset="-120"/>
                <a:cs typeface="微軟正黑體" panose="020B0604030504040204" charset="-120"/>
                <a:sym typeface="+mn-ea"/>
              </a:rPr>
              <a:t>公元450年</a:t>
            </a:r>
            <a:endParaRPr lang="en-US" sz="2110"/>
          </a:p>
        </p:txBody>
      </p:sp>
      <p:sp>
        <p:nvSpPr>
          <p:cNvPr id="84" name="TextBox 10"/>
          <p:cNvSpPr txBox="1"/>
          <p:nvPr/>
        </p:nvSpPr>
        <p:spPr>
          <a:xfrm>
            <a:off x="7659053" y="4534535"/>
            <a:ext cx="323850" cy="1393825"/>
          </a:xfrm>
          <a:prstGeom prst="rect">
            <a:avLst/>
          </a:prstGeom>
        </p:spPr>
        <p:txBody>
          <a:bodyPr vert="eaVert" wrap="square" lIns="0" tIns="0" rIns="0" bIns="0" rtlCol="0" anchor="ctr">
            <a:spAutoFit/>
          </a:bodyPr>
          <a:lstStyle/>
          <a:p>
            <a:pPr algn="ctr" latinLnBrk="1"/>
            <a:r>
              <a:rPr kumimoji="1" lang="zh-TW" altLang="en-US" sz="2110" dirty="0">
                <a:latin typeface="微軟正黑體" panose="020B0604030504040204" charset="-120"/>
                <a:ea typeface="微軟正黑體" panose="020B0604030504040204" charset="-120"/>
                <a:cs typeface="微軟正黑體" panose="020B0604030504040204" charset="-120"/>
                <a:sym typeface="+mn-ea"/>
              </a:rPr>
              <a:t>公元</a:t>
            </a:r>
            <a:r>
              <a:rPr kumimoji="1" lang="en-US" altLang="zh-TW" sz="2110" dirty="0">
                <a:latin typeface="微軟正黑體" panose="020B0604030504040204" charset="-120"/>
                <a:ea typeface="微軟正黑體" panose="020B0604030504040204" charset="-120"/>
                <a:cs typeface="微軟正黑體" panose="020B0604030504040204" charset="-120"/>
                <a:sym typeface="+mn-ea"/>
              </a:rPr>
              <a:t>461</a:t>
            </a:r>
            <a:r>
              <a:rPr kumimoji="1" lang="zh-TW" altLang="en-US" sz="2110" dirty="0">
                <a:latin typeface="微軟正黑體" panose="020B0604030504040204" charset="-120"/>
                <a:ea typeface="微軟正黑體" panose="020B0604030504040204" charset="-120"/>
                <a:cs typeface="微軟正黑體" panose="020B0604030504040204" charset="-120"/>
                <a:sym typeface="+mn-ea"/>
              </a:rPr>
              <a:t>年</a:t>
            </a:r>
            <a:endParaRPr lang="en-US" sz="2110"/>
          </a:p>
        </p:txBody>
      </p:sp>
      <p:sp>
        <p:nvSpPr>
          <p:cNvPr id="85" name="TextBox 11"/>
          <p:cNvSpPr txBox="1"/>
          <p:nvPr/>
        </p:nvSpPr>
        <p:spPr>
          <a:xfrm>
            <a:off x="5430449" y="4607719"/>
            <a:ext cx="323850" cy="1334095"/>
          </a:xfrm>
          <a:prstGeom prst="rect">
            <a:avLst/>
          </a:prstGeom>
        </p:spPr>
        <p:txBody>
          <a:bodyPr vert="eaVert" wrap="square" lIns="0" tIns="0" rIns="0" bIns="0" rtlCol="0" anchor="ctr">
            <a:spAutoFit/>
          </a:bodyPr>
          <a:lstStyle/>
          <a:p>
            <a:pPr algn="ctr" latinLnBrk="1"/>
            <a:r>
              <a:rPr kumimoji="1" lang="zh-TW" altLang="en-US" sz="2110" dirty="0">
                <a:latin typeface="微軟正黑體" panose="020B0604030504040204" charset="-120"/>
                <a:ea typeface="微軟正黑體" panose="020B0604030504040204" charset="-120"/>
                <a:cs typeface="微軟正黑體" panose="020B0604030504040204" charset="-120"/>
                <a:sym typeface="+mn-ea"/>
              </a:rPr>
              <a:t>公元</a:t>
            </a:r>
            <a:r>
              <a:rPr kumimoji="1" lang="en-US" altLang="zh-TW" sz="2110" dirty="0">
                <a:latin typeface="微軟正黑體" panose="020B0604030504040204" charset="-120"/>
                <a:ea typeface="微軟正黑體" panose="020B0604030504040204" charset="-120"/>
                <a:cs typeface="微軟正黑體" panose="020B0604030504040204" charset="-120"/>
                <a:sym typeface="+mn-ea"/>
              </a:rPr>
              <a:t>464</a:t>
            </a:r>
            <a:r>
              <a:rPr kumimoji="1" lang="zh-TW" altLang="en-US" sz="2110" dirty="0">
                <a:latin typeface="微軟正黑體" panose="020B0604030504040204" charset="-120"/>
                <a:ea typeface="微軟正黑體" panose="020B0604030504040204" charset="-120"/>
                <a:cs typeface="微軟正黑體" panose="020B0604030504040204" charset="-120"/>
                <a:sym typeface="+mn-ea"/>
              </a:rPr>
              <a:t>年</a:t>
            </a:r>
            <a:endParaRPr lang="en-US" sz="2110"/>
          </a:p>
        </p:txBody>
      </p:sp>
      <p:sp>
        <p:nvSpPr>
          <p:cNvPr id="108" name="TextBox 24"/>
          <p:cNvSpPr txBox="1"/>
          <p:nvPr/>
        </p:nvSpPr>
        <p:spPr>
          <a:xfrm>
            <a:off x="9746290" y="756483"/>
            <a:ext cx="777875" cy="3490615"/>
          </a:xfrm>
          <a:prstGeom prst="rect">
            <a:avLst/>
          </a:prstGeom>
        </p:spPr>
        <p:txBody>
          <a:bodyPr vert="eaVert" wrap="square" lIns="0" tIns="0" rIns="0" bIns="0" rtlCol="0" anchor="ctr">
            <a:spAutoFit/>
          </a:bodyPr>
          <a:lstStyle/>
          <a:p>
            <a:pPr algn="l"/>
            <a:r>
              <a:rPr kumimoji="1" lang="zh-TW" altLang="en-US" sz="2525" dirty="0">
                <a:latin typeface="微軟正黑體" panose="020B0604030504040204" charset="-120"/>
                <a:ea typeface="微軟正黑體" panose="020B0604030504040204" charset="-120"/>
                <a:cs typeface="微軟正黑體" panose="020B0604030504040204" charset="-120"/>
                <a:sym typeface="+mn-ea"/>
              </a:rPr>
              <a:t>被宋孝武帝委派至「華林學省」從事研究工作</a:t>
            </a:r>
            <a:endParaRPr lang="en-US" sz="2530"/>
          </a:p>
        </p:txBody>
      </p:sp>
      <p:sp>
        <p:nvSpPr>
          <p:cNvPr id="109" name="TextBox 25"/>
          <p:cNvSpPr txBox="1"/>
          <p:nvPr/>
        </p:nvSpPr>
        <p:spPr>
          <a:xfrm>
            <a:off x="7011670" y="794385"/>
            <a:ext cx="1556385" cy="3413760"/>
          </a:xfrm>
          <a:prstGeom prst="rect">
            <a:avLst/>
          </a:prstGeom>
        </p:spPr>
        <p:txBody>
          <a:bodyPr vert="eaVert" wrap="square" lIns="0" tIns="0" rIns="0" bIns="0" rtlCol="0" anchor="ctr">
            <a:spAutoFit/>
          </a:bodyPr>
          <a:lstStyle/>
          <a:p>
            <a:pPr indent="0">
              <a:buFont typeface="+mj-lt"/>
              <a:buNone/>
            </a:pPr>
            <a:r>
              <a:rPr kumimoji="1" lang="zh-TW" altLang="en-US" sz="2525" dirty="0">
                <a:latin typeface="微軟正黑體" panose="020B0604030504040204" charset="-120"/>
                <a:ea typeface="微軟正黑體" panose="020B0604030504040204" charset="-120"/>
                <a:cs typeface="微軟正黑體" panose="020B0604030504040204" charset="-120"/>
                <a:sym typeface="+mn-ea"/>
              </a:rPr>
              <a:t>任南徐州刺史的從事，後來分別擔任南徐州從事史</a:t>
            </a:r>
            <a:r>
              <a:rPr kumimoji="1" lang="zh-CN" altLang="zh-TW" sz="2525" dirty="0">
                <a:latin typeface="微軟正黑體" panose="020B0604030504040204" charset="-120"/>
                <a:ea typeface="SimSun" panose="02010600030101010101" pitchFamily="2" charset="-122"/>
                <a:cs typeface="微軟正黑體" panose="020B0604030504040204" charset="-120"/>
                <a:sym typeface="+mn-ea"/>
              </a:rPr>
              <a:t>和</a:t>
            </a:r>
            <a:r>
              <a:rPr kumimoji="1" lang="zh-TW" altLang="en-US" sz="2525" dirty="0">
                <a:latin typeface="微軟正黑體" panose="020B0604030504040204" charset="-120"/>
                <a:ea typeface="微軟正黑體" panose="020B0604030504040204" charset="-120"/>
                <a:cs typeface="微軟正黑體" panose="020B0604030504040204" charset="-120"/>
                <a:sym typeface="+mn-ea"/>
              </a:rPr>
              <a:t>公府參軍</a:t>
            </a:r>
            <a:endParaRPr kumimoji="1" lang="en-US" altLang="zh-TW" sz="2525" dirty="0">
              <a:latin typeface="微軟正黑體" panose="020B0604030504040204" charset="-120"/>
              <a:ea typeface="微軟正黑體" panose="020B0604030504040204" charset="-120"/>
              <a:cs typeface="微軟正黑體" panose="020B0604030504040204" charset="-120"/>
            </a:endParaRPr>
          </a:p>
          <a:p>
            <a:pPr indent="0">
              <a:buFont typeface="+mj-lt"/>
              <a:buNone/>
            </a:pPr>
            <a:endParaRPr lang="en-US" sz="2530"/>
          </a:p>
        </p:txBody>
      </p:sp>
      <p:sp>
        <p:nvSpPr>
          <p:cNvPr id="110" name="TextBox 26"/>
          <p:cNvSpPr txBox="1"/>
          <p:nvPr/>
        </p:nvSpPr>
        <p:spPr>
          <a:xfrm>
            <a:off x="5172321" y="692616"/>
            <a:ext cx="777875" cy="3489945"/>
          </a:xfrm>
          <a:prstGeom prst="rect">
            <a:avLst/>
          </a:prstGeom>
        </p:spPr>
        <p:txBody>
          <a:bodyPr vert="eaVert" wrap="square" lIns="0" tIns="0" rIns="0" bIns="0" rtlCol="0" anchor="ctr">
            <a:spAutoFit/>
          </a:bodyPr>
          <a:lstStyle/>
          <a:p>
            <a:pPr indent="0">
              <a:buFont typeface="+mj-lt"/>
              <a:buNone/>
            </a:pPr>
            <a:r>
              <a:rPr kumimoji="1" lang="zh-TW" altLang="en-US" sz="2525" dirty="0">
                <a:latin typeface="微軟正黑體" panose="020B0604030504040204" charset="-120"/>
                <a:ea typeface="微軟正黑體" panose="020B0604030504040204" charset="-120"/>
                <a:cs typeface="微軟正黑體" panose="020B0604030504040204" charset="-120"/>
                <a:sym typeface="+mn-ea"/>
              </a:rPr>
              <a:t>祖沖之被調至婁縣擔任縣令</a:t>
            </a:r>
            <a:endParaRPr lang="en-US" sz="2530"/>
          </a:p>
        </p:txBody>
      </p:sp>
      <p:sp>
        <p:nvSpPr>
          <p:cNvPr id="3" name="Freeform 8"/>
          <p:cNvSpPr/>
          <p:nvPr/>
        </p:nvSpPr>
        <p:spPr>
          <a:xfrm>
            <a:off x="5367427" y="4207927"/>
            <a:ext cx="386501" cy="386501"/>
          </a:xfrm>
          <a:custGeom>
            <a:avLst/>
            <a:gdLst/>
            <a:ahLst/>
            <a:cxnLst/>
            <a:rect l="l" t="t" r="r" b="b"/>
            <a:pathLst>
              <a:path w="366460" h="366460">
                <a:moveTo>
                  <a:pt x="366460" y="183230"/>
                </a:moveTo>
                <a:cubicBezTo>
                  <a:pt x="366460" y="284426"/>
                  <a:pt x="284426" y="366460"/>
                  <a:pt x="183230" y="366460"/>
                </a:cubicBezTo>
                <a:cubicBezTo>
                  <a:pt x="82034" y="366460"/>
                  <a:pt x="0" y="284426"/>
                  <a:pt x="0" y="183230"/>
                </a:cubicBezTo>
                <a:cubicBezTo>
                  <a:pt x="0" y="82034"/>
                  <a:pt x="82034" y="0"/>
                  <a:pt x="183230" y="0"/>
                </a:cubicBezTo>
                <a:cubicBezTo>
                  <a:pt x="284426" y="0"/>
                  <a:pt x="366460" y="82034"/>
                  <a:pt x="366460" y="183230"/>
                </a:cubicBezTo>
                <a:close/>
              </a:path>
            </a:pathLst>
          </a:custGeom>
          <a:solidFill>
            <a:srgbClr val="FFFF00"/>
          </a:solidFill>
        </p:spPr>
        <p:txBody>
          <a:bodyPr lIns="133945" rIns="133945" rtlCol="0" anchor="ctr"/>
          <a:lstStyle/>
          <a:p>
            <a:pPr algn="l"/>
            <a:endParaRPr lang="en-US" sz="1160"/>
          </a:p>
        </p:txBody>
      </p:sp>
      <p:sp>
        <p:nvSpPr>
          <p:cNvPr id="4" name="Freeform 8"/>
          <p:cNvSpPr/>
          <p:nvPr/>
        </p:nvSpPr>
        <p:spPr>
          <a:xfrm>
            <a:off x="7596232" y="4183162"/>
            <a:ext cx="386501" cy="386501"/>
          </a:xfrm>
          <a:custGeom>
            <a:avLst/>
            <a:gdLst/>
            <a:ahLst/>
            <a:cxnLst/>
            <a:rect l="l" t="t" r="r" b="b"/>
            <a:pathLst>
              <a:path w="366460" h="366460">
                <a:moveTo>
                  <a:pt x="366460" y="183230"/>
                </a:moveTo>
                <a:cubicBezTo>
                  <a:pt x="366460" y="284426"/>
                  <a:pt x="284426" y="366460"/>
                  <a:pt x="183230" y="366460"/>
                </a:cubicBezTo>
                <a:cubicBezTo>
                  <a:pt x="82034" y="366460"/>
                  <a:pt x="0" y="284426"/>
                  <a:pt x="0" y="183230"/>
                </a:cubicBezTo>
                <a:cubicBezTo>
                  <a:pt x="0" y="82034"/>
                  <a:pt x="82034" y="0"/>
                  <a:pt x="183230" y="0"/>
                </a:cubicBezTo>
                <a:cubicBezTo>
                  <a:pt x="284426" y="0"/>
                  <a:pt x="366460" y="82034"/>
                  <a:pt x="366460" y="183230"/>
                </a:cubicBezTo>
                <a:close/>
              </a:path>
            </a:pathLst>
          </a:custGeom>
          <a:solidFill>
            <a:schemeClr val="tx2">
              <a:lumMod val="60000"/>
              <a:lumOff val="40000"/>
            </a:schemeClr>
          </a:solidFill>
        </p:spPr>
        <p:txBody>
          <a:bodyPr lIns="133945" rIns="133945" rtlCol="0" anchor="ctr"/>
          <a:lstStyle/>
          <a:p>
            <a:pPr algn="l"/>
            <a:endParaRPr lang="en-US" sz="1160"/>
          </a:p>
        </p:txBody>
      </p:sp>
      <p:sp>
        <p:nvSpPr>
          <p:cNvPr id="5" name="文本框 4"/>
          <p:cNvSpPr txBox="1"/>
          <p:nvPr/>
        </p:nvSpPr>
        <p:spPr>
          <a:xfrm>
            <a:off x="2869674" y="639008"/>
            <a:ext cx="1350010" cy="3519413"/>
          </a:xfrm>
          <a:prstGeom prst="rect">
            <a:avLst/>
          </a:prstGeom>
          <a:noFill/>
        </p:spPr>
        <p:txBody>
          <a:bodyPr vert="eaVert" wrap="square" rtlCol="0">
            <a:spAutoFit/>
          </a:bodyPr>
          <a:lstStyle/>
          <a:p>
            <a:pPr algn="l"/>
            <a:r>
              <a:rPr kumimoji="1" lang="zh-TW" altLang="en-US" sz="2525" dirty="0">
                <a:latin typeface="微軟正黑體" panose="020B0604030504040204" charset="-120"/>
                <a:ea typeface="微軟正黑體" panose="020B0604030504040204" charset="-120"/>
                <a:cs typeface="微軟正黑體" panose="020B0604030504040204" charset="-120"/>
                <a:sym typeface="+mn-ea"/>
              </a:rPr>
              <a:t>祖沖之在新的朝代</a:t>
            </a:r>
            <a:r>
              <a:rPr kumimoji="1" lang="en-US" altLang="zh-TW" sz="2525" dirty="0">
                <a:latin typeface="微軟正黑體" panose="020B0604030504040204" charset="-120"/>
                <a:ea typeface="微軟正黑體" panose="020B0604030504040204" charset="-120"/>
                <a:cs typeface="微軟正黑體" panose="020B0604030504040204" charset="-120"/>
                <a:sym typeface="+mn-ea"/>
              </a:rPr>
              <a:t>——</a:t>
            </a:r>
            <a:r>
              <a:rPr kumimoji="1" lang="zh-TW" altLang="en-US" sz="2525" dirty="0">
                <a:latin typeface="微軟正黑體" panose="020B0604030504040204" charset="-120"/>
                <a:ea typeface="微軟正黑體" panose="020B0604030504040204" charset="-120"/>
                <a:cs typeface="微軟正黑體" panose="020B0604030504040204" charset="-120"/>
                <a:sym typeface="+mn-ea"/>
              </a:rPr>
              <a:t>南齊朝廷擔任長水校尉，受四品俸祿</a:t>
            </a:r>
            <a:endParaRPr lang="zh-CN" altLang="en-US" sz="2530"/>
          </a:p>
        </p:txBody>
      </p:sp>
      <p:sp>
        <p:nvSpPr>
          <p:cNvPr id="6" name="文本框 5"/>
          <p:cNvSpPr txBox="1"/>
          <p:nvPr/>
        </p:nvSpPr>
        <p:spPr>
          <a:xfrm>
            <a:off x="3323590" y="4474845"/>
            <a:ext cx="506730" cy="1513840"/>
          </a:xfrm>
          <a:prstGeom prst="rect">
            <a:avLst/>
          </a:prstGeom>
          <a:noFill/>
        </p:spPr>
        <p:txBody>
          <a:bodyPr vert="eaVert" wrap="square" rtlCol="0">
            <a:spAutoFit/>
          </a:bodyPr>
          <a:lstStyle/>
          <a:p>
            <a:pPr algn="ctr"/>
            <a:r>
              <a:rPr kumimoji="1" lang="en-US" altLang="zh-TW" sz="2110" dirty="0">
                <a:latin typeface="微軟正黑體" panose="020B0604030504040204" charset="-120"/>
                <a:ea typeface="微軟正黑體" panose="020B0604030504040204" charset="-120"/>
                <a:cs typeface="微軟正黑體" panose="020B0604030504040204" charset="-120"/>
                <a:sym typeface="+mn-ea"/>
              </a:rPr>
              <a:t> </a:t>
            </a:r>
            <a:r>
              <a:rPr kumimoji="1" lang="zh-HK" altLang="en-US" sz="2110" dirty="0">
                <a:latin typeface="微軟正黑體" panose="020B0604030504040204" charset="-120"/>
                <a:ea typeface="微軟正黑體" panose="020B0604030504040204" charset="-120"/>
                <a:cs typeface="微軟正黑體" panose="020B0604030504040204" charset="-120"/>
                <a:sym typeface="+mn-ea"/>
              </a:rPr>
              <a:t>公元</a:t>
            </a:r>
            <a:r>
              <a:rPr kumimoji="1" lang="en-US" altLang="zh-HK" sz="2110" dirty="0">
                <a:latin typeface="微軟正黑體" panose="020B0604030504040204" charset="-120"/>
                <a:ea typeface="微軟正黑體" panose="020B0604030504040204" charset="-120"/>
                <a:cs typeface="微軟正黑體" panose="020B0604030504040204" charset="-120"/>
                <a:sym typeface="+mn-ea"/>
              </a:rPr>
              <a:t>4</a:t>
            </a:r>
            <a:r>
              <a:rPr kumimoji="1" lang="en-US" altLang="zh-TW" sz="2110" dirty="0">
                <a:latin typeface="微軟正黑體" panose="020B0604030504040204" charset="-120"/>
                <a:ea typeface="微軟正黑體" panose="020B0604030504040204" charset="-120"/>
                <a:cs typeface="微軟正黑體" panose="020B0604030504040204" charset="-120"/>
                <a:sym typeface="+mn-ea"/>
              </a:rPr>
              <a:t>94</a:t>
            </a:r>
            <a:r>
              <a:rPr kumimoji="1" lang="zh-TW" altLang="en-US" sz="2110" dirty="0">
                <a:latin typeface="微軟正黑體" panose="020B0604030504040204" charset="-120"/>
                <a:ea typeface="微軟正黑體" panose="020B0604030504040204" charset="-120"/>
                <a:cs typeface="微軟正黑體" panose="020B0604030504040204" charset="-120"/>
                <a:sym typeface="+mn-ea"/>
              </a:rPr>
              <a:t>年</a:t>
            </a:r>
            <a:endParaRPr lang="zh-CN" altLang="en-US" sz="2110"/>
          </a:p>
        </p:txBody>
      </p:sp>
      <p:sp>
        <p:nvSpPr>
          <p:cNvPr id="7" name="文本框 6"/>
          <p:cNvSpPr txBox="1"/>
          <p:nvPr/>
        </p:nvSpPr>
        <p:spPr>
          <a:xfrm>
            <a:off x="1360805" y="4594860"/>
            <a:ext cx="506730" cy="1467485"/>
          </a:xfrm>
          <a:prstGeom prst="rect">
            <a:avLst/>
          </a:prstGeom>
          <a:noFill/>
        </p:spPr>
        <p:txBody>
          <a:bodyPr vert="eaVert" wrap="square" rtlCol="0">
            <a:spAutoFit/>
          </a:bodyPr>
          <a:lstStyle/>
          <a:p>
            <a:pPr algn="ctr"/>
            <a:r>
              <a:rPr kumimoji="1" lang="zh-TW" altLang="en-US" sz="2110" dirty="0">
                <a:latin typeface="微軟正黑體" panose="020B0604030504040204" charset="-120"/>
                <a:ea typeface="微軟正黑體" panose="020B0604030504040204" charset="-120"/>
                <a:cs typeface="微軟正黑體" panose="020B0604030504040204" charset="-120"/>
                <a:sym typeface="+mn-ea"/>
              </a:rPr>
              <a:t>公元</a:t>
            </a:r>
            <a:r>
              <a:rPr kumimoji="1" lang="en-US" altLang="zh-TW" sz="2110" dirty="0">
                <a:latin typeface="微軟正黑體" panose="020B0604030504040204" charset="-120"/>
                <a:ea typeface="微軟正黑體" panose="020B0604030504040204" charset="-120"/>
                <a:cs typeface="微軟正黑體" panose="020B0604030504040204" charset="-120"/>
                <a:sym typeface="+mn-ea"/>
              </a:rPr>
              <a:t>500</a:t>
            </a:r>
            <a:r>
              <a:rPr kumimoji="1" lang="zh-TW" altLang="en-US" sz="2110" dirty="0">
                <a:latin typeface="微軟正黑體" panose="020B0604030504040204" charset="-120"/>
                <a:ea typeface="微軟正黑體" panose="020B0604030504040204" charset="-120"/>
                <a:cs typeface="微軟正黑體" panose="020B0604030504040204" charset="-120"/>
                <a:sym typeface="+mn-ea"/>
              </a:rPr>
              <a:t>年</a:t>
            </a:r>
            <a:endParaRPr lang="zh-CN" altLang="en-US" sz="2110"/>
          </a:p>
        </p:txBody>
      </p:sp>
      <p:sp>
        <p:nvSpPr>
          <p:cNvPr id="8" name="文本框 7"/>
          <p:cNvSpPr txBox="1"/>
          <p:nvPr/>
        </p:nvSpPr>
        <p:spPr>
          <a:xfrm>
            <a:off x="1036320" y="716280"/>
            <a:ext cx="960755" cy="3517900"/>
          </a:xfrm>
          <a:prstGeom prst="rect">
            <a:avLst/>
          </a:prstGeom>
          <a:noFill/>
        </p:spPr>
        <p:txBody>
          <a:bodyPr vert="eaVert" wrap="square" rtlCol="0">
            <a:spAutoFit/>
          </a:bodyPr>
          <a:lstStyle/>
          <a:p>
            <a:pPr algn="l"/>
            <a:r>
              <a:rPr kumimoji="1" lang="zh-TW" altLang="en-US" sz="2525" dirty="0">
                <a:latin typeface="微軟正黑體" panose="020B0604030504040204" charset="-120"/>
                <a:ea typeface="微軟正黑體" panose="020B0604030504040204" charset="-120"/>
                <a:cs typeface="微軟正黑體" panose="020B0604030504040204" charset="-120"/>
                <a:sym typeface="+mn-ea"/>
              </a:rPr>
              <a:t>南齊滅亡前兩年，祖沖之去世</a:t>
            </a:r>
            <a:endParaRPr lang="zh-CN" altLang="en-US" sz="2530"/>
          </a:p>
        </p:txBody>
      </p:sp>
      <p:sp>
        <p:nvSpPr>
          <p:cNvPr id="15" name="Freeform 7"/>
          <p:cNvSpPr/>
          <p:nvPr/>
        </p:nvSpPr>
        <p:spPr>
          <a:xfrm>
            <a:off x="9941629" y="4247064"/>
            <a:ext cx="386501" cy="386501"/>
          </a:xfrm>
          <a:custGeom>
            <a:avLst/>
            <a:gdLst/>
            <a:ahLst/>
            <a:cxnLst/>
            <a:rect l="l" t="t" r="r" b="b"/>
            <a:pathLst>
              <a:path w="366460" h="366460">
                <a:moveTo>
                  <a:pt x="366460" y="183230"/>
                </a:moveTo>
                <a:cubicBezTo>
                  <a:pt x="366460" y="284426"/>
                  <a:pt x="284426" y="366460"/>
                  <a:pt x="183230" y="366460"/>
                </a:cubicBezTo>
                <a:cubicBezTo>
                  <a:pt x="82034" y="366460"/>
                  <a:pt x="0" y="284426"/>
                  <a:pt x="0" y="183230"/>
                </a:cubicBezTo>
                <a:cubicBezTo>
                  <a:pt x="0" y="82034"/>
                  <a:pt x="82034" y="0"/>
                  <a:pt x="183230" y="0"/>
                </a:cubicBezTo>
                <a:cubicBezTo>
                  <a:pt x="284426" y="0"/>
                  <a:pt x="366460" y="82034"/>
                  <a:pt x="366460" y="183230"/>
                </a:cubicBezTo>
                <a:close/>
              </a:path>
            </a:pathLst>
          </a:custGeom>
          <a:solidFill>
            <a:srgbClr val="A579C7"/>
          </a:solidFill>
        </p:spPr>
        <p:txBody>
          <a:bodyPr lIns="133945" rIns="133945" rtlCol="0" anchor="ctr"/>
          <a:lstStyle/>
          <a:p>
            <a:pPr algn="l"/>
            <a:endParaRPr lang="en-US" sz="1160"/>
          </a:p>
        </p:txBody>
      </p:sp>
    </p:spTree>
  </p:cSld>
  <p:clrMapOvr>
    <a:masterClrMapping/>
  </p:clrMapOvr>
  <p:transition spd="med">
    <p:fade/>
  </p:transition>
  <p:timing>
    <p:tnLst>
      <p:par>
        <p:cTn id="1" dur="indefinite" restart="never" nodeType="tmRoot">
          <p:childTnLst>
            <p:seq concurrent="0"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1000"/>
                                        <p:tgtEl>
                                          <p:spTgt spid="7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7"/>
                                        </p:tgtEl>
                                        <p:attrNameLst>
                                          <p:attrName>style.visibility</p:attrName>
                                        </p:attrNameLst>
                                      </p:cBhvr>
                                      <p:to>
                                        <p:strVal val="visible"/>
                                      </p:to>
                                    </p:set>
                                    <p:animEffect transition="in" filter="fade">
                                      <p:cBhvr>
                                        <p:cTn id="10" dur="1000"/>
                                        <p:tgtEl>
                                          <p:spTgt spid="7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0"/>
                                        </p:tgtEl>
                                        <p:attrNameLst>
                                          <p:attrName>style.visibility</p:attrName>
                                        </p:attrNameLst>
                                      </p:cBhvr>
                                      <p:to>
                                        <p:strVal val="visible"/>
                                      </p:to>
                                    </p:set>
                                    <p:animEffect transition="in" filter="fade">
                                      <p:cBhvr>
                                        <p:cTn id="13" dur="1000"/>
                                        <p:tgtEl>
                                          <p:spTgt spid="8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2"/>
                                        </p:tgtEl>
                                        <p:attrNameLst>
                                          <p:attrName>style.visibility</p:attrName>
                                        </p:attrNameLst>
                                      </p:cBhvr>
                                      <p:to>
                                        <p:strVal val="visible"/>
                                      </p:to>
                                    </p:set>
                                    <p:animEffect transition="in" filter="fade">
                                      <p:cBhvr>
                                        <p:cTn id="16" dur="1000"/>
                                        <p:tgtEl>
                                          <p:spTgt spid="8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3"/>
                                        </p:tgtEl>
                                        <p:attrNameLst>
                                          <p:attrName>style.visibility</p:attrName>
                                        </p:attrNameLst>
                                      </p:cBhvr>
                                      <p:to>
                                        <p:strVal val="visible"/>
                                      </p:to>
                                    </p:set>
                                    <p:animEffect transition="in" filter="fade">
                                      <p:cBhvr>
                                        <p:cTn id="19" dur="1000"/>
                                        <p:tgtEl>
                                          <p:spTgt spid="8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4"/>
                                        </p:tgtEl>
                                        <p:attrNameLst>
                                          <p:attrName>style.visibility</p:attrName>
                                        </p:attrNameLst>
                                      </p:cBhvr>
                                      <p:to>
                                        <p:strVal val="visible"/>
                                      </p:to>
                                    </p:set>
                                    <p:animEffect transition="in" filter="fade">
                                      <p:cBhvr>
                                        <p:cTn id="22" dur="1000"/>
                                        <p:tgtEl>
                                          <p:spTgt spid="8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5"/>
                                        </p:tgtEl>
                                        <p:attrNameLst>
                                          <p:attrName>style.visibility</p:attrName>
                                        </p:attrNameLst>
                                      </p:cBhvr>
                                      <p:to>
                                        <p:strVal val="visible"/>
                                      </p:to>
                                    </p:set>
                                    <p:animEffect transition="in" filter="fade">
                                      <p:cBhvr>
                                        <p:cTn id="25" dur="1000"/>
                                        <p:tgtEl>
                                          <p:spTgt spid="8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8"/>
                                        </p:tgtEl>
                                        <p:attrNameLst>
                                          <p:attrName>style.visibility</p:attrName>
                                        </p:attrNameLst>
                                      </p:cBhvr>
                                      <p:to>
                                        <p:strVal val="visible"/>
                                      </p:to>
                                    </p:set>
                                    <p:animEffect transition="in" filter="fade">
                                      <p:cBhvr>
                                        <p:cTn id="28" dur="1000"/>
                                        <p:tgtEl>
                                          <p:spTgt spid="10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09"/>
                                        </p:tgtEl>
                                        <p:attrNameLst>
                                          <p:attrName>style.visibility</p:attrName>
                                        </p:attrNameLst>
                                      </p:cBhvr>
                                      <p:to>
                                        <p:strVal val="visible"/>
                                      </p:to>
                                    </p:set>
                                    <p:animEffect transition="in" filter="fade">
                                      <p:cBhvr>
                                        <p:cTn id="31" dur="1000"/>
                                        <p:tgtEl>
                                          <p:spTgt spid="10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0"/>
                                        </p:tgtEl>
                                        <p:attrNameLst>
                                          <p:attrName>style.visibility</p:attrName>
                                        </p:attrNameLst>
                                      </p:cBhvr>
                                      <p:to>
                                        <p:strVal val="visible"/>
                                      </p:to>
                                    </p:set>
                                    <p:animEffect transition="in" filter="fade">
                                      <p:cBhvr>
                                        <p:cTn id="34" dur="1000"/>
                                        <p:tgtEl>
                                          <p:spTgt spid="110"/>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1000"/>
                                        <p:tgtEl>
                                          <p:spTgt spid="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1000"/>
                                        <p:tgtEl>
                                          <p:spTgt spid="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bldLvl="0" animBg="1"/>
      <p:bldP spid="80" grpId="0" bldLvl="0" animBg="1"/>
      <p:bldP spid="82" grpId="0" bldLvl="0" animBg="1"/>
      <p:bldP spid="83" grpId="0" animBg="1"/>
      <p:bldP spid="84" grpId="0" animBg="1"/>
      <p:bldP spid="85" grpId="0" animBg="1"/>
      <p:bldP spid="108" grpId="0" animBg="1"/>
      <p:bldP spid="109" grpId="0" animBg="1"/>
      <p:bldP spid="110" grpId="0" animBg="1"/>
      <p:bldP spid="3" grpId="0" bldLvl="0" animBg="1"/>
      <p:bldP spid="4" grpId="0" bldLvl="0" animBg="1"/>
      <p:bldP spid="15"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069975" y="484505"/>
            <a:ext cx="4279900" cy="659130"/>
          </a:xfrm>
        </p:spPr>
        <p:txBody>
          <a:bodyPr>
            <a:normAutofit/>
          </a:bodyPr>
          <a:lstStyle/>
          <a:p>
            <a:r>
              <a:rPr kumimoji="1" lang="zh-HK" altLang="en-US" sz="3600" b="1" dirty="0"/>
              <a:t>祖沖之的家庭背景</a:t>
            </a:r>
          </a:p>
        </p:txBody>
      </p:sp>
      <p:sp>
        <p:nvSpPr>
          <p:cNvPr id="3" name="內容版面配置區 2"/>
          <p:cNvSpPr>
            <a:spLocks noGrp="1"/>
          </p:cNvSpPr>
          <p:nvPr>
            <p:ph idx="1"/>
          </p:nvPr>
        </p:nvSpPr>
        <p:spPr>
          <a:xfrm>
            <a:off x="1066673" y="4432808"/>
            <a:ext cx="10058400" cy="4050792"/>
          </a:xfrm>
        </p:spPr>
        <p:txBody>
          <a:bodyPr>
            <a:noAutofit/>
          </a:bodyPr>
          <a:lstStyle/>
          <a:p>
            <a:r>
              <a:rPr kumimoji="1" lang="zh-HK" altLang="en-US" sz="2400" dirty="0">
                <a:latin typeface="微軟正黑體" panose="020B0604030504040204" charset="-120"/>
                <a:ea typeface="微軟正黑體" panose="020B0604030504040204" charset="-120"/>
              </a:rPr>
              <a:t>由於父上兩代都是學識淵博的人，祖沖之自幼便受到良好的家庭教育</a:t>
            </a:r>
            <a:endParaRPr kumimoji="1" lang="en-US" altLang="zh-HK" sz="2400" dirty="0">
              <a:latin typeface="微軟正黑體" panose="020B0604030504040204" charset="-120"/>
              <a:ea typeface="微軟正黑體" panose="020B0604030504040204" charset="-120"/>
            </a:endParaRPr>
          </a:p>
          <a:p>
            <a:r>
              <a:rPr kumimoji="1" lang="zh-HK" altLang="en-US" sz="2400" dirty="0">
                <a:latin typeface="微軟正黑體" panose="020B0604030504040204" charset="-120"/>
                <a:ea typeface="微軟正黑體" panose="020B0604030504040204" charset="-120"/>
              </a:rPr>
              <a:t>父親自幼便領他誦讀經書典籍，在家庭的薰陶和耳濡目染下</a:t>
            </a:r>
            <a:endParaRPr kumimoji="1" lang="en-US" altLang="zh-HK" sz="2400" dirty="0">
              <a:latin typeface="微軟正黑體" panose="020B0604030504040204" charset="-120"/>
              <a:ea typeface="微軟正黑體" panose="020B0604030504040204" charset="-120"/>
            </a:endParaRPr>
          </a:p>
          <a:p>
            <a:r>
              <a:rPr kumimoji="1" lang="zh-HK" altLang="en-US" sz="2400" dirty="0">
                <a:latin typeface="微軟正黑體" panose="020B0604030504040204" charset="-120"/>
                <a:ea typeface="微軟正黑體" panose="020B0604030504040204" charset="-120"/>
              </a:rPr>
              <a:t>他從小便對自然科學和文學、哲學，特別是天文學產生了濃厚的興趣</a:t>
            </a:r>
            <a:endParaRPr kumimoji="1" lang="en-US" altLang="zh-HK" sz="2400" dirty="0">
              <a:latin typeface="微軟正黑體" panose="020B0604030504040204" charset="-120"/>
              <a:ea typeface="微軟正黑體" panose="020B0604030504040204" charset="-120"/>
            </a:endParaRPr>
          </a:p>
          <a:p>
            <a:r>
              <a:rPr kumimoji="1" lang="zh-HK" altLang="en-US" sz="2400" dirty="0">
                <a:latin typeface="微軟正黑體" panose="020B0604030504040204" charset="-120"/>
                <a:ea typeface="微軟正黑體" panose="020B0604030504040204" charset="-120"/>
              </a:rPr>
              <a:t>在青年時代便有了博學的名聲</a:t>
            </a:r>
          </a:p>
        </p:txBody>
      </p:sp>
      <p:pic>
        <p:nvPicPr>
          <p:cNvPr id="6" name="图片 5"/>
          <p:cNvPicPr>
            <a:picLocks noChangeAspect="1"/>
          </p:cNvPicPr>
          <p:nvPr>
            <p:custDataLst>
              <p:tags r:id="rId1"/>
            </p:custDataLst>
          </p:nvPr>
        </p:nvPicPr>
        <p:blipFill>
          <a:blip r:embed="rId3">
            <a:lum contrast="6000"/>
          </a:blip>
          <a:srcRect l="11251" t="13234" r="2358" b="13711"/>
          <a:stretch>
            <a:fillRect/>
          </a:stretch>
        </p:blipFill>
        <p:spPr>
          <a:xfrm>
            <a:off x="1991360" y="1143635"/>
            <a:ext cx="7543800" cy="3183890"/>
          </a:xfrm>
          <a:prstGeom prst="rect">
            <a:avLst/>
          </a:prstGeom>
        </p:spPr>
      </p:pic>
      <p:sp>
        <p:nvSpPr>
          <p:cNvPr id="4" name="圆角矩形 3"/>
          <p:cNvSpPr/>
          <p:nvPr/>
        </p:nvSpPr>
        <p:spPr>
          <a:xfrm>
            <a:off x="452755" y="2096135"/>
            <a:ext cx="1765300" cy="981075"/>
          </a:xfrm>
          <a:prstGeom prst="roundRect">
            <a:avLst/>
          </a:prstGeom>
          <a:solidFill>
            <a:srgbClr val="BBAF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565785" y="2171700"/>
            <a:ext cx="1539240" cy="829945"/>
          </a:xfrm>
          <a:prstGeom prst="rect">
            <a:avLst/>
          </a:prstGeom>
          <a:noFill/>
        </p:spPr>
        <p:txBody>
          <a:bodyPr wrap="square" rtlCol="0">
            <a:spAutoFit/>
          </a:bodyPr>
          <a:lstStyle/>
          <a:p>
            <a:r>
              <a:rPr kumimoji="1" lang="zh-HK" altLang="en-US" sz="2400" b="1" dirty="0">
                <a:solidFill>
                  <a:schemeClr val="bg1"/>
                </a:solidFill>
                <a:effectLst>
                  <a:outerShdw blurRad="38100" dist="38100" dir="2700000" algn="tl">
                    <a:srgbClr val="000000">
                      <a:alpha val="43137"/>
                    </a:srgbClr>
                  </a:outerShdw>
                </a:effectLst>
                <a:latin typeface="微軟正黑體" panose="020B0604030504040204" charset="-120"/>
                <a:ea typeface="微軟正黑體" panose="020B0604030504040204" charset="-120"/>
                <a:sym typeface="+mn-ea"/>
              </a:rPr>
              <a:t>祖沖之的家庭背景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lum contrast="36000"/>
          </a:blip>
          <a:stretch>
            <a:fillRect/>
          </a:stretch>
        </p:blipFill>
        <p:spPr>
          <a:xfrm>
            <a:off x="453390" y="1118235"/>
            <a:ext cx="3355340" cy="4621530"/>
          </a:xfrm>
          <a:prstGeom prst="rect">
            <a:avLst/>
          </a:prstGeom>
        </p:spPr>
      </p:pic>
      <p:sp>
        <p:nvSpPr>
          <p:cNvPr id="10" name="圆角矩形标注 9"/>
          <p:cNvSpPr/>
          <p:nvPr/>
        </p:nvSpPr>
        <p:spPr>
          <a:xfrm>
            <a:off x="4499610" y="671195"/>
            <a:ext cx="7228840" cy="5515610"/>
          </a:xfrm>
          <a:prstGeom prst="wedgeRoundRectCallout">
            <a:avLst>
              <a:gd name="adj1" fmla="val -69808"/>
              <a:gd name="adj2" fmla="val -2981"/>
              <a:gd name="adj3" fmla="val 16667"/>
            </a:avLst>
          </a:prstGeom>
          <a:solidFill>
            <a:srgbClr val="FFE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標題 1"/>
          <p:cNvSpPr>
            <a:spLocks noGrp="1"/>
          </p:cNvSpPr>
          <p:nvPr>
            <p:ph type="title"/>
          </p:nvPr>
        </p:nvSpPr>
        <p:spPr>
          <a:xfrm>
            <a:off x="741553" y="127"/>
            <a:ext cx="10058400" cy="1609344"/>
          </a:xfrm>
          <a:noFill/>
          <a:effectLst/>
        </p:spPr>
        <p:txBody>
          <a:bodyPr/>
          <a:lstStyle/>
          <a:p>
            <a:r>
              <a:rPr kumimoji="1" lang="zh-HK" altLang="en-US" sz="3600" b="1" dirty="0"/>
              <a:t>祖沖之的自述</a:t>
            </a:r>
          </a:p>
        </p:txBody>
      </p:sp>
      <p:sp>
        <p:nvSpPr>
          <p:cNvPr id="7" name="文本框 6"/>
          <p:cNvSpPr txBox="1"/>
          <p:nvPr/>
        </p:nvSpPr>
        <p:spPr>
          <a:xfrm>
            <a:off x="4886325" y="924560"/>
            <a:ext cx="6715125" cy="5262245"/>
          </a:xfrm>
          <a:prstGeom prst="rect">
            <a:avLst/>
          </a:prstGeom>
          <a:noFill/>
        </p:spPr>
        <p:txBody>
          <a:bodyPr wrap="square" rtlCol="0">
            <a:spAutoFit/>
          </a:bodyPr>
          <a:lstStyle/>
          <a:p>
            <a:pPr marL="342900" indent="-342900">
              <a:buFont typeface="Arial" panose="020B0604020202020204" pitchFamily="34" charset="0"/>
              <a:buChar char="•"/>
            </a:pPr>
            <a:r>
              <a:rPr kumimoji="1" lang="zh-HK" altLang="en-US" sz="2400" dirty="0">
                <a:latin typeface="微軟正黑體" panose="020B0604030504040204" charset="-120"/>
                <a:ea typeface="微軟正黑體" panose="020B0604030504040204" charset="-120"/>
                <a:cs typeface="微軟正黑體" panose="020B0604030504040204" charset="-120"/>
                <a:sym typeface="+mn-ea"/>
              </a:rPr>
              <a:t>祖沖之曾在其著作中自述道，他幼時便「專功數術，搜爍古今」</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pPr marL="342900" indent="-342900">
              <a:buFont typeface="Arial" panose="020B0604020202020204" pitchFamily="34" charset="0"/>
              <a:buChar char="•"/>
            </a:pPr>
            <a:r>
              <a:rPr kumimoji="1" lang="zh-HK" altLang="en-US" sz="2400" dirty="0">
                <a:latin typeface="微軟正黑體" panose="020B0604030504040204" charset="-120"/>
                <a:ea typeface="微軟正黑體" panose="020B0604030504040204" charset="-120"/>
                <a:cs typeface="微軟正黑體" panose="020B0604030504040204" charset="-120"/>
                <a:sym typeface="+mn-ea"/>
              </a:rPr>
              <a:t>他把從上古時起直至他生活的時代止的各種文獻在、記錄、資料，幾乎全都搜羅來進行考察</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pPr marL="342900" indent="-342900">
              <a:buFont typeface="Arial" panose="020B0604020202020204" pitchFamily="34" charset="0"/>
              <a:buChar char="•"/>
            </a:pPr>
            <a:r>
              <a:rPr kumimoji="1" lang="zh-HK" altLang="en-US" sz="2400" dirty="0">
                <a:latin typeface="微軟正黑體" panose="020B0604030504040204" charset="-120"/>
                <a:ea typeface="微軟正黑體" panose="020B0604030504040204" charset="-120"/>
                <a:cs typeface="微軟正黑體" panose="020B0604030504040204" charset="-120"/>
                <a:sym typeface="+mn-ea"/>
              </a:rPr>
              <a:t>他又主張決不「虛推古人」，不拘束於古人陳腐的錯誤結論之中</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pPr marL="342900" indent="-342900">
              <a:buFont typeface="Arial" panose="020B0604020202020204" pitchFamily="34" charset="0"/>
              <a:buChar char="•"/>
            </a:pPr>
            <a:r>
              <a:rPr kumimoji="1" lang="zh-HK" altLang="en-US" sz="2400" dirty="0">
                <a:latin typeface="微軟正黑體" panose="020B0604030504040204" charset="-120"/>
                <a:ea typeface="微軟正黑體" panose="020B0604030504040204" charset="-120"/>
                <a:cs typeface="微軟正黑體" panose="020B0604030504040204" charset="-120"/>
                <a:sym typeface="+mn-ea"/>
              </a:rPr>
              <a:t>每逢遇到疑問，他會親自進行精密的測量和仔細的推算</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pPr marL="342900" indent="-342900">
              <a:buFont typeface="Arial" panose="020B0604020202020204" pitchFamily="34" charset="0"/>
              <a:buChar char="•"/>
            </a:pPr>
            <a:r>
              <a:rPr kumimoji="1" lang="zh-HK" altLang="en-US" sz="2400" dirty="0">
                <a:latin typeface="微軟正黑體" panose="020B0604030504040204" charset="-120"/>
                <a:ea typeface="微軟正黑體" panose="020B0604030504040204" charset="-120"/>
                <a:cs typeface="微軟正黑體" panose="020B0604030504040204" charset="-120"/>
                <a:sym typeface="+mn-ea"/>
              </a:rPr>
              <a:t>每每「親量圭尺，躬察儀漏，目盡毫釐，心窮籌策」 </a:t>
            </a:r>
            <a:br>
              <a:rPr kumimoji="1" lang="en-US" altLang="zh-HK" sz="2400" dirty="0">
                <a:latin typeface="微軟正黑體" panose="020B0604030504040204" charset="-120"/>
                <a:ea typeface="微軟正黑體" panose="020B0604030504040204" charset="-120"/>
                <a:cs typeface="微軟正黑體" panose="020B0604030504040204" charset="-120"/>
                <a:sym typeface="+mn-ea"/>
              </a:rPr>
            </a:br>
            <a:r>
              <a:rPr kumimoji="1" lang="zh-HK" altLang="en-US" sz="2400" dirty="0">
                <a:latin typeface="微軟正黑體" panose="020B0604030504040204" charset="-120"/>
                <a:ea typeface="微軟正黑體" panose="020B0604030504040204" charset="-120"/>
                <a:cs typeface="微軟正黑體" panose="020B0604030504040204" charset="-120"/>
                <a:sym typeface="+mn-ea"/>
              </a:rPr>
              <a:t>（意思是：親自用間尺來量度日影的長短；親自確認沙漏等儀器的結果；看清楚測量結</a:t>
            </a:r>
            <a:r>
              <a:rPr kumimoji="1" lang="zh-TW" altLang="en-US" sz="2400" dirty="0">
                <a:latin typeface="微軟正黑體" panose="020B0604030504040204" charset="-120"/>
                <a:ea typeface="微軟正黑體" panose="020B0604030504040204" charset="-120"/>
                <a:cs typeface="微軟正黑體" panose="020B0604030504040204" charset="-120"/>
                <a:sym typeface="+mn-ea"/>
              </a:rPr>
              <a:t>。</a:t>
            </a:r>
            <a:r>
              <a:rPr kumimoji="1" lang="zh-HK" altLang="en-US" sz="2400" dirty="0">
                <a:latin typeface="微軟正黑體" panose="020B0604030504040204" charset="-120"/>
                <a:ea typeface="微軟正黑體" panose="020B0604030504040204" charset="-120"/>
                <a:cs typeface="微軟正黑體" panose="020B0604030504040204" charset="-120"/>
                <a:sym typeface="+mn-ea"/>
              </a:rPr>
              <a:t>果，不允許有毫厘之差；推演算數時用盡心力）</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pPr marL="0" indent="0">
              <a:buNone/>
            </a:pPr>
            <a:r>
              <a:rPr kumimoji="1" lang="zh-HK" altLang="en-US" sz="2400" dirty="0">
                <a:latin typeface="微軟正黑體" panose="020B0604030504040204" charset="-120"/>
                <a:ea typeface="微軟正黑體" panose="020B0604030504040204" charset="-120"/>
                <a:cs typeface="微軟正黑體" panose="020B0604030504040204" charset="-120"/>
                <a:sym typeface="+mn-ea"/>
              </a:rPr>
              <a:t>   </a:t>
            </a:r>
            <a:endParaRPr lang="zh-CN" altLang="en-US" sz="24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 name="TextBox 1"/>
          <p:cNvSpPr txBox="1"/>
          <p:nvPr/>
        </p:nvSpPr>
        <p:spPr>
          <a:xfrm>
            <a:off x="2262991" y="165289"/>
            <a:ext cx="8036719" cy="553720"/>
          </a:xfrm>
          <a:prstGeom prst="rect">
            <a:avLst/>
          </a:prstGeom>
        </p:spPr>
        <p:txBody>
          <a:bodyPr lIns="0" tIns="0" rIns="0" bIns="0" rtlCol="0" anchor="ctr">
            <a:spAutoFit/>
          </a:bodyPr>
          <a:lstStyle/>
          <a:p>
            <a:pPr algn="ctr" latinLnBrk="1"/>
            <a:r>
              <a:rPr kumimoji="1" lang="zh-HK" altLang="en-US" sz="3600" b="1" dirty="0">
                <a:latin typeface="微軟正黑體" panose="020B0604030504040204" charset="-120"/>
                <a:ea typeface="微軟正黑體" panose="020B0604030504040204" charset="-120"/>
                <a:sym typeface="+mn-ea"/>
              </a:rPr>
              <a:t>祖沖之的成就</a:t>
            </a:r>
            <a:endParaRPr lang="en-US" sz="3600">
              <a:latin typeface="微軟正黑體" panose="020B0604030504040204" charset="-120"/>
              <a:ea typeface="微軟正黑體" panose="020B0604030504040204" charset="-120"/>
            </a:endParaRPr>
          </a:p>
        </p:txBody>
      </p:sp>
      <p:grpSp>
        <p:nvGrpSpPr>
          <p:cNvPr id="320" name="Group 4"/>
          <p:cNvGrpSpPr/>
          <p:nvPr/>
        </p:nvGrpSpPr>
        <p:grpSpPr>
          <a:xfrm>
            <a:off x="5468632" y="2125390"/>
            <a:ext cx="2670296" cy="2662887"/>
            <a:chOff x="4482848" y="1927884"/>
            <a:chExt cx="2531836" cy="2524811"/>
          </a:xfrm>
        </p:grpSpPr>
        <p:sp>
          <p:nvSpPr>
            <p:cNvPr id="321" name="Freeform 320"/>
            <p:cNvSpPr/>
            <p:nvPr/>
          </p:nvSpPr>
          <p:spPr>
            <a:xfrm>
              <a:off x="4485867" y="1927884"/>
              <a:ext cx="1235705" cy="1235705"/>
            </a:xfrm>
            <a:custGeom>
              <a:avLst/>
              <a:gdLst/>
              <a:ahLst/>
              <a:cxnLst/>
              <a:rect l="l" t="t" r="r" b="b"/>
              <a:pathLst>
                <a:path w="1235705" h="1235705">
                  <a:moveTo>
                    <a:pt x="0" y="1235705"/>
                  </a:moveTo>
                  <a:cubicBezTo>
                    <a:pt x="0" y="553244"/>
                    <a:pt x="553244" y="0"/>
                    <a:pt x="1235705" y="0"/>
                  </a:cubicBezTo>
                  <a:lnTo>
                    <a:pt x="1235705" y="1235705"/>
                  </a:lnTo>
                  <a:lnTo>
                    <a:pt x="0" y="1235705"/>
                  </a:lnTo>
                  <a:lnTo>
                    <a:pt x="0" y="1235705"/>
                  </a:lnTo>
                  <a:lnTo>
                    <a:pt x="0" y="1235705"/>
                  </a:lnTo>
                  <a:close/>
                </a:path>
              </a:pathLst>
            </a:custGeom>
            <a:solidFill>
              <a:srgbClr val="B5E0DC"/>
            </a:solidFill>
          </p:spPr>
        </p:sp>
        <p:sp>
          <p:nvSpPr>
            <p:cNvPr id="322" name="Freeform 321"/>
            <p:cNvSpPr/>
            <p:nvPr/>
          </p:nvSpPr>
          <p:spPr>
            <a:xfrm rot="5400000">
              <a:off x="5778979" y="1928508"/>
              <a:ext cx="1235705" cy="1235705"/>
            </a:xfrm>
            <a:custGeom>
              <a:avLst/>
              <a:gdLst/>
              <a:ahLst/>
              <a:cxnLst/>
              <a:rect l="l" t="t" r="r" b="b"/>
              <a:pathLst>
                <a:path w="1235705" h="1235705">
                  <a:moveTo>
                    <a:pt x="0" y="1235705"/>
                  </a:moveTo>
                  <a:cubicBezTo>
                    <a:pt x="0" y="553244"/>
                    <a:pt x="553244" y="0"/>
                    <a:pt x="1235705" y="0"/>
                  </a:cubicBezTo>
                  <a:lnTo>
                    <a:pt x="1235705" y="1235705"/>
                  </a:lnTo>
                  <a:lnTo>
                    <a:pt x="0" y="1235705"/>
                  </a:lnTo>
                  <a:lnTo>
                    <a:pt x="0" y="1235705"/>
                  </a:lnTo>
                  <a:lnTo>
                    <a:pt x="0" y="1235705"/>
                  </a:lnTo>
                  <a:close/>
                </a:path>
              </a:pathLst>
            </a:custGeom>
            <a:solidFill>
              <a:srgbClr val="F8D35E"/>
            </a:solidFill>
          </p:spPr>
        </p:sp>
        <p:sp>
          <p:nvSpPr>
            <p:cNvPr id="323" name="Freeform 322"/>
            <p:cNvSpPr/>
            <p:nvPr/>
          </p:nvSpPr>
          <p:spPr>
            <a:xfrm rot="10800000">
              <a:off x="5775960" y="3216990"/>
              <a:ext cx="1235705" cy="1235705"/>
            </a:xfrm>
            <a:custGeom>
              <a:avLst/>
              <a:gdLst/>
              <a:ahLst/>
              <a:cxnLst/>
              <a:rect l="l" t="t" r="r" b="b"/>
              <a:pathLst>
                <a:path w="1235705" h="1235705">
                  <a:moveTo>
                    <a:pt x="0" y="1235705"/>
                  </a:moveTo>
                  <a:cubicBezTo>
                    <a:pt x="0" y="553244"/>
                    <a:pt x="553244" y="0"/>
                    <a:pt x="1235705" y="0"/>
                  </a:cubicBezTo>
                  <a:lnTo>
                    <a:pt x="1235705" y="1235705"/>
                  </a:lnTo>
                  <a:lnTo>
                    <a:pt x="0" y="1235705"/>
                  </a:lnTo>
                  <a:lnTo>
                    <a:pt x="0" y="1235705"/>
                  </a:lnTo>
                  <a:lnTo>
                    <a:pt x="0" y="1235705"/>
                  </a:lnTo>
                  <a:close/>
                </a:path>
              </a:pathLst>
            </a:custGeom>
            <a:solidFill>
              <a:srgbClr val="F47264"/>
            </a:solidFill>
          </p:spPr>
        </p:sp>
        <p:sp>
          <p:nvSpPr>
            <p:cNvPr id="324" name="Freeform 323"/>
            <p:cNvSpPr/>
            <p:nvPr/>
          </p:nvSpPr>
          <p:spPr>
            <a:xfrm rot="16200000">
              <a:off x="4482848" y="3216366"/>
              <a:ext cx="1235705" cy="1235705"/>
            </a:xfrm>
            <a:custGeom>
              <a:avLst/>
              <a:gdLst/>
              <a:ahLst/>
              <a:cxnLst/>
              <a:rect l="l" t="t" r="r" b="b"/>
              <a:pathLst>
                <a:path w="1235705" h="1235705">
                  <a:moveTo>
                    <a:pt x="0" y="1235705"/>
                  </a:moveTo>
                  <a:cubicBezTo>
                    <a:pt x="0" y="553244"/>
                    <a:pt x="553243" y="0"/>
                    <a:pt x="1235705" y="0"/>
                  </a:cubicBezTo>
                  <a:lnTo>
                    <a:pt x="1235705" y="1235705"/>
                  </a:lnTo>
                  <a:lnTo>
                    <a:pt x="0" y="1235705"/>
                  </a:lnTo>
                  <a:lnTo>
                    <a:pt x="0" y="1235705"/>
                  </a:lnTo>
                  <a:lnTo>
                    <a:pt x="0" y="1235705"/>
                  </a:lnTo>
                  <a:close/>
                </a:path>
              </a:pathLst>
            </a:custGeom>
            <a:solidFill>
              <a:srgbClr val="7CC8EC"/>
            </a:solidFill>
          </p:spPr>
        </p:sp>
      </p:grpSp>
      <p:sp>
        <p:nvSpPr>
          <p:cNvPr id="325" name="Freeform 5"/>
          <p:cNvSpPr/>
          <p:nvPr/>
        </p:nvSpPr>
        <p:spPr>
          <a:xfrm>
            <a:off x="8365224" y="1316908"/>
            <a:ext cx="3508345" cy="1440687"/>
          </a:xfrm>
          <a:custGeom>
            <a:avLst/>
            <a:gdLst/>
            <a:ahLst/>
            <a:cxnLst/>
            <a:rect l="l" t="t" r="r" b="b"/>
            <a:pathLst>
              <a:path w="3326431" h="1365985">
                <a:moveTo>
                  <a:pt x="3326431" y="1365985"/>
                </a:moveTo>
                <a:lnTo>
                  <a:pt x="0" y="1365985"/>
                </a:lnTo>
                <a:lnTo>
                  <a:pt x="0" y="0"/>
                </a:lnTo>
                <a:lnTo>
                  <a:pt x="3326431" y="0"/>
                </a:lnTo>
                <a:lnTo>
                  <a:pt x="3326431" y="1365985"/>
                </a:lnTo>
                <a:close/>
              </a:path>
            </a:pathLst>
          </a:custGeom>
          <a:solidFill>
            <a:srgbClr val="B5E0DC"/>
          </a:solidFill>
          <a:effectLst>
            <a:softEdge rad="63500"/>
          </a:effectLst>
        </p:spPr>
      </p:sp>
      <p:sp>
        <p:nvSpPr>
          <p:cNvPr id="326" name="Freeform 6"/>
          <p:cNvSpPr/>
          <p:nvPr/>
        </p:nvSpPr>
        <p:spPr>
          <a:xfrm>
            <a:off x="8366760" y="3643630"/>
            <a:ext cx="3683000" cy="2313940"/>
          </a:xfrm>
          <a:custGeom>
            <a:avLst/>
            <a:gdLst/>
            <a:ahLst/>
            <a:cxnLst/>
            <a:rect l="l" t="t" r="r" b="b"/>
            <a:pathLst>
              <a:path w="3326431" h="1365985">
                <a:moveTo>
                  <a:pt x="3326431" y="1365985"/>
                </a:moveTo>
                <a:lnTo>
                  <a:pt x="0" y="1365985"/>
                </a:lnTo>
                <a:lnTo>
                  <a:pt x="0" y="0"/>
                </a:lnTo>
                <a:lnTo>
                  <a:pt x="3326431" y="0"/>
                </a:lnTo>
                <a:lnTo>
                  <a:pt x="3326431" y="1365985"/>
                </a:lnTo>
                <a:close/>
              </a:path>
            </a:pathLst>
          </a:custGeom>
          <a:solidFill>
            <a:srgbClr val="F8D35E"/>
          </a:solidFill>
          <a:effectLst>
            <a:softEdge rad="63500"/>
          </a:effectLst>
        </p:spPr>
      </p:sp>
      <p:sp>
        <p:nvSpPr>
          <p:cNvPr id="327" name="Freeform 7"/>
          <p:cNvSpPr/>
          <p:nvPr/>
        </p:nvSpPr>
        <p:spPr>
          <a:xfrm>
            <a:off x="309880" y="960120"/>
            <a:ext cx="5017135" cy="4075430"/>
          </a:xfrm>
          <a:custGeom>
            <a:avLst/>
            <a:gdLst/>
            <a:ahLst/>
            <a:cxnLst/>
            <a:rect l="l" t="t" r="r" b="b"/>
            <a:pathLst>
              <a:path w="3326431" h="1365985">
                <a:moveTo>
                  <a:pt x="3326431" y="1365985"/>
                </a:moveTo>
                <a:lnTo>
                  <a:pt x="0" y="1365985"/>
                </a:lnTo>
                <a:lnTo>
                  <a:pt x="0" y="0"/>
                </a:lnTo>
                <a:lnTo>
                  <a:pt x="3326431" y="0"/>
                </a:lnTo>
                <a:lnTo>
                  <a:pt x="3326431" y="1365985"/>
                </a:lnTo>
                <a:close/>
              </a:path>
            </a:pathLst>
          </a:custGeom>
          <a:solidFill>
            <a:srgbClr val="F47264"/>
          </a:solidFill>
          <a:effectLst>
            <a:softEdge rad="63500"/>
          </a:effectLst>
        </p:spPr>
      </p:sp>
      <p:sp>
        <p:nvSpPr>
          <p:cNvPr id="328" name="Freeform 8"/>
          <p:cNvSpPr/>
          <p:nvPr/>
        </p:nvSpPr>
        <p:spPr>
          <a:xfrm>
            <a:off x="4526766" y="5188298"/>
            <a:ext cx="3508345" cy="1440687"/>
          </a:xfrm>
          <a:custGeom>
            <a:avLst/>
            <a:gdLst/>
            <a:ahLst/>
            <a:cxnLst/>
            <a:rect l="l" t="t" r="r" b="b"/>
            <a:pathLst>
              <a:path w="3326431" h="1365985">
                <a:moveTo>
                  <a:pt x="3326432" y="1365985"/>
                </a:moveTo>
                <a:lnTo>
                  <a:pt x="0" y="1365985"/>
                </a:lnTo>
                <a:lnTo>
                  <a:pt x="0" y="0"/>
                </a:lnTo>
                <a:lnTo>
                  <a:pt x="3326432" y="0"/>
                </a:lnTo>
                <a:lnTo>
                  <a:pt x="3326432" y="1365985"/>
                </a:lnTo>
                <a:close/>
              </a:path>
            </a:pathLst>
          </a:custGeom>
          <a:solidFill>
            <a:srgbClr val="7CC8EC"/>
          </a:solidFill>
          <a:effectLst>
            <a:softEdge rad="63500"/>
          </a:effectLst>
        </p:spPr>
      </p:sp>
      <p:sp>
        <p:nvSpPr>
          <p:cNvPr id="337" name="TextBox 336"/>
          <p:cNvSpPr txBox="1"/>
          <p:nvPr/>
        </p:nvSpPr>
        <p:spPr>
          <a:xfrm>
            <a:off x="8593455" y="1730693"/>
            <a:ext cx="3053080" cy="612775"/>
          </a:xfrm>
          <a:prstGeom prst="rect">
            <a:avLst/>
          </a:prstGeom>
        </p:spPr>
        <p:txBody>
          <a:bodyPr lIns="0" tIns="0" rIns="0" bIns="0" rtlCol="0" anchor="ctr">
            <a:spAutoFit/>
          </a:bodyPr>
          <a:lstStyle/>
          <a:p>
            <a:pPr algn="l" latinLnBrk="1">
              <a:lnSpc>
                <a:spcPct val="83000"/>
              </a:lnSpc>
            </a:pPr>
            <a:r>
              <a:rPr kumimoji="1" lang="zh-TW" altLang="en-US" sz="2400" dirty="0">
                <a:latin typeface="微軟正黑體" panose="020B0604030504040204" charset="-120"/>
                <a:ea typeface="微軟正黑體" panose="020B0604030504040204" charset="-120"/>
                <a:cs typeface="微軟正黑體" panose="020B0604030504040204" charset="-120"/>
                <a:sym typeface="+mn-ea"/>
              </a:rPr>
              <a:t>編制</a:t>
            </a:r>
            <a:r>
              <a:rPr kumimoji="1" lang="en-US" altLang="zh-TW" sz="2400" dirty="0">
                <a:latin typeface="微軟正黑體" panose="020B0604030504040204" charset="-120"/>
                <a:ea typeface="微軟正黑體" panose="020B0604030504040204" charset="-120"/>
                <a:cs typeface="微軟正黑體" panose="020B0604030504040204" charset="-120"/>
                <a:sym typeface="+mn-ea"/>
              </a:rPr>
              <a:t>《</a:t>
            </a:r>
            <a:r>
              <a:rPr kumimoji="1" lang="zh-TW" altLang="en-US" sz="2400" dirty="0">
                <a:latin typeface="微軟正黑體" panose="020B0604030504040204" charset="-120"/>
                <a:ea typeface="微軟正黑體" panose="020B0604030504040204" charset="-120"/>
                <a:cs typeface="微軟正黑體" panose="020B0604030504040204" charset="-120"/>
                <a:sym typeface="+mn-ea"/>
              </a:rPr>
              <a:t>大明曆</a:t>
            </a:r>
            <a:r>
              <a:rPr kumimoji="1" lang="en-US" altLang="zh-TW" sz="2400" dirty="0">
                <a:latin typeface="微軟正黑體" panose="020B0604030504040204" charset="-120"/>
                <a:ea typeface="微軟正黑體" panose="020B0604030504040204" charset="-120"/>
                <a:cs typeface="微軟正黑體" panose="020B0604030504040204" charset="-120"/>
                <a:sym typeface="+mn-ea"/>
              </a:rPr>
              <a:t>》</a:t>
            </a:r>
            <a:r>
              <a:rPr kumimoji="1" lang="zh-TW" altLang="en-US" sz="2400" dirty="0">
                <a:latin typeface="微軟正黑體" panose="020B0604030504040204" charset="-120"/>
                <a:ea typeface="微軟正黑體" panose="020B0604030504040204" charset="-120"/>
                <a:cs typeface="微軟正黑體" panose="020B0604030504040204" charset="-120"/>
                <a:sym typeface="+mn-ea"/>
              </a:rPr>
              <a:t>及其附文</a:t>
            </a:r>
            <a:r>
              <a:rPr kumimoji="1" lang="en-US" altLang="zh-TW" sz="2400" dirty="0">
                <a:latin typeface="微軟正黑體" panose="020B0604030504040204" charset="-120"/>
                <a:ea typeface="微軟正黑體" panose="020B0604030504040204" charset="-120"/>
                <a:cs typeface="微軟正黑體" panose="020B0604030504040204" charset="-120"/>
                <a:sym typeface="+mn-ea"/>
              </a:rPr>
              <a:t>《</a:t>
            </a:r>
            <a:r>
              <a:rPr kumimoji="1" lang="zh-TW" altLang="en-US" sz="2400" dirty="0">
                <a:latin typeface="微軟正黑體" panose="020B0604030504040204" charset="-120"/>
                <a:ea typeface="微軟正黑體" panose="020B0604030504040204" charset="-120"/>
                <a:cs typeface="微軟正黑體" panose="020B0604030504040204" charset="-120"/>
                <a:sym typeface="+mn-ea"/>
              </a:rPr>
              <a:t>駁議</a:t>
            </a:r>
            <a:r>
              <a:rPr kumimoji="1" lang="en-US" altLang="zh-TW" sz="2400" dirty="0">
                <a:latin typeface="微軟正黑體" panose="020B0604030504040204" charset="-120"/>
                <a:ea typeface="微軟正黑體" panose="020B0604030504040204" charset="-120"/>
                <a:cs typeface="微軟正黑體" panose="020B0604030504040204" charset="-120"/>
                <a:sym typeface="+mn-ea"/>
              </a:rPr>
              <a:t>》</a:t>
            </a:r>
            <a:endParaRPr lang="en-US" sz="2400"/>
          </a:p>
        </p:txBody>
      </p:sp>
      <p:sp>
        <p:nvSpPr>
          <p:cNvPr id="340" name="TextBox 339"/>
          <p:cNvSpPr txBox="1"/>
          <p:nvPr/>
        </p:nvSpPr>
        <p:spPr>
          <a:xfrm>
            <a:off x="8538845" y="3880803"/>
            <a:ext cx="3338195" cy="1838960"/>
          </a:xfrm>
          <a:prstGeom prst="rect">
            <a:avLst/>
          </a:prstGeom>
        </p:spPr>
        <p:txBody>
          <a:bodyPr wrap="square" lIns="0" tIns="0" rIns="0" bIns="0" rtlCol="0" anchor="ctr">
            <a:spAutoFit/>
          </a:bodyPr>
          <a:lstStyle/>
          <a:p>
            <a:pPr marL="457200" indent="-457200" algn="l" latinLnBrk="1">
              <a:lnSpc>
                <a:spcPct val="83000"/>
              </a:lnSpc>
              <a:buFont typeface="+mj-lt"/>
              <a:buAutoNum type="arabicPeriod"/>
            </a:pPr>
            <a:r>
              <a:rPr kumimoji="1" lang="zh-TW" altLang="en-US" sz="2400" dirty="0">
                <a:latin typeface="微軟正黑體" panose="020B0604030504040204" charset="-120"/>
                <a:ea typeface="微軟正黑體" panose="020B0604030504040204" charset="-120"/>
                <a:cs typeface="微軟正黑體" panose="020B0604030504040204" charset="-120"/>
                <a:sym typeface="+mn-ea"/>
              </a:rPr>
              <a:t>重鑄了失傳已久的四大發明之一</a:t>
            </a:r>
            <a:r>
              <a:rPr kumimoji="1" lang="en-US" altLang="zh-TW" sz="2400" dirty="0">
                <a:latin typeface="微軟正黑體" panose="020B0604030504040204" charset="-120"/>
                <a:ea typeface="微軟正黑體" panose="020B0604030504040204" charset="-120"/>
                <a:cs typeface="微軟正黑體" panose="020B0604030504040204" charset="-120"/>
                <a:sym typeface="+mn-ea"/>
              </a:rPr>
              <a:t>——</a:t>
            </a:r>
            <a:r>
              <a:rPr kumimoji="1" lang="zh-TW" altLang="en-US" sz="2400" dirty="0">
                <a:latin typeface="微軟正黑體" panose="020B0604030504040204" charset="-120"/>
                <a:ea typeface="微軟正黑體" panose="020B0604030504040204" charset="-120"/>
                <a:cs typeface="微軟正黑體" panose="020B0604030504040204" charset="-120"/>
                <a:sym typeface="+mn-ea"/>
              </a:rPr>
              <a:t>指南車</a:t>
            </a:r>
          </a:p>
          <a:p>
            <a:pPr marL="457200" indent="-457200" algn="l" latinLnBrk="1">
              <a:lnSpc>
                <a:spcPct val="83000"/>
              </a:lnSpc>
              <a:buFont typeface="+mj-lt"/>
              <a:buAutoNum type="arabicPeriod"/>
            </a:pPr>
            <a:r>
              <a:rPr kumimoji="1" lang="zh-TW" altLang="en-US" sz="2400" dirty="0">
                <a:latin typeface="微軟正黑體" panose="020B0604030504040204" charset="-120"/>
                <a:ea typeface="微軟正黑體" panose="020B0604030504040204" charset="-120"/>
                <a:cs typeface="微軟正黑體" panose="020B0604030504040204" charset="-120"/>
                <a:sym typeface="+mn-ea"/>
              </a:rPr>
              <a:t> </a:t>
            </a:r>
            <a:r>
              <a:rPr kumimoji="1" lang="zh-HK" altLang="en-US" sz="2400" dirty="0">
                <a:latin typeface="微軟正黑體" panose="020B0604030504040204" charset="-120"/>
                <a:ea typeface="微軟正黑體" panose="020B0604030504040204" charset="-120"/>
                <a:cs typeface="微軟正黑體" panose="020B0604030504040204" charset="-120"/>
                <a:sym typeface="+mn-ea"/>
              </a:rPr>
              <a:t>設計製造過利用水力舂米、磨麵的水碓磨等等</a:t>
            </a:r>
            <a:endParaRPr lang="en-US" sz="2400">
              <a:latin typeface="微軟正黑體" panose="020B0604030504040204" charset="-120"/>
              <a:ea typeface="微軟正黑體" panose="020B0604030504040204" charset="-120"/>
              <a:cs typeface="微軟正黑體" panose="020B0604030504040204" charset="-120"/>
            </a:endParaRPr>
          </a:p>
        </p:txBody>
      </p:sp>
      <p:sp>
        <p:nvSpPr>
          <p:cNvPr id="3" name="文本框 2"/>
          <p:cNvSpPr txBox="1"/>
          <p:nvPr/>
        </p:nvSpPr>
        <p:spPr>
          <a:xfrm>
            <a:off x="5925185" y="2460625"/>
            <a:ext cx="849630" cy="829945"/>
          </a:xfrm>
          <a:prstGeom prst="rect">
            <a:avLst/>
          </a:prstGeom>
          <a:noFill/>
        </p:spPr>
        <p:txBody>
          <a:bodyPr wrap="square" rtlCol="0">
            <a:spAutoFit/>
          </a:bodyPr>
          <a:lstStyle/>
          <a:p>
            <a:r>
              <a:rPr kumimoji="1" lang="zh-HK" altLang="en-US" sz="2400" b="1" dirty="0">
                <a:solidFill>
                  <a:schemeClr val="tx1"/>
                </a:solidFill>
                <a:latin typeface="微軟正黑體" panose="020B0604030504040204" charset="-120"/>
                <a:ea typeface="微軟正黑體" panose="020B0604030504040204" charset="-120"/>
                <a:cs typeface="微軟正黑體" panose="020B0604030504040204" charset="-120"/>
                <a:sym typeface="+mn-ea"/>
              </a:rPr>
              <a:t>數學</a:t>
            </a:r>
          </a:p>
          <a:p>
            <a:r>
              <a:rPr kumimoji="1" lang="zh-HK" altLang="en-US" sz="2400" b="1" dirty="0">
                <a:solidFill>
                  <a:schemeClr val="tx1"/>
                </a:solidFill>
                <a:latin typeface="微軟正黑體" panose="020B0604030504040204" charset="-120"/>
                <a:ea typeface="微軟正黑體" panose="020B0604030504040204" charset="-120"/>
                <a:cs typeface="微軟正黑體" panose="020B0604030504040204" charset="-120"/>
                <a:sym typeface="+mn-ea"/>
              </a:rPr>
              <a:t>方面</a:t>
            </a:r>
          </a:p>
        </p:txBody>
      </p:sp>
      <p:sp>
        <p:nvSpPr>
          <p:cNvPr id="5" name="文本框 4"/>
          <p:cNvSpPr txBox="1"/>
          <p:nvPr/>
        </p:nvSpPr>
        <p:spPr>
          <a:xfrm>
            <a:off x="309880" y="960120"/>
            <a:ext cx="4786630" cy="4523105"/>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a:defRPr/>
            </a:pPr>
            <a:r>
              <a:rPr kumimoji="1" lang="zh-HK" altLang="en-US" sz="2400" dirty="0">
                <a:latin typeface="微軟正黑體" panose="020B0604030504040204" charset="-120"/>
                <a:ea typeface="微軟正黑體" panose="020B0604030504040204" charset="-120"/>
                <a:cs typeface="微軟正黑體" panose="020B0604030504040204" charset="-120"/>
                <a:sym typeface="+mn-ea"/>
              </a:rPr>
              <a:t>為</a:t>
            </a:r>
            <a:r>
              <a:rPr kumimoji="1" lang="en-US" altLang="zh-HK" sz="2400" dirty="0">
                <a:latin typeface="微軟正黑體" panose="020B0604030504040204" charset="-120"/>
                <a:ea typeface="微軟正黑體" panose="020B0604030504040204" charset="-120"/>
                <a:cs typeface="微軟正黑體" panose="020B0604030504040204" charset="-120"/>
                <a:sym typeface="+mn-ea"/>
              </a:rPr>
              <a:t>《</a:t>
            </a:r>
            <a:r>
              <a:rPr kumimoji="1" lang="zh-HK" altLang="en-US" sz="2400" dirty="0">
                <a:latin typeface="微軟正黑體" panose="020B0604030504040204" charset="-120"/>
                <a:ea typeface="微軟正黑體" panose="020B0604030504040204" charset="-120"/>
                <a:cs typeface="微軟正黑體" panose="020B0604030504040204" charset="-120"/>
                <a:sym typeface="+mn-ea"/>
              </a:rPr>
              <a:t>九章算術</a:t>
            </a:r>
            <a:r>
              <a:rPr kumimoji="1" lang="en-US" altLang="zh-HK" sz="2400" dirty="0">
                <a:latin typeface="微軟正黑體" panose="020B0604030504040204" charset="-120"/>
                <a:ea typeface="微軟正黑體" panose="020B0604030504040204" charset="-120"/>
                <a:cs typeface="微軟正黑體" panose="020B0604030504040204" charset="-120"/>
                <a:sym typeface="+mn-ea"/>
              </a:rPr>
              <a:t>》</a:t>
            </a:r>
            <a:r>
              <a:rPr kumimoji="1" lang="zh-HK" altLang="en-US" sz="2400" dirty="0">
                <a:latin typeface="微軟正黑體" panose="020B0604030504040204" charset="-120"/>
                <a:ea typeface="微軟正黑體" panose="020B0604030504040204" charset="-120"/>
                <a:cs typeface="微軟正黑體" panose="020B0604030504040204" charset="-120"/>
                <a:sym typeface="+mn-ea"/>
              </a:rPr>
              <a:t>與</a:t>
            </a:r>
            <a:r>
              <a:rPr kumimoji="1" lang="en-US" altLang="zh-HK" sz="2400" dirty="0">
                <a:latin typeface="微軟正黑體" panose="020B0604030504040204" charset="-120"/>
                <a:ea typeface="微軟正黑體" panose="020B0604030504040204" charset="-120"/>
                <a:cs typeface="微軟正黑體" panose="020B0604030504040204" charset="-120"/>
                <a:sym typeface="+mn-ea"/>
              </a:rPr>
              <a:t>《</a:t>
            </a:r>
            <a:r>
              <a:rPr kumimoji="1" lang="zh-HK" altLang="en-US" sz="2400" dirty="0">
                <a:latin typeface="微軟正黑體" panose="020B0604030504040204" charset="-120"/>
                <a:ea typeface="微軟正黑體" panose="020B0604030504040204" charset="-120"/>
                <a:cs typeface="微軟正黑體" panose="020B0604030504040204" charset="-120"/>
                <a:sym typeface="+mn-ea"/>
              </a:rPr>
              <a:t>重差</a:t>
            </a:r>
            <a:r>
              <a:rPr kumimoji="1" lang="en-US" altLang="zh-HK" sz="2400" dirty="0">
                <a:latin typeface="微軟正黑體" panose="020B0604030504040204" charset="-120"/>
                <a:ea typeface="微軟正黑體" panose="020B0604030504040204" charset="-120"/>
                <a:cs typeface="微軟正黑體" panose="020B0604030504040204" charset="-120"/>
                <a:sym typeface="+mn-ea"/>
              </a:rPr>
              <a:t>》</a:t>
            </a:r>
            <a:r>
              <a:rPr kumimoji="1" lang="zh-HK" altLang="en-US" sz="2400" dirty="0">
                <a:latin typeface="微軟正黑體" panose="020B0604030504040204" charset="-120"/>
                <a:ea typeface="微軟正黑體" panose="020B0604030504040204" charset="-120"/>
                <a:cs typeface="微軟正黑體" panose="020B0604030504040204" charset="-120"/>
                <a:sym typeface="+mn-ea"/>
              </a:rPr>
              <a:t>作注解</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defRPr/>
            </a:pPr>
            <a:r>
              <a:rPr kumimoji="1" lang="zh-HK" altLang="en-US" sz="2400" dirty="0">
                <a:latin typeface="微軟正黑體" panose="020B0604030504040204" charset="-120"/>
                <a:ea typeface="微軟正黑體" panose="020B0604030504040204" charset="-120"/>
                <a:cs typeface="微軟正黑體" panose="020B0604030504040204" charset="-120"/>
                <a:sym typeface="+mn-ea"/>
              </a:rPr>
              <a:t>著有</a:t>
            </a:r>
            <a:r>
              <a:rPr kumimoji="1" lang="en-US" altLang="zh-HK" sz="2400" dirty="0">
                <a:latin typeface="微軟正黑體" panose="020B0604030504040204" charset="-120"/>
                <a:ea typeface="微軟正黑體" panose="020B0604030504040204" charset="-120"/>
                <a:cs typeface="微軟正黑體" panose="020B0604030504040204" charset="-120"/>
                <a:sym typeface="+mn-ea"/>
              </a:rPr>
              <a:t>《</a:t>
            </a:r>
            <a:r>
              <a:rPr kumimoji="1" lang="zh-HK" altLang="en-US" sz="2400" dirty="0">
                <a:latin typeface="微軟正黑體" panose="020B0604030504040204" charset="-120"/>
                <a:ea typeface="微軟正黑體" panose="020B0604030504040204" charset="-120"/>
                <a:cs typeface="微軟正黑體" panose="020B0604030504040204" charset="-120"/>
                <a:sym typeface="+mn-ea"/>
              </a:rPr>
              <a:t>綴術</a:t>
            </a:r>
            <a:r>
              <a:rPr kumimoji="1" lang="en-US" altLang="zh-HK" sz="2400" dirty="0">
                <a:latin typeface="微軟正黑體" panose="020B0604030504040204" charset="-120"/>
                <a:ea typeface="微軟正黑體" panose="020B0604030504040204" charset="-120"/>
                <a:cs typeface="微軟正黑體" panose="020B0604030504040204" charset="-120"/>
                <a:sym typeface="+mn-ea"/>
              </a:rPr>
              <a:t>》</a:t>
            </a:r>
            <a:r>
              <a:rPr kumimoji="1" lang="zh-HK" altLang="en-US" sz="2400" dirty="0">
                <a:latin typeface="微軟正黑體" panose="020B0604030504040204" charset="-120"/>
                <a:ea typeface="微軟正黑體" panose="020B0604030504040204" charset="-120"/>
                <a:cs typeface="微軟正黑體" panose="020B0604030504040204" charset="-120"/>
                <a:sym typeface="+mn-ea"/>
              </a:rPr>
              <a:t>一書，此書內容艱深，唐代國子監要用四年來學習此書</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defRPr/>
            </a:pPr>
            <a:r>
              <a:rPr kumimoji="1" lang="zh-HK" altLang="en-US" sz="2400" dirty="0">
                <a:latin typeface="微軟正黑體" panose="020B0604030504040204" charset="-120"/>
                <a:ea typeface="微軟正黑體" panose="020B0604030504040204" charset="-120"/>
                <a:cs typeface="微軟正黑體" panose="020B0604030504040204" charset="-120"/>
                <a:sym typeface="+mn-ea"/>
              </a:rPr>
              <a:t>研究過「開差冪」和「開立差」等問題</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defRPr/>
            </a:pPr>
            <a:r>
              <a:rPr kumimoji="1" lang="zh-HK" altLang="en-US" sz="2400" dirty="0">
                <a:latin typeface="微軟正黑體" panose="020B0604030504040204" charset="-120"/>
                <a:ea typeface="微軟正黑體" panose="020B0604030504040204" charset="-120"/>
                <a:cs typeface="微軟正黑體" panose="020B0604030504040204" charset="-120"/>
                <a:sym typeface="+mn-ea"/>
              </a:rPr>
              <a:t>對圓周率的計算結果（推算至小數點後</a:t>
            </a:r>
            <a:r>
              <a:rPr kumimoji="1" lang="en-US" altLang="zh-HK" sz="2400" dirty="0">
                <a:latin typeface="微軟正黑體" panose="020B0604030504040204" charset="-120"/>
                <a:ea typeface="微軟正黑體" panose="020B0604030504040204" charset="-120"/>
                <a:cs typeface="微軟正黑體" panose="020B0604030504040204" charset="-120"/>
                <a:sym typeface="+mn-ea"/>
              </a:rPr>
              <a:t>7</a:t>
            </a:r>
            <a:r>
              <a:rPr kumimoji="1" lang="zh-HK" altLang="en-US" sz="2400" dirty="0">
                <a:latin typeface="微軟正黑體" panose="020B0604030504040204" charset="-120"/>
                <a:ea typeface="微軟正黑體" panose="020B0604030504040204" charset="-120"/>
                <a:cs typeface="微軟正黑體" panose="020B0604030504040204" charset="-120"/>
                <a:sym typeface="+mn-ea"/>
              </a:rPr>
              <a:t>位數，</a:t>
            </a:r>
            <a:r>
              <a:rPr kumimoji="1" lang="en-US" altLang="zh-HK" sz="2400" dirty="0">
                <a:latin typeface="微軟正黑體" panose="020B0604030504040204" charset="-120"/>
                <a:ea typeface="微軟正黑體" panose="020B0604030504040204" charset="-120"/>
                <a:cs typeface="微軟正黑體" panose="020B0604030504040204" charset="-120"/>
                <a:sym typeface="+mn-ea"/>
              </a:rPr>
              <a:t>1</a:t>
            </a:r>
            <a:r>
              <a:rPr kumimoji="1" lang="en-US" altLang="zh-TW" sz="2400" dirty="0">
                <a:latin typeface="微軟正黑體" panose="020B0604030504040204" charset="-120"/>
                <a:ea typeface="微軟正黑體" panose="020B0604030504040204" charset="-120"/>
                <a:cs typeface="微軟正黑體" panose="020B0604030504040204" charset="-120"/>
                <a:sym typeface="+mn-ea"/>
              </a:rPr>
              <a:t>00</a:t>
            </a:r>
            <a:r>
              <a:rPr kumimoji="1" lang="zh-TW" altLang="en-US" sz="2400" dirty="0">
                <a:latin typeface="微軟正黑體" panose="020B0604030504040204" charset="-120"/>
                <a:ea typeface="微軟正黑體" panose="020B0604030504040204" charset="-120"/>
                <a:cs typeface="微軟正黑體" panose="020B0604030504040204" charset="-120"/>
                <a:sym typeface="+mn-ea"/>
              </a:rPr>
              <a:t>年後才被超越）</a:t>
            </a:r>
            <a:endParaRPr kumimoji="1" lang="zh-HK" altLang="en-US" sz="2400" dirty="0">
              <a:latin typeface="微軟正黑體" panose="020B0604030504040204" charset="-120"/>
              <a:ea typeface="微軟正黑體" panose="020B0604030504040204" charset="-120"/>
              <a:cs typeface="微軟正黑體" panose="020B0604030504040204" charset="-120"/>
              <a:sym typeface="+mn-ea"/>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defRPr/>
            </a:pPr>
            <a:r>
              <a:rPr kumimoji="1" lang="zh-TW" altLang="en-US" sz="2400" dirty="0">
                <a:latin typeface="微軟正黑體" panose="020B0604030504040204" charset="-120"/>
                <a:ea typeface="微軟正黑體" panose="020B0604030504040204" charset="-120"/>
                <a:cs typeface="微軟正黑體" panose="020B0604030504040204" charset="-120"/>
                <a:sym typeface="+mn-ea"/>
              </a:rPr>
              <a:t>研究出球體面積的計算公式</a:t>
            </a:r>
            <a:endParaRPr kumimoji="1" lang="en-US" altLang="zh-TW" sz="2400" dirty="0">
              <a:latin typeface="微軟正黑體" panose="020B0604030504040204" charset="-120"/>
              <a:ea typeface="微軟正黑體" panose="020B0604030504040204" charset="-120"/>
              <a:cs typeface="微軟正黑體" panose="020B0604030504040204" charset="-120"/>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defRPr/>
            </a:pPr>
            <a:endParaRPr lang="zh-CN" altLang="en-US" sz="2400"/>
          </a:p>
        </p:txBody>
      </p:sp>
      <p:sp>
        <p:nvSpPr>
          <p:cNvPr id="6" name="文本框 5"/>
          <p:cNvSpPr txBox="1"/>
          <p:nvPr/>
        </p:nvSpPr>
        <p:spPr>
          <a:xfrm>
            <a:off x="6953885" y="2460625"/>
            <a:ext cx="796290" cy="829945"/>
          </a:xfrm>
          <a:prstGeom prst="rect">
            <a:avLst/>
          </a:prstGeom>
          <a:noFill/>
        </p:spPr>
        <p:txBody>
          <a:bodyPr wrap="square" rtlCol="0">
            <a:spAutoFit/>
          </a:bodyPr>
          <a:lstStyle/>
          <a:p>
            <a:r>
              <a:rPr kumimoji="1" lang="zh-HK" altLang="en-US" sz="2400" b="1" dirty="0">
                <a:latin typeface="微軟正黑體" panose="020B0604030504040204" charset="-120"/>
                <a:ea typeface="微軟正黑體" panose="020B0604030504040204" charset="-120"/>
                <a:cs typeface="微軟正黑體" panose="020B0604030504040204" charset="-120"/>
                <a:sym typeface="+mn-ea"/>
              </a:rPr>
              <a:t>天文曆法</a:t>
            </a:r>
          </a:p>
        </p:txBody>
      </p:sp>
      <p:sp>
        <p:nvSpPr>
          <p:cNvPr id="7" name="文本框 6"/>
          <p:cNvSpPr txBox="1"/>
          <p:nvPr/>
        </p:nvSpPr>
        <p:spPr>
          <a:xfrm>
            <a:off x="6953885" y="3643630"/>
            <a:ext cx="948690" cy="829945"/>
          </a:xfrm>
          <a:prstGeom prst="rect">
            <a:avLst/>
          </a:prstGeom>
          <a:noFill/>
        </p:spPr>
        <p:txBody>
          <a:bodyPr wrap="square" rtlCol="0">
            <a:spAutoFit/>
          </a:bodyPr>
          <a:lstStyle/>
          <a:p>
            <a:r>
              <a:rPr kumimoji="1" lang="zh-HK" altLang="en-US" sz="2400" b="1" dirty="0">
                <a:latin typeface="微軟正黑體" panose="020B0604030504040204" charset="-120"/>
                <a:ea typeface="微軟正黑體" panose="020B0604030504040204" charset="-120"/>
                <a:cs typeface="微軟正黑體" panose="020B0604030504040204" charset="-120"/>
                <a:sym typeface="+mn-ea"/>
              </a:rPr>
              <a:t>機械制造</a:t>
            </a:r>
            <a:endParaRPr lang="zh-CN" altLang="en-US" sz="2400" b="1"/>
          </a:p>
        </p:txBody>
      </p:sp>
      <p:sp>
        <p:nvSpPr>
          <p:cNvPr id="8" name="文本框 7"/>
          <p:cNvSpPr txBox="1"/>
          <p:nvPr/>
        </p:nvSpPr>
        <p:spPr>
          <a:xfrm>
            <a:off x="5743575" y="3643630"/>
            <a:ext cx="1028065" cy="829945"/>
          </a:xfrm>
          <a:prstGeom prst="rect">
            <a:avLst/>
          </a:prstGeom>
          <a:noFill/>
        </p:spPr>
        <p:txBody>
          <a:bodyPr wrap="square" rtlCol="0">
            <a:spAutoFit/>
          </a:bodyPr>
          <a:lstStyle/>
          <a:p>
            <a:r>
              <a:rPr kumimoji="1" lang="zh-HK" altLang="en-US" sz="2400" b="1" dirty="0">
                <a:latin typeface="微軟正黑體" panose="020B0604030504040204" charset="-120"/>
                <a:ea typeface="微軟正黑體" panose="020B0604030504040204" charset="-120"/>
                <a:cs typeface="微軟正黑體" panose="020B0604030504040204" charset="-120"/>
                <a:sym typeface="+mn-ea"/>
              </a:rPr>
              <a:t>家庭教育</a:t>
            </a:r>
            <a:endParaRPr lang="zh-CN" altLang="en-US" sz="2400" b="1"/>
          </a:p>
        </p:txBody>
      </p:sp>
      <p:sp>
        <p:nvSpPr>
          <p:cNvPr id="9" name="文本框 8"/>
          <p:cNvSpPr txBox="1"/>
          <p:nvPr/>
        </p:nvSpPr>
        <p:spPr>
          <a:xfrm>
            <a:off x="4756150" y="5309870"/>
            <a:ext cx="3146425" cy="1198880"/>
          </a:xfrm>
          <a:prstGeom prst="rect">
            <a:avLst/>
          </a:prstGeom>
          <a:noFill/>
        </p:spPr>
        <p:txBody>
          <a:bodyPr wrap="square" rtlCol="0">
            <a:spAutoFit/>
          </a:bodyPr>
          <a:lstStyle/>
          <a:p>
            <a:r>
              <a:rPr kumimoji="1" lang="zh-HK" altLang="en-US" sz="2400" dirty="0">
                <a:latin typeface="微軟正黑體" panose="020B0604030504040204" charset="-120"/>
                <a:ea typeface="微軟正黑體" panose="020B0604030504040204" charset="-120"/>
                <a:cs typeface="微軟正黑體" panose="020B0604030504040204" charset="-120"/>
                <a:sym typeface="+mn-ea"/>
              </a:rPr>
              <a:t>他教子有方，兒子祖暅之也是一名傑出的數學家</a:t>
            </a:r>
          </a:p>
        </p:txBody>
      </p:sp>
    </p:spTree>
  </p:cSld>
  <p:clrMapOvr>
    <a:masterClrMapping/>
  </p:clrMapOvr>
  <p:transition spd="med">
    <p:fade/>
  </p:transition>
  <p:timing>
    <p:tnLst>
      <p:par>
        <p:cTn id="1" dur="indefinite" restart="never" nodeType="tmRoot">
          <p:childTnLst>
            <p:seq concurrent="0"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5"/>
                                        </p:tgtEl>
                                        <p:attrNameLst>
                                          <p:attrName>style.visibility</p:attrName>
                                        </p:attrNameLst>
                                      </p:cBhvr>
                                      <p:to>
                                        <p:strVal val="visible"/>
                                      </p:to>
                                    </p:set>
                                    <p:animEffect transition="in" filter="fade">
                                      <p:cBhvr>
                                        <p:cTn id="7" dur="1000"/>
                                        <p:tgtEl>
                                          <p:spTgt spid="3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0"/>
                                        </p:tgtEl>
                                        <p:attrNameLst>
                                          <p:attrName>style.visibility</p:attrName>
                                        </p:attrNameLst>
                                      </p:cBhvr>
                                      <p:to>
                                        <p:strVal val="visible"/>
                                      </p:to>
                                    </p:set>
                                    <p:animEffect transition="in" filter="fade">
                                      <p:cBhvr>
                                        <p:cTn id="10" dur="1000"/>
                                        <p:tgtEl>
                                          <p:spTgt spid="3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25"/>
                                        </p:tgtEl>
                                        <p:attrNameLst>
                                          <p:attrName>style.visibility</p:attrName>
                                        </p:attrNameLst>
                                      </p:cBhvr>
                                      <p:to>
                                        <p:strVal val="visible"/>
                                      </p:to>
                                    </p:set>
                                    <p:animEffect transition="in" filter="fade">
                                      <p:cBhvr>
                                        <p:cTn id="13" dur="1000"/>
                                        <p:tgtEl>
                                          <p:spTgt spid="32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26"/>
                                        </p:tgtEl>
                                        <p:attrNameLst>
                                          <p:attrName>style.visibility</p:attrName>
                                        </p:attrNameLst>
                                      </p:cBhvr>
                                      <p:to>
                                        <p:strVal val="visible"/>
                                      </p:to>
                                    </p:set>
                                    <p:animEffect transition="in" filter="fade">
                                      <p:cBhvr>
                                        <p:cTn id="16" dur="1000"/>
                                        <p:tgtEl>
                                          <p:spTgt spid="32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27"/>
                                        </p:tgtEl>
                                        <p:attrNameLst>
                                          <p:attrName>style.visibility</p:attrName>
                                        </p:attrNameLst>
                                      </p:cBhvr>
                                      <p:to>
                                        <p:strVal val="visible"/>
                                      </p:to>
                                    </p:set>
                                    <p:animEffect transition="in" filter="fade">
                                      <p:cBhvr>
                                        <p:cTn id="19" dur="1000"/>
                                        <p:tgtEl>
                                          <p:spTgt spid="32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28"/>
                                        </p:tgtEl>
                                        <p:attrNameLst>
                                          <p:attrName>style.visibility</p:attrName>
                                        </p:attrNameLst>
                                      </p:cBhvr>
                                      <p:to>
                                        <p:strVal val="visible"/>
                                      </p:to>
                                    </p:set>
                                    <p:animEffect transition="in" filter="fade">
                                      <p:cBhvr>
                                        <p:cTn id="22" dur="1000"/>
                                        <p:tgtEl>
                                          <p:spTgt spid="3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 grpId="0" animBg="1"/>
      <p:bldP spid="320" grpId="0" bldLvl="0" animBg="1"/>
      <p:bldP spid="325" grpId="0" bldLvl="0" animBg="1"/>
      <p:bldP spid="326" grpId="0" bldLvl="0" animBg="1"/>
      <p:bldP spid="327" grpId="0" bldLvl="0" animBg="1"/>
      <p:bldP spid="328"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p:cNvSpPr>
            <a:spLocks noGrp="1" noRot="1" noChangeAspect="1" noMove="1" noResize="1" noEditPoints="1" noAdjustHandles="1" noChangeArrowheads="1" noChangeShapeType="1" noTextEdit="1"/>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a:spLocks noGrp="1" noRot="1" noChangeAspect="1" noMove="1" noResize="1" noEditPoints="1" noAdjustHandles="1" noChangeArrowheads="1" noChangeShapeType="1" noTextEdit="1"/>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a:spLocks noGrp="1" noRot="1" noChangeAspect="1" noMove="1" noResize="1" noEditPoints="1" noAdjustHandles="1" noChangeArrowheads="1" noChangeShapeType="1" noTextEdit="1"/>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6" name="Group 15"/>
          <p:cNvGrpSpPr>
            <a:grpSpLocks noGrp="1" noUngrp="1" noRot="1" noChangeAspect="1" noMove="1" noResize="1"/>
          </p:cNvGrpSpPr>
          <p:nvPr/>
        </p:nvGrpSpPr>
        <p:grpSpPr>
          <a:xfrm>
            <a:off x="9649215" y="4068923"/>
            <a:ext cx="1080904" cy="1080902"/>
            <a:chOff x="9685338" y="4460675"/>
            <a:chExt cx="1080904" cy="1080902"/>
          </a:xfrm>
        </p:grpSpPr>
        <p:sp>
          <p:nvSpPr>
            <p:cNvPr id="17" name="Oval 16"/>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8" name="Oval 17"/>
            <p:cNvSpPr/>
            <p:nvPr/>
          </p:nvSpPr>
          <p:spPr>
            <a:xfrm>
              <a:off x="9793429" y="4568765"/>
              <a:ext cx="864723" cy="864722"/>
            </a:xfrm>
            <a:prstGeom prst="ellipse">
              <a:avLst/>
            </a:prstGeom>
            <a:noFill/>
            <a:ln w="25400" cap="flat" cmpd="sng" algn="ctr">
              <a:solidFill>
                <a:sysClr val="window" lastClr="FFFFFF"/>
              </a:solidFill>
              <a:prstDash val="solid"/>
            </a:ln>
            <a:effectLst/>
          </p:spPr>
        </p:sp>
      </p:grpSp>
      <p:sp useBgFill="1">
        <p:nvSpPr>
          <p:cNvPr id="20" name="Rectangle 19"/>
          <p:cNvSpPr>
            <a:spLocks noGrp="1" noRot="1" noChangeAspect="1" noMove="1" noResize="1" noEditPoints="1" noAdjustHandles="1" noChangeArrowheads="1" noChangeShapeType="1" noTextEdit="1"/>
          </p:cNvSpPr>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標題 3"/>
          <p:cNvSpPr>
            <a:spLocks noGrp="1"/>
          </p:cNvSpPr>
          <p:nvPr>
            <p:ph type="title"/>
          </p:nvPr>
        </p:nvSpPr>
        <p:spPr>
          <a:xfrm>
            <a:off x="1051560" y="1110054"/>
            <a:ext cx="6558608" cy="4580300"/>
          </a:xfrm>
        </p:spPr>
        <p:txBody>
          <a:bodyPr vert="horz" lIns="91440" tIns="45720" rIns="91440" bIns="45720" rtlCol="0" anchor="ctr">
            <a:normAutofit/>
          </a:bodyPr>
          <a:lstStyle/>
          <a:p>
            <a:pPr algn="ctr"/>
            <a:r>
              <a:rPr lang="zh-HK" altLang="en-US" sz="5400" dirty="0">
                <a:blipFill dpi="0" rotWithShape="1">
                  <a:blip r:embed="rId4"/>
                  <a:srcRect/>
                  <a:tile tx="6350" ty="-127000" sx="65000" sy="64000" flip="none" algn="tl"/>
                </a:blipFill>
                <a:latin typeface="微軟正黑體" panose="020B0604030504040204" charset="-120"/>
                <a:ea typeface="微軟正黑體" panose="020B0604030504040204" charset="-120"/>
                <a:cs typeface="微軟正黑體" panose="020B0604030504040204" charset="-120"/>
              </a:rPr>
              <a:t>祖沖之</a:t>
            </a:r>
            <a:br>
              <a:rPr lang="en-US" altLang="zh-HK" sz="5400" dirty="0">
                <a:blipFill dpi="0" rotWithShape="1">
                  <a:blip r:embed="rId4"/>
                  <a:srcRect/>
                  <a:tile tx="6350" ty="-127000" sx="65000" sy="64000" flip="none" algn="tl"/>
                </a:blipFill>
                <a:latin typeface="微軟正黑體" panose="020B0604030504040204" charset="-120"/>
                <a:ea typeface="微軟正黑體" panose="020B0604030504040204" charset="-120"/>
                <a:cs typeface="微軟正黑體" panose="020B0604030504040204" charset="-120"/>
              </a:rPr>
            </a:br>
            <a:r>
              <a:rPr lang="zh-HK" altLang="en-US" sz="5400" dirty="0">
                <a:blipFill dpi="0" rotWithShape="1">
                  <a:blip r:embed="rId4"/>
                  <a:srcRect/>
                  <a:tile tx="6350" ty="-127000" sx="65000" sy="64000" flip="none" algn="tl"/>
                </a:blipFill>
                <a:latin typeface="微軟正黑體" panose="020B0604030504040204" charset="-120"/>
                <a:ea typeface="微軟正黑體" panose="020B0604030504040204" charset="-120"/>
                <a:cs typeface="微軟正黑體" panose="020B0604030504040204" charset="-120"/>
              </a:rPr>
              <a:t>生平詳解</a:t>
            </a:r>
            <a:endParaRPr lang="en-US" altLang="zh-HK" sz="5400" dirty="0">
              <a:blipFill dpi="0" rotWithShape="1">
                <a:blip r:embed="rId4"/>
                <a:srcRect/>
                <a:tile tx="6350" ty="-127000" sx="65000" sy="64000" flip="none" algn="tl"/>
              </a:blipFill>
              <a:latin typeface="微軟正黑體" panose="020B0604030504040204" charset="-120"/>
              <a:ea typeface="微軟正黑體" panose="020B0604030504040204" charset="-120"/>
              <a:cs typeface="微軟正黑體" panose="020B0604030504040204" charset="-120"/>
            </a:endParaRPr>
          </a:p>
        </p:txBody>
      </p:sp>
      <p:sp>
        <p:nvSpPr>
          <p:cNvPr id="22" name="Rectangle 21"/>
          <p:cNvSpPr>
            <a:spLocks noGrp="1" noRot="1" noChangeAspect="1" noMove="1" noResize="1" noEditPoints="1" noAdjustHandles="1" noChangeArrowheads="1" noChangeShapeType="1" noTextEdit="1"/>
          </p:cNvSpPr>
          <p:nvPr/>
        </p:nvSpPr>
        <p:spPr>
          <a:xfrm>
            <a:off x="920834" y="928117"/>
            <a:ext cx="10351008" cy="80683"/>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a:spLocks noGrp="1" noRot="1" noChangeAspect="1" noMove="1" noResize="1" noEditPoints="1" noAdjustHandles="1" noChangeArrowheads="1" noChangeShapeType="1" noTextEdit="1"/>
          </p:cNvSpPr>
          <p:nvPr/>
        </p:nvSpPr>
        <p:spPr>
          <a:xfrm>
            <a:off x="7885470" y="1110053"/>
            <a:ext cx="3386371" cy="4580301"/>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文字版面配置區 4"/>
          <p:cNvSpPr>
            <a:spLocks noGrp="1"/>
          </p:cNvSpPr>
          <p:nvPr>
            <p:ph type="body" idx="1"/>
          </p:nvPr>
        </p:nvSpPr>
        <p:spPr>
          <a:xfrm>
            <a:off x="8091947" y="1678210"/>
            <a:ext cx="2989007" cy="3443988"/>
          </a:xfrm>
        </p:spPr>
        <p:txBody>
          <a:bodyPr vert="horz" lIns="91440" tIns="45720" rIns="91440" bIns="45720" rtlCol="0" anchor="ctr">
            <a:normAutofit/>
          </a:bodyPr>
          <a:lstStyle/>
          <a:p>
            <a:pPr marL="457200" indent="-457200">
              <a:buFont typeface="+mj-lt"/>
              <a:buAutoNum type="arabicPeriod"/>
            </a:pPr>
            <a:r>
              <a:rPr lang="zh-HK" altLang="en-US" sz="3200" dirty="0">
                <a:solidFill>
                  <a:srgbClr val="000000"/>
                </a:solidFill>
                <a:latin typeface="微軟正黑體" panose="020B0604030504040204" charset="-120"/>
                <a:ea typeface="微軟正黑體" panose="020B0604030504040204" charset="-120"/>
              </a:rPr>
              <a:t>劉宋時期</a:t>
            </a:r>
            <a:endParaRPr lang="en-US" altLang="zh-HK" sz="3200" dirty="0">
              <a:solidFill>
                <a:srgbClr val="000000"/>
              </a:solidFill>
              <a:latin typeface="微軟正黑體" panose="020B0604030504040204" charset="-120"/>
              <a:ea typeface="微軟正黑體" panose="020B0604030504040204" charset="-120"/>
            </a:endParaRPr>
          </a:p>
          <a:p>
            <a:pPr marL="457200" indent="-457200">
              <a:buFont typeface="+mj-lt"/>
              <a:buAutoNum type="arabicPeriod"/>
            </a:pPr>
            <a:r>
              <a:rPr lang="zh-HK" altLang="en-US" sz="3200" dirty="0">
                <a:solidFill>
                  <a:srgbClr val="000000"/>
                </a:solidFill>
                <a:latin typeface="微軟正黑體" panose="020B0604030504040204" charset="-120"/>
                <a:ea typeface="微軟正黑體" panose="020B0604030504040204" charset="-120"/>
              </a:rPr>
              <a:t>南齊時期</a:t>
            </a:r>
          </a:p>
        </p:txBody>
      </p:sp>
      <p:sp>
        <p:nvSpPr>
          <p:cNvPr id="26" name="Rectangle 25"/>
          <p:cNvSpPr>
            <a:spLocks noGrp="1" noRot="1" noChangeAspect="1" noMove="1" noResize="1" noEditPoints="1" noAdjustHandles="1" noChangeArrowheads="1" noChangeShapeType="1" noTextEdit="1"/>
          </p:cNvSpPr>
          <p:nvPr/>
        </p:nvSpPr>
        <p:spPr>
          <a:xfrm>
            <a:off x="920834" y="5780565"/>
            <a:ext cx="10351008" cy="80683"/>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p:cNvGrpSpPr>
            <a:grpSpLocks noGrp="1" noUngrp="1" noRot="1" noChangeAspect="1" noMove="1" noResize="1"/>
          </p:cNvGrpSpPr>
          <p:nvPr/>
        </p:nvGrpSpPr>
        <p:grpSpPr>
          <a:xfrm>
            <a:off x="9646920" y="5257800"/>
            <a:ext cx="1080904" cy="1080902"/>
            <a:chOff x="9646920" y="5257800"/>
            <a:chExt cx="1080904" cy="1080902"/>
          </a:xfrm>
        </p:grpSpPr>
        <p:sp>
          <p:nvSpPr>
            <p:cNvPr id="29" name="Oval 28"/>
            <p:cNvSpPr/>
            <p:nvPr/>
          </p:nvSpPr>
          <p:spPr>
            <a:xfrm>
              <a:off x="9646920" y="5257800"/>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0" name="Oval 29"/>
            <p:cNvSpPr/>
            <p:nvPr/>
          </p:nvSpPr>
          <p:spPr>
            <a:xfrm>
              <a:off x="9755011" y="5365890"/>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bwMode="white">
          <a:xfrm>
            <a:off x="3175"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標題 3"/>
          <p:cNvSpPr>
            <a:spLocks noGrp="1"/>
          </p:cNvSpPr>
          <p:nvPr>
            <p:ph type="title"/>
          </p:nvPr>
        </p:nvSpPr>
        <p:spPr>
          <a:xfrm>
            <a:off x="682117" y="0"/>
            <a:ext cx="5188624" cy="1831344"/>
          </a:xfrm>
        </p:spPr>
        <p:txBody>
          <a:bodyPr>
            <a:normAutofit/>
          </a:bodyPr>
          <a:lstStyle/>
          <a:p>
            <a:r>
              <a:rPr lang="zh-HK" altLang="en-US" sz="3600" b="1" dirty="0"/>
              <a:t>劉宋時期</a:t>
            </a:r>
          </a:p>
        </p:txBody>
      </p:sp>
      <p:sp>
        <p:nvSpPr>
          <p:cNvPr id="5" name="內容版面配置區 4"/>
          <p:cNvSpPr>
            <a:spLocks noGrp="1"/>
          </p:cNvSpPr>
          <p:nvPr>
            <p:ph idx="1"/>
          </p:nvPr>
        </p:nvSpPr>
        <p:spPr>
          <a:xfrm>
            <a:off x="484505" y="1831340"/>
            <a:ext cx="8458835" cy="3863340"/>
          </a:xfrm>
        </p:spPr>
        <p:txBody>
          <a:bodyPr>
            <a:noAutofit/>
          </a:bodyPr>
          <a:lstStyle/>
          <a:p>
            <a:r>
              <a:rPr lang="zh-HK" altLang="en-US" sz="2400" dirty="0">
                <a:latin typeface="微軟正黑體" panose="020B0604030504040204" charset="-120"/>
                <a:ea typeface="微軟正黑體" panose="020B0604030504040204" charset="-120"/>
                <a:cs typeface="微軟正黑體" panose="020B0604030504040204" charset="-120"/>
              </a:rPr>
              <a:t>由於祖沖之博學多材，名聲傳遍鄉野，時任劉未皇帝宋孝武帝徵召至當時朝廷的學術機關</a:t>
            </a:r>
            <a:r>
              <a:rPr lang="en-US" altLang="zh-HK" sz="2400" dirty="0">
                <a:latin typeface="微軟正黑體" panose="020B0604030504040204" charset="-120"/>
                <a:ea typeface="微軟正黑體" panose="020B0604030504040204" charset="-120"/>
                <a:cs typeface="微軟正黑體" panose="020B0604030504040204" charset="-120"/>
              </a:rPr>
              <a:t>——</a:t>
            </a:r>
            <a:r>
              <a:rPr lang="zh-HK" altLang="en-US" sz="2400" dirty="0">
                <a:latin typeface="微軟正黑體" panose="020B0604030504040204" charset="-120"/>
                <a:ea typeface="微軟正黑體" panose="020B0604030504040204" charset="-120"/>
                <a:cs typeface="微軟正黑體" panose="020B0604030504040204" charset="-120"/>
              </a:rPr>
              <a:t>華林學省，從事研究工作</a:t>
            </a:r>
            <a:endParaRPr lang="en-US" altLang="zh-HK" sz="2400" dirty="0">
              <a:latin typeface="微軟正黑體" panose="020B0604030504040204" charset="-120"/>
              <a:ea typeface="微軟正黑體" panose="020B0604030504040204" charset="-120"/>
              <a:cs typeface="微軟正黑體" panose="020B0604030504040204" charset="-120"/>
            </a:endParaRPr>
          </a:p>
          <a:p>
            <a:r>
              <a:rPr lang="zh-HK" altLang="en-US" sz="2400" dirty="0">
                <a:latin typeface="微軟正黑體" panose="020B0604030504040204" charset="-120"/>
                <a:ea typeface="微軟正黑體" panose="020B0604030504040204" charset="-120"/>
                <a:cs typeface="微軟正黑體" panose="020B0604030504040204" charset="-120"/>
              </a:rPr>
              <a:t>不久後，祖沖之獲安排到總明觀擔任教師</a:t>
            </a:r>
            <a:endParaRPr lang="en-US" altLang="zh-HK" sz="2400" dirty="0">
              <a:latin typeface="微軟正黑體" panose="020B0604030504040204" charset="-120"/>
              <a:ea typeface="微軟正黑體" panose="020B0604030504040204" charset="-120"/>
              <a:cs typeface="微軟正黑體" panose="020B0604030504040204" charset="-120"/>
            </a:endParaRPr>
          </a:p>
          <a:p>
            <a:r>
              <a:rPr lang="zh-HK" altLang="en-US" sz="2400" dirty="0">
                <a:latin typeface="微軟正黑體" panose="020B0604030504040204" charset="-120"/>
                <a:ea typeface="微軟正黑體" panose="020B0604030504040204" charset="-120"/>
                <a:cs typeface="微軟正黑體" panose="020B0604030504040204" charset="-120"/>
              </a:rPr>
              <a:t>總明觀是全國最高等的學術機構</a:t>
            </a:r>
            <a:endParaRPr lang="en-US" altLang="zh-HK" sz="2400" dirty="0">
              <a:latin typeface="微軟正黑體" panose="020B0604030504040204" charset="-120"/>
              <a:ea typeface="微軟正黑體" panose="020B0604030504040204" charset="-120"/>
              <a:cs typeface="微軟正黑體" panose="020B0604030504040204" charset="-120"/>
            </a:endParaRPr>
          </a:p>
          <a:p>
            <a:r>
              <a:rPr lang="zh-HK" altLang="en-US" sz="2400" dirty="0">
                <a:latin typeface="微軟正黑體" panose="020B0604030504040204" charset="-120"/>
                <a:ea typeface="微軟正黑體" panose="020B0604030504040204" charset="-120"/>
                <a:cs typeface="微軟正黑體" panose="020B0604030504040204" charset="-120"/>
              </a:rPr>
              <a:t>總明觀實行分科教授制度</a:t>
            </a:r>
            <a:r>
              <a:rPr lang="zh-CN" altLang="zh-HK" sz="2400" dirty="0">
                <a:latin typeface="微軟正黑體" panose="020B0604030504040204" charset="-120"/>
                <a:ea typeface="SimSun" panose="02010600030101010101" pitchFamily="2" charset="-122"/>
                <a:cs typeface="微軟正黑體" panose="020B0604030504040204" charset="-120"/>
              </a:rPr>
              <a:t>，</a:t>
            </a:r>
            <a:r>
              <a:rPr lang="zh-HK" altLang="en-US" sz="2400" dirty="0">
                <a:latin typeface="微軟正黑體" panose="020B0604030504040204" charset="-120"/>
                <a:ea typeface="微軟正黑體" panose="020B0604030504040204" charset="-120"/>
                <a:cs typeface="微軟正黑體" panose="020B0604030504040204" charset="-120"/>
              </a:rPr>
              <a:t>邀請來自各地有名望的學者任教，而祖沖之就是其一名學者</a:t>
            </a:r>
            <a:endParaRPr lang="en-US" altLang="zh-HK" sz="2400" dirty="0">
              <a:latin typeface="微軟正黑體" panose="020B0604030504040204" charset="-120"/>
              <a:ea typeface="微軟正黑體" panose="020B0604030504040204" charset="-120"/>
              <a:cs typeface="微軟正黑體" panose="020B0604030504040204" charset="-120"/>
            </a:endParaRPr>
          </a:p>
          <a:p>
            <a:r>
              <a:rPr lang="zh-HK" altLang="en-US" sz="2400" dirty="0">
                <a:latin typeface="微軟正黑體" panose="020B0604030504040204" charset="-120"/>
                <a:ea typeface="微軟正黑體" panose="020B0604030504040204" charset="-120"/>
                <a:cs typeface="微軟正黑體" panose="020B0604030504040204" charset="-120"/>
              </a:rPr>
              <a:t>總明觀藏有大量藏書，包括天文、曆法、術算等方面</a:t>
            </a:r>
            <a:endParaRPr lang="en-US" altLang="zh-HK" sz="2400" dirty="0">
              <a:latin typeface="微軟正黑體" panose="020B0604030504040204" charset="-120"/>
              <a:ea typeface="微軟正黑體" panose="020B0604030504040204" charset="-120"/>
              <a:cs typeface="微軟正黑體" panose="020B0604030504040204" charset="-120"/>
            </a:endParaRPr>
          </a:p>
          <a:p>
            <a:r>
              <a:rPr lang="zh-HK" altLang="en-US" sz="2400" dirty="0">
                <a:latin typeface="微軟正黑體" panose="020B0604030504040204" charset="-120"/>
                <a:ea typeface="微軟正黑體" panose="020B0604030504040204" charset="-120"/>
                <a:cs typeface="微軟正黑體" panose="020B0604030504040204" charset="-120"/>
              </a:rPr>
              <a:t>他在任職期間善用提供的資源，學習到許多全新的知識</a:t>
            </a:r>
          </a:p>
        </p:txBody>
      </p:sp>
      <p:sp>
        <p:nvSpPr>
          <p:cNvPr id="14" name="Freeform: Shape 13"/>
          <p:cNvSpPr>
            <a:spLocks noGrp="1" noRot="1" noChangeAspect="1" noMove="1" noResize="1" noEditPoints="1" noAdjustHandles="1" noChangeArrowheads="1" noChangeShapeType="1" noTextEdit="1"/>
          </p:cNvSpPr>
          <p:nvPr/>
        </p:nvSpPr>
        <p:spPr>
          <a:xfrm>
            <a:off x="8944610" y="1133475"/>
            <a:ext cx="2915285" cy="2915285"/>
          </a:xfrm>
          <a:custGeom>
            <a:avLst/>
            <a:gdLst>
              <a:gd name="connsiteX0" fmla="*/ 1751076 w 3502152"/>
              <a:gd name="connsiteY0" fmla="*/ 228600 h 3502152"/>
              <a:gd name="connsiteX1" fmla="*/ 228600 w 3502152"/>
              <a:gd name="connsiteY1" fmla="*/ 1751076 h 3502152"/>
              <a:gd name="connsiteX2" fmla="*/ 1751076 w 3502152"/>
              <a:gd name="connsiteY2" fmla="*/ 3273552 h 3502152"/>
              <a:gd name="connsiteX3" fmla="*/ 3273552 w 3502152"/>
              <a:gd name="connsiteY3" fmla="*/ 1751076 h 3502152"/>
              <a:gd name="connsiteX4" fmla="*/ 1751076 w 3502152"/>
              <a:gd name="connsiteY4" fmla="*/ 228600 h 3502152"/>
              <a:gd name="connsiteX5" fmla="*/ 1751076 w 3502152"/>
              <a:gd name="connsiteY5" fmla="*/ 0 h 3502152"/>
              <a:gd name="connsiteX6" fmla="*/ 3502152 w 3502152"/>
              <a:gd name="connsiteY6" fmla="*/ 1751076 h 3502152"/>
              <a:gd name="connsiteX7" fmla="*/ 1751076 w 3502152"/>
              <a:gd name="connsiteY7" fmla="*/ 3502152 h 3502152"/>
              <a:gd name="connsiteX8" fmla="*/ 0 w 3502152"/>
              <a:gd name="connsiteY8" fmla="*/ 1751076 h 3502152"/>
              <a:gd name="connsiteX9" fmla="*/ 1751076 w 3502152"/>
              <a:gd name="connsiteY9" fmla="*/ 0 h 3502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02152" h="3502152">
                <a:moveTo>
                  <a:pt x="1751076" y="228600"/>
                </a:moveTo>
                <a:cubicBezTo>
                  <a:pt x="910236" y="228600"/>
                  <a:pt x="228600" y="910236"/>
                  <a:pt x="228600" y="1751076"/>
                </a:cubicBezTo>
                <a:cubicBezTo>
                  <a:pt x="228600" y="2591916"/>
                  <a:pt x="910236" y="3273552"/>
                  <a:pt x="1751076" y="3273552"/>
                </a:cubicBezTo>
                <a:cubicBezTo>
                  <a:pt x="2591916" y="3273552"/>
                  <a:pt x="3273552" y="2591916"/>
                  <a:pt x="3273552" y="1751076"/>
                </a:cubicBezTo>
                <a:cubicBezTo>
                  <a:pt x="3273552" y="910236"/>
                  <a:pt x="2591916" y="228600"/>
                  <a:pt x="1751076" y="228600"/>
                </a:cubicBezTo>
                <a:close/>
                <a:moveTo>
                  <a:pt x="1751076" y="0"/>
                </a:moveTo>
                <a:cubicBezTo>
                  <a:pt x="2718169" y="0"/>
                  <a:pt x="3502152" y="783983"/>
                  <a:pt x="3502152" y="1751076"/>
                </a:cubicBezTo>
                <a:cubicBezTo>
                  <a:pt x="3502152" y="2718169"/>
                  <a:pt x="2718169" y="3502152"/>
                  <a:pt x="1751076" y="3502152"/>
                </a:cubicBezTo>
                <a:cubicBezTo>
                  <a:pt x="783983" y="3502152"/>
                  <a:pt x="0" y="2718169"/>
                  <a:pt x="0" y="1751076"/>
                </a:cubicBezTo>
                <a:cubicBezTo>
                  <a:pt x="0" y="783983"/>
                  <a:pt x="783983" y="0"/>
                  <a:pt x="1751076"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圖片 1"/>
          <p:cNvPicPr>
            <a:picLocks noChangeAspect="1"/>
          </p:cNvPicPr>
          <p:nvPr/>
        </p:nvPicPr>
        <p:blipFill>
          <a:blip r:embed="rId2"/>
          <a:stretch>
            <a:fillRect/>
          </a:stretch>
        </p:blipFill>
        <p:spPr>
          <a:xfrm>
            <a:off x="9292590" y="1971675"/>
            <a:ext cx="2218690" cy="1238250"/>
          </a:xfrm>
          <a:prstGeom prst="rect">
            <a:avLst/>
          </a:prstGeom>
        </p:spPr>
      </p:pic>
      <p:grpSp>
        <p:nvGrpSpPr>
          <p:cNvPr id="16" name="Group 15"/>
          <p:cNvGrpSpPr>
            <a:grpSpLocks noGrp="1" noUngrp="1" noRot="1" noChangeAspect="1" noMove="1" noResize="1"/>
          </p:cNvGrpSpPr>
          <p:nvPr/>
        </p:nvGrpSpPr>
        <p:grpSpPr>
          <a:xfrm>
            <a:off x="11401725" y="6229681"/>
            <a:ext cx="457200" cy="457200"/>
            <a:chOff x="11361456" y="6195813"/>
            <a:chExt cx="548640" cy="548640"/>
          </a:xfrm>
        </p:grpSpPr>
        <p:sp>
          <p:nvSpPr>
            <p:cNvPr id="17" name="Oval 16"/>
            <p:cNvSpPr/>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40000" contrast="20000"/>
                        </a14:imgEffect>
                        <a14:imgEffect>
                          <a14:saturation sat="95000"/>
                        </a14:imgEffect>
                      </a14:imgLayer>
                    </a14:imgProps>
                  </a:ext>
                </a:extLst>
              </a:blip>
              <a:srcRect/>
              <a:tile tx="50800" ty="0" sx="85000" sy="85000" flip="none" algn="tl"/>
            </a:blipFill>
            <a:ln w="25400" cap="flat" cmpd="sng" algn="ctr">
              <a:noFill/>
              <a:prstDash val="solid"/>
            </a:ln>
            <a:effectLst/>
          </p:spPr>
        </p:sp>
        <p:sp>
          <p:nvSpPr>
            <p:cNvPr id="18" name="Oval 17"/>
            <p:cNvSpPr/>
            <p:nvPr/>
          </p:nvSpPr>
          <p:spPr>
            <a:xfrm>
              <a:off x="11396488" y="6230844"/>
              <a:ext cx="478576" cy="478578"/>
            </a:xfrm>
            <a:prstGeom prst="ellipse">
              <a:avLst/>
            </a:prstGeom>
            <a:noFill/>
            <a:ln w="12700" cap="flat" cmpd="sng" algn="ctr">
              <a:solidFill>
                <a:srgbClr val="FFFFFF"/>
              </a:solidFill>
              <a:prstDash val="solid"/>
            </a:ln>
            <a:effectLst/>
          </p:spPr>
        </p:sp>
      </p:grpSp>
      <p:pic>
        <p:nvPicPr>
          <p:cNvPr id="6" name="图片 5" descr="C:/Users/SAMSUNG/AppData/Local/Temp/kaimatting/20200720161638/output_aiMatting_20200720161659.pngoutput_aiMatting_20200720161659"/>
          <p:cNvPicPr>
            <a:picLocks noChangeAspect="1"/>
          </p:cNvPicPr>
          <p:nvPr/>
        </p:nvPicPr>
        <p:blipFill>
          <a:blip r:embed="rId5"/>
          <a:srcRect l="2257" t="-4076" r="-23329" b="-1985"/>
          <a:stretch>
            <a:fillRect/>
          </a:stretch>
        </p:blipFill>
        <p:spPr>
          <a:xfrm>
            <a:off x="9048115" y="4372610"/>
            <a:ext cx="1343660" cy="1678940"/>
          </a:xfrm>
          <a:prstGeom prst="rect">
            <a:avLst/>
          </a:prstGeom>
        </p:spPr>
      </p:pic>
      <p:pic>
        <p:nvPicPr>
          <p:cNvPr id="9" name="图片 8"/>
          <p:cNvPicPr>
            <a:picLocks noChangeAspect="1"/>
          </p:cNvPicPr>
          <p:nvPr/>
        </p:nvPicPr>
        <p:blipFill>
          <a:blip r:embed="rId6"/>
          <a:srcRect l="16644" t="11344" r="12944" b="7922"/>
          <a:stretch>
            <a:fillRect/>
          </a:stretch>
        </p:blipFill>
        <p:spPr>
          <a:xfrm>
            <a:off x="10537825" y="4570095"/>
            <a:ext cx="1291590" cy="1481455"/>
          </a:xfrm>
          <a:prstGeom prst="rect">
            <a:avLst/>
          </a:prstGeom>
          <a:effectLst>
            <a:softEdge rad="1270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checkerboard(across)">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checkerboard(across)">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blinds(horizontal)">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blinds(horizontal)">
                                      <p:cBhvr>
                                        <p:cTn id="32"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a:xfrm>
            <a:off x="530225" y="437515"/>
            <a:ext cx="10058400" cy="1085215"/>
          </a:xfrm>
        </p:spPr>
        <p:txBody>
          <a:bodyPr>
            <a:normAutofit/>
          </a:bodyPr>
          <a:lstStyle/>
          <a:p>
            <a:r>
              <a:rPr kumimoji="1" lang="en-US" altLang="zh-HK" sz="3600" b="1" dirty="0">
                <a:latin typeface="微軟正黑體" panose="020B0604030504040204" charset="-120"/>
                <a:ea typeface="微軟正黑體" panose="020B0604030504040204" charset="-120"/>
              </a:rPr>
              <a:t>《</a:t>
            </a:r>
            <a:r>
              <a:rPr kumimoji="1" lang="zh-HK" altLang="en-US" sz="3600" b="1" dirty="0">
                <a:latin typeface="微軟正黑體" panose="020B0604030504040204" charset="-120"/>
                <a:ea typeface="微軟正黑體" panose="020B0604030504040204" charset="-120"/>
              </a:rPr>
              <a:t>大明曆</a:t>
            </a:r>
            <a:r>
              <a:rPr kumimoji="1" lang="en-US" altLang="zh-HK" sz="3600" b="1" dirty="0">
                <a:latin typeface="微軟正黑體" panose="020B0604030504040204" charset="-120"/>
                <a:ea typeface="微軟正黑體" panose="020B0604030504040204" charset="-120"/>
              </a:rPr>
              <a:t>》</a:t>
            </a:r>
            <a:r>
              <a:rPr kumimoji="1" lang="zh-HK" altLang="en-US" sz="3600" b="1" dirty="0">
                <a:latin typeface="微軟正黑體" panose="020B0604030504040204" charset="-120"/>
                <a:ea typeface="微軟正黑體" panose="020B0604030504040204" charset="-120"/>
              </a:rPr>
              <a:t>的制作前後</a:t>
            </a:r>
          </a:p>
        </p:txBody>
      </p:sp>
      <p:sp>
        <p:nvSpPr>
          <p:cNvPr id="3" name="內容版面配置區 2"/>
          <p:cNvSpPr>
            <a:spLocks noGrp="1"/>
          </p:cNvSpPr>
          <p:nvPr>
            <p:ph idx="1"/>
          </p:nvPr>
        </p:nvSpPr>
        <p:spPr>
          <a:xfrm>
            <a:off x="530225" y="1522730"/>
            <a:ext cx="8797290" cy="4736465"/>
          </a:xfrm>
        </p:spPr>
        <p:txBody>
          <a:bodyPr>
            <a:noAutofit/>
          </a:bodyPr>
          <a:lstStyle/>
          <a:p>
            <a:r>
              <a:rPr kumimoji="1" lang="zh-HK" altLang="en-US" sz="2400" dirty="0">
                <a:latin typeface="微軟正黑體" panose="020B0604030504040204" charset="-120"/>
                <a:ea typeface="微軟正黑體" panose="020B0604030504040204" charset="-120"/>
                <a:cs typeface="微軟正黑體" panose="020B0604030504040204" charset="-120"/>
              </a:rPr>
              <a:t>公元</a:t>
            </a:r>
            <a:r>
              <a:rPr kumimoji="1" lang="en-US" altLang="zh-HK" sz="2400" dirty="0">
                <a:latin typeface="微軟正黑體" panose="020B0604030504040204" charset="-120"/>
                <a:ea typeface="微軟正黑體" panose="020B0604030504040204" charset="-120"/>
                <a:cs typeface="微軟正黑體" panose="020B0604030504040204" charset="-120"/>
              </a:rPr>
              <a:t>4</a:t>
            </a:r>
            <a:r>
              <a:rPr kumimoji="1" lang="en-US" altLang="zh-TW" sz="2400" dirty="0">
                <a:latin typeface="微軟正黑體" panose="020B0604030504040204" charset="-120"/>
                <a:ea typeface="微軟正黑體" panose="020B0604030504040204" charset="-120"/>
                <a:cs typeface="微軟正黑體" panose="020B0604030504040204" charset="-120"/>
              </a:rPr>
              <a:t>61</a:t>
            </a:r>
            <a:r>
              <a:rPr kumimoji="1" lang="zh-TW" altLang="en-US" sz="2400" dirty="0">
                <a:latin typeface="微軟正黑體" panose="020B0604030504040204" charset="-120"/>
                <a:ea typeface="微軟正黑體" panose="020B0604030504040204" charset="-120"/>
                <a:cs typeface="微軟正黑體" panose="020B0604030504040204" charset="-120"/>
              </a:rPr>
              <a:t>年，祖沖之調任南除州刺史從事，其後兩年間又分別擔任了南徐州從事史、公府參軍</a:t>
            </a:r>
            <a:endParaRPr kumimoji="1" lang="en-US" altLang="zh-TW" sz="2400" dirty="0">
              <a:latin typeface="微軟正黑體" panose="020B0604030504040204" charset="-120"/>
              <a:ea typeface="微軟正黑體" panose="020B0604030504040204" charset="-120"/>
              <a:cs typeface="微軟正黑體" panose="020B0604030504040204" charset="-120"/>
            </a:endParaRPr>
          </a:p>
          <a:p>
            <a:r>
              <a:rPr kumimoji="1" lang="zh-TW" altLang="en-US" sz="2400" dirty="0">
                <a:latin typeface="微軟正黑體" panose="020B0604030504040204" charset="-120"/>
                <a:ea typeface="微軟正黑體" panose="020B0604030504040204" charset="-120"/>
                <a:cs typeface="微軟正黑體" panose="020B0604030504040204" charset="-120"/>
              </a:rPr>
              <a:t>這段時間局勢動盪，頻繁調職，祖沖之的生活很不安定</a:t>
            </a:r>
            <a:endParaRPr kumimoji="1" lang="en-US" altLang="zh-TW"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但他仍然堅持學術研究，並取得了不少的成果</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公元</a:t>
            </a:r>
            <a:r>
              <a:rPr kumimoji="1" lang="en-US" altLang="zh-HK" sz="2400" dirty="0">
                <a:latin typeface="微軟正黑體" panose="020B0604030504040204" charset="-120"/>
                <a:ea typeface="微軟正黑體" panose="020B0604030504040204" charset="-120"/>
                <a:cs typeface="微軟正黑體" panose="020B0604030504040204" charset="-120"/>
              </a:rPr>
              <a:t>4</a:t>
            </a:r>
            <a:r>
              <a:rPr kumimoji="1" lang="en-US" altLang="zh-TW" sz="2400" dirty="0">
                <a:latin typeface="微軟正黑體" panose="020B0604030504040204" charset="-120"/>
                <a:ea typeface="微軟正黑體" panose="020B0604030504040204" charset="-120"/>
                <a:cs typeface="微軟正黑體" panose="020B0604030504040204" charset="-120"/>
              </a:rPr>
              <a:t>62</a:t>
            </a:r>
            <a:r>
              <a:rPr kumimoji="1" lang="zh-TW" altLang="en-US" sz="2400" dirty="0">
                <a:latin typeface="微軟正黑體" panose="020B0604030504040204" charset="-120"/>
                <a:ea typeface="微軟正黑體" panose="020B0604030504040204" charset="-120"/>
                <a:cs typeface="微軟正黑體" panose="020B0604030504040204" charset="-120"/>
              </a:rPr>
              <a:t>年，祖沖之完成了</a:t>
            </a:r>
            <a:r>
              <a:rPr kumimoji="1" lang="en-US" altLang="zh-TW" sz="2400" dirty="0">
                <a:latin typeface="微軟正黑體" panose="020B0604030504040204" charset="-120"/>
                <a:ea typeface="微軟正黑體" panose="020B0604030504040204" charset="-120"/>
                <a:cs typeface="微軟正黑體" panose="020B0604030504040204" charset="-120"/>
              </a:rPr>
              <a:t>《</a:t>
            </a:r>
            <a:r>
              <a:rPr kumimoji="1" lang="zh-TW" altLang="en-US" sz="2400" dirty="0">
                <a:latin typeface="微軟正黑體" panose="020B0604030504040204" charset="-120"/>
                <a:ea typeface="微軟正黑體" panose="020B0604030504040204" charset="-120"/>
                <a:cs typeface="微軟正黑體" panose="020B0604030504040204" charset="-120"/>
              </a:rPr>
              <a:t>大明曆</a:t>
            </a:r>
            <a:r>
              <a:rPr kumimoji="1" lang="en-US" altLang="zh-TW" sz="2400" dirty="0">
                <a:latin typeface="微軟正黑體" panose="020B0604030504040204" charset="-120"/>
                <a:ea typeface="微軟正黑體" panose="020B0604030504040204" charset="-120"/>
                <a:cs typeface="微軟正黑體" panose="020B0604030504040204" charset="-120"/>
              </a:rPr>
              <a:t>》</a:t>
            </a:r>
            <a:r>
              <a:rPr kumimoji="1" lang="zh-TW" altLang="en-US" sz="2400" dirty="0">
                <a:latin typeface="微軟正黑體" panose="020B0604030504040204" charset="-120"/>
                <a:ea typeface="微軟正黑體" panose="020B0604030504040204" charset="-120"/>
                <a:cs typeface="微軟正黑體" panose="020B0604030504040204" charset="-120"/>
              </a:rPr>
              <a:t>，</a:t>
            </a:r>
          </a:p>
          <a:p>
            <a:pPr marL="0" indent="0">
              <a:buNone/>
            </a:pPr>
            <a:r>
              <a:rPr kumimoji="1" lang="zh-TW" altLang="en-US" sz="2400" dirty="0">
                <a:latin typeface="微軟正黑體" panose="020B0604030504040204" charset="-120"/>
                <a:ea typeface="微軟正黑體" panose="020B0604030504040204" charset="-120"/>
                <a:cs typeface="微軟正黑體" panose="020B0604030504040204" charset="-120"/>
              </a:rPr>
              <a:t>   並將其上呈宋孝武帝請求允許實行</a:t>
            </a:r>
            <a:endParaRPr kumimoji="1" lang="en-US" altLang="zh-TW" sz="2400" dirty="0">
              <a:latin typeface="微軟正黑體" panose="020B0604030504040204" charset="-120"/>
              <a:ea typeface="微軟正黑體" panose="020B0604030504040204" charset="-120"/>
              <a:cs typeface="微軟正黑體" panose="020B0604030504040204" charset="-120"/>
            </a:endParaRPr>
          </a:p>
          <a:p>
            <a:r>
              <a:rPr kumimoji="1" lang="zh-TW" altLang="en-US" sz="2400" dirty="0">
                <a:latin typeface="微軟正黑體" panose="020B0604030504040204" charset="-120"/>
                <a:ea typeface="微軟正黑體" panose="020B0604030504040204" charset="-120"/>
                <a:cs typeface="微軟正黑體" panose="020B0604030504040204" charset="-120"/>
              </a:rPr>
              <a:t>經過一番朝堂辨論後，宋孝武帝答應於宋大明九年</a:t>
            </a:r>
          </a:p>
          <a:p>
            <a:pPr marL="0" indent="0">
              <a:buNone/>
            </a:pPr>
            <a:r>
              <a:rPr kumimoji="1" lang="zh-TW" altLang="en-US" sz="2400" dirty="0">
                <a:latin typeface="微軟正黑體" panose="020B0604030504040204" charset="-120"/>
                <a:ea typeface="微軟正黑體" panose="020B0604030504040204" charset="-120"/>
                <a:cs typeface="微軟正黑體" panose="020B0604030504040204" charset="-120"/>
              </a:rPr>
              <a:t>  （即公元</a:t>
            </a:r>
            <a:r>
              <a:rPr kumimoji="1" lang="en-US" altLang="zh-TW" sz="2400" dirty="0">
                <a:latin typeface="微軟正黑體" panose="020B0604030504040204" charset="-120"/>
                <a:ea typeface="微軟正黑體" panose="020B0604030504040204" charset="-120"/>
                <a:cs typeface="微軟正黑體" panose="020B0604030504040204" charset="-120"/>
              </a:rPr>
              <a:t>465</a:t>
            </a:r>
            <a:r>
              <a:rPr kumimoji="1" lang="zh-TW" altLang="en-US" sz="2400" dirty="0">
                <a:latin typeface="微軟正黑體" panose="020B0604030504040204" charset="-120"/>
                <a:ea typeface="微軟正黑體" panose="020B0604030504040204" charset="-120"/>
                <a:cs typeface="微軟正黑體" panose="020B0604030504040204" charset="-120"/>
              </a:rPr>
              <a:t>年）頒佈該曆法</a:t>
            </a:r>
            <a:endParaRPr kumimoji="1" lang="en-US" altLang="zh-TW" sz="2400" dirty="0">
              <a:latin typeface="微軟正黑體" panose="020B0604030504040204" charset="-120"/>
              <a:ea typeface="微軟正黑體" panose="020B0604030504040204" charset="-120"/>
              <a:cs typeface="微軟正黑體" panose="020B0604030504040204" charset="-120"/>
            </a:endParaRPr>
          </a:p>
          <a:p>
            <a:r>
              <a:rPr kumimoji="1" lang="zh-TW" altLang="en-US" sz="2400" dirty="0">
                <a:latin typeface="微軟正黑體" panose="020B0604030504040204" charset="-120"/>
                <a:ea typeface="微軟正黑體" panose="020B0604030504040204" charset="-120"/>
                <a:cs typeface="微軟正黑體" panose="020B0604030504040204" charset="-120"/>
              </a:rPr>
              <a:t>結果沒多久後宋孝武帝便去世了，一切無從談起</a:t>
            </a:r>
            <a:endParaRPr kumimoji="1" lang="en-US" altLang="zh-TW" sz="2400" dirty="0">
              <a:latin typeface="微軟正黑體" panose="020B0604030504040204" charset="-120"/>
              <a:ea typeface="微軟正黑體" panose="020B0604030504040204" charset="-120"/>
              <a:cs typeface="微軟正黑體" panose="020B0604030504040204" charset="-120"/>
            </a:endParaRPr>
          </a:p>
          <a:p>
            <a:endParaRPr kumimoji="1" lang="en-US" altLang="zh-TW" sz="2400" dirty="0">
              <a:latin typeface="微軟正黑體" panose="020B0604030504040204" charset="-120"/>
              <a:ea typeface="微軟正黑體" panose="020B0604030504040204" charset="-120"/>
              <a:cs typeface="微軟正黑體" panose="020B0604030504040204" charset="-120"/>
            </a:endParaRPr>
          </a:p>
          <a:p>
            <a:endParaRPr kumimoji="1" lang="en-US" altLang="zh-TW" sz="2400" dirty="0">
              <a:latin typeface="微軟正黑體" panose="020B0604030504040204" charset="-120"/>
              <a:ea typeface="微軟正黑體" panose="020B0604030504040204" charset="-120"/>
              <a:cs typeface="微軟正黑體" panose="020B0604030504040204" charset="-120"/>
            </a:endParaRPr>
          </a:p>
        </p:txBody>
      </p:sp>
      <p:pic>
        <p:nvPicPr>
          <p:cNvPr id="4" name="图片 3"/>
          <p:cNvPicPr>
            <a:picLocks noChangeAspect="1"/>
          </p:cNvPicPr>
          <p:nvPr/>
        </p:nvPicPr>
        <p:blipFill>
          <a:blip r:embed="rId2">
            <a:lum contrast="30000"/>
          </a:blip>
          <a:stretch>
            <a:fillRect/>
          </a:stretch>
        </p:blipFill>
        <p:spPr>
          <a:xfrm>
            <a:off x="7524115" y="2854960"/>
            <a:ext cx="4492625" cy="2828925"/>
          </a:xfrm>
          <a:prstGeom prst="rect">
            <a:avLst/>
          </a:prstGeom>
          <a:effectLst>
            <a:softEdge rad="1270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ircle(i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ircle(i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circle(in)">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rcRect l="11390"/>
          <a:stretch>
            <a:fillRect/>
          </a:stretch>
        </p:blipFill>
        <p:spPr>
          <a:xfrm>
            <a:off x="9164320" y="682625"/>
            <a:ext cx="2772410" cy="1936115"/>
          </a:xfrm>
          <a:prstGeom prst="rect">
            <a:avLst/>
          </a:prstGeom>
        </p:spPr>
      </p:pic>
      <p:sp>
        <p:nvSpPr>
          <p:cNvPr id="2" name="標題 1"/>
          <p:cNvSpPr>
            <a:spLocks noGrp="1"/>
          </p:cNvSpPr>
          <p:nvPr>
            <p:ph type="title"/>
          </p:nvPr>
        </p:nvSpPr>
        <p:spPr>
          <a:xfrm>
            <a:off x="721995" y="278765"/>
            <a:ext cx="3994785" cy="673735"/>
          </a:xfrm>
        </p:spPr>
        <p:txBody>
          <a:bodyPr/>
          <a:lstStyle/>
          <a:p>
            <a:r>
              <a:rPr kumimoji="1" lang="zh-HK" altLang="en-US" sz="3600" b="1" dirty="0"/>
              <a:t>其他的「小」發明</a:t>
            </a:r>
          </a:p>
        </p:txBody>
      </p:sp>
      <p:sp>
        <p:nvSpPr>
          <p:cNvPr id="3" name="內容版面配置區 2"/>
          <p:cNvSpPr>
            <a:spLocks noGrp="1"/>
          </p:cNvSpPr>
          <p:nvPr>
            <p:ph idx="1"/>
          </p:nvPr>
        </p:nvSpPr>
        <p:spPr>
          <a:xfrm>
            <a:off x="373380" y="1057910"/>
            <a:ext cx="8645525" cy="4457065"/>
          </a:xfrm>
        </p:spPr>
        <p:txBody>
          <a:bodyPr>
            <a:normAutofit/>
          </a:bodyPr>
          <a:lstStyle/>
          <a:p>
            <a:r>
              <a:rPr kumimoji="1" lang="zh-HK" altLang="en-US" sz="2400" dirty="0">
                <a:latin typeface="微軟正黑體" panose="020B0604030504040204" charset="-120"/>
                <a:ea typeface="微軟正黑體" panose="020B0604030504040204" charset="-120"/>
                <a:cs typeface="微軟正黑體" panose="020B0604030504040204" charset="-120"/>
              </a:rPr>
              <a:t>公元</a:t>
            </a:r>
            <a:r>
              <a:rPr kumimoji="1" lang="en-US" altLang="zh-HK" sz="2400" dirty="0">
                <a:latin typeface="微軟正黑體" panose="020B0604030504040204" charset="-120"/>
                <a:ea typeface="微軟正黑體" panose="020B0604030504040204" charset="-120"/>
                <a:cs typeface="微軟正黑體" panose="020B0604030504040204" charset="-120"/>
              </a:rPr>
              <a:t>4</a:t>
            </a:r>
            <a:r>
              <a:rPr kumimoji="1" lang="en-US" altLang="zh-TW" sz="2400" dirty="0">
                <a:latin typeface="微軟正黑體" panose="020B0604030504040204" charset="-120"/>
                <a:ea typeface="微軟正黑體" panose="020B0604030504040204" charset="-120"/>
                <a:cs typeface="微軟正黑體" panose="020B0604030504040204" charset="-120"/>
              </a:rPr>
              <a:t>64</a:t>
            </a:r>
            <a:r>
              <a:rPr kumimoji="1" lang="zh-TW" altLang="en-US" sz="2400" dirty="0">
                <a:latin typeface="微軟正黑體" panose="020B0604030504040204" charset="-120"/>
                <a:ea typeface="微軟正黑體" panose="020B0604030504040204" charset="-120"/>
                <a:cs typeface="微軟正黑體" panose="020B0604030504040204" charset="-120"/>
              </a:rPr>
              <a:t>年，祖沖之被調職至婁縣擔任縣令，後來又到建康擔任謁者僕射</a:t>
            </a:r>
            <a:endParaRPr kumimoji="1" lang="en-US" altLang="zh-TW" sz="2400" dirty="0">
              <a:latin typeface="微軟正黑體" panose="020B0604030504040204" charset="-120"/>
              <a:ea typeface="微軟正黑體" panose="020B0604030504040204" charset="-120"/>
              <a:cs typeface="微軟正黑體" panose="020B0604030504040204" charset="-120"/>
            </a:endParaRPr>
          </a:p>
          <a:p>
            <a:r>
              <a:rPr kumimoji="1" lang="zh-TW" altLang="en-US" sz="2400" dirty="0">
                <a:latin typeface="微軟正黑體" panose="020B0604030504040204" charset="-120"/>
                <a:ea typeface="微軟正黑體" panose="020B0604030504040204" charset="-120"/>
                <a:cs typeface="微軟正黑體" panose="020B0604030504040204" charset="-120"/>
              </a:rPr>
              <a:t>從這時開始，直至南齊初年，他醉心於機械制造這個領域</a:t>
            </a:r>
            <a:endParaRPr kumimoji="1" lang="en-US" altLang="zh-TW"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他偶而會心血來潮，嘗試復原一些已失傳的機關制品</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例如四大發明之一的指南車</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有時候，他也會嘗試一下創造</a:t>
            </a:r>
            <a:r>
              <a:rPr kumimoji="1" lang="zh-CN" altLang="zh-HK" sz="2400" dirty="0">
                <a:latin typeface="微軟正黑體" panose="020B0604030504040204" charset="-120"/>
                <a:ea typeface="微軟正黑體" panose="020B0604030504040204" charset="-120"/>
                <a:cs typeface="微軟正黑體" panose="020B0604030504040204" charset="-120"/>
              </a:rPr>
              <a:t>新發明：</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pPr marL="0" indent="0">
              <a:buNone/>
            </a:pPr>
            <a:endParaRPr kumimoji="1" lang="zh-HK" altLang="en-US" sz="2400" dirty="0">
              <a:latin typeface="微軟正黑體" panose="020B0604030504040204" charset="-120"/>
              <a:ea typeface="微軟正黑體" panose="020B0604030504040204" charset="-120"/>
              <a:cs typeface="微軟正黑體" panose="020B0604030504040204" charset="-120"/>
            </a:endParaRPr>
          </a:p>
        </p:txBody>
      </p:sp>
      <p:pic>
        <p:nvPicPr>
          <p:cNvPr id="5" name="图片 4"/>
          <p:cNvPicPr>
            <a:picLocks noChangeAspect="1"/>
          </p:cNvPicPr>
          <p:nvPr/>
        </p:nvPicPr>
        <p:blipFill>
          <a:blip r:embed="rId3">
            <a:lum contrast="30000"/>
          </a:blip>
          <a:stretch>
            <a:fillRect/>
          </a:stretch>
        </p:blipFill>
        <p:spPr>
          <a:xfrm>
            <a:off x="198120" y="3820160"/>
            <a:ext cx="2604770" cy="2004695"/>
          </a:xfrm>
          <a:prstGeom prst="rect">
            <a:avLst/>
          </a:prstGeom>
        </p:spPr>
      </p:pic>
      <p:pic>
        <p:nvPicPr>
          <p:cNvPr id="6" name="图片 5"/>
          <p:cNvPicPr>
            <a:picLocks noChangeAspect="1"/>
          </p:cNvPicPr>
          <p:nvPr/>
        </p:nvPicPr>
        <p:blipFill>
          <a:blip r:embed="rId4">
            <a:lum contrast="12000"/>
          </a:blip>
          <a:stretch>
            <a:fillRect/>
          </a:stretch>
        </p:blipFill>
        <p:spPr>
          <a:xfrm>
            <a:off x="3086735" y="3942715"/>
            <a:ext cx="2005965" cy="1880870"/>
          </a:xfrm>
          <a:prstGeom prst="rect">
            <a:avLst/>
          </a:prstGeom>
        </p:spPr>
      </p:pic>
      <p:pic>
        <p:nvPicPr>
          <p:cNvPr id="7" name="图片 6"/>
          <p:cNvPicPr>
            <a:picLocks noChangeAspect="1"/>
          </p:cNvPicPr>
          <p:nvPr/>
        </p:nvPicPr>
        <p:blipFill>
          <a:blip r:embed="rId5">
            <a:lum bright="-12000" contrast="30000"/>
          </a:blip>
          <a:stretch>
            <a:fillRect/>
          </a:stretch>
        </p:blipFill>
        <p:spPr>
          <a:xfrm>
            <a:off x="8466455" y="3078480"/>
            <a:ext cx="3597275" cy="2929890"/>
          </a:xfrm>
          <a:prstGeom prst="rect">
            <a:avLst/>
          </a:prstGeom>
        </p:spPr>
      </p:pic>
      <p:pic>
        <p:nvPicPr>
          <p:cNvPr id="8" name="图片 7"/>
          <p:cNvPicPr>
            <a:picLocks noChangeAspect="1"/>
          </p:cNvPicPr>
          <p:nvPr/>
        </p:nvPicPr>
        <p:blipFill>
          <a:blip r:embed="rId6">
            <a:lum bright="-6000" contrast="48000"/>
          </a:blip>
          <a:stretch>
            <a:fillRect/>
          </a:stretch>
        </p:blipFill>
        <p:spPr>
          <a:xfrm>
            <a:off x="5353050" y="3922395"/>
            <a:ext cx="1485900" cy="1800225"/>
          </a:xfrm>
          <a:prstGeom prst="rect">
            <a:avLst/>
          </a:prstGeom>
        </p:spPr>
      </p:pic>
      <p:pic>
        <p:nvPicPr>
          <p:cNvPr id="9" name="图片 8"/>
          <p:cNvPicPr>
            <a:picLocks noChangeAspect="1"/>
          </p:cNvPicPr>
          <p:nvPr/>
        </p:nvPicPr>
        <p:blipFill>
          <a:blip r:embed="rId7">
            <a:lum bright="12000" contrast="60000"/>
          </a:blip>
          <a:stretch>
            <a:fillRect/>
          </a:stretch>
        </p:blipFill>
        <p:spPr>
          <a:xfrm>
            <a:off x="7081520" y="3896995"/>
            <a:ext cx="1385570" cy="1850390"/>
          </a:xfrm>
          <a:prstGeom prst="rect">
            <a:avLst/>
          </a:prstGeom>
        </p:spPr>
      </p:pic>
      <p:sp>
        <p:nvSpPr>
          <p:cNvPr id="10" name="文本框 9"/>
          <p:cNvSpPr txBox="1"/>
          <p:nvPr/>
        </p:nvSpPr>
        <p:spPr>
          <a:xfrm>
            <a:off x="10207625" y="2618740"/>
            <a:ext cx="1540510" cy="460375"/>
          </a:xfrm>
          <a:prstGeom prst="rect">
            <a:avLst/>
          </a:prstGeom>
          <a:noFill/>
        </p:spPr>
        <p:txBody>
          <a:bodyPr wrap="square" rtlCol="0">
            <a:spAutoFit/>
          </a:bodyPr>
          <a:lstStyle/>
          <a:p>
            <a:r>
              <a:rPr kumimoji="1" lang="zh-HK" altLang="en-US" sz="2400" b="1" dirty="0">
                <a:latin typeface="微軟正黑體" panose="020B0604030504040204" charset="-120"/>
                <a:ea typeface="微軟正黑體" panose="020B0604030504040204" charset="-120"/>
                <a:cs typeface="微軟正黑體" panose="020B0604030504040204" charset="-120"/>
                <a:sym typeface="+mn-ea"/>
              </a:rPr>
              <a:t>指南車</a:t>
            </a:r>
          </a:p>
        </p:txBody>
      </p:sp>
      <p:sp>
        <p:nvSpPr>
          <p:cNvPr id="11" name="文本框 10"/>
          <p:cNvSpPr txBox="1"/>
          <p:nvPr/>
        </p:nvSpPr>
        <p:spPr>
          <a:xfrm>
            <a:off x="610870" y="5951220"/>
            <a:ext cx="1778635" cy="829945"/>
          </a:xfrm>
          <a:prstGeom prst="rect">
            <a:avLst/>
          </a:prstGeom>
          <a:noFill/>
        </p:spPr>
        <p:txBody>
          <a:bodyPr wrap="square" rtlCol="0">
            <a:spAutoFit/>
          </a:bodyPr>
          <a:lstStyle/>
          <a:p>
            <a:r>
              <a:rPr kumimoji="1" lang="zh-HK" altLang="en-US" sz="2400" b="1" dirty="0">
                <a:latin typeface="微軟正黑體" panose="020B0604030504040204" charset="-120"/>
                <a:ea typeface="微軟正黑體" panose="020B0604030504040204" charset="-120"/>
                <a:cs typeface="微軟正黑體" panose="020B0604030504040204" charset="-120"/>
                <a:sym typeface="+mn-ea"/>
              </a:rPr>
              <a:t>日行百里的</a:t>
            </a:r>
          </a:p>
          <a:p>
            <a:r>
              <a:rPr kumimoji="1" lang="zh-HK" altLang="en-US" sz="2400" b="1" dirty="0">
                <a:latin typeface="微軟正黑體" panose="020B0604030504040204" charset="-120"/>
                <a:ea typeface="微軟正黑體" panose="020B0604030504040204" charset="-120"/>
                <a:cs typeface="微軟正黑體" panose="020B0604030504040204" charset="-120"/>
                <a:sym typeface="+mn-ea"/>
              </a:rPr>
              <a:t>「千里船」</a:t>
            </a:r>
          </a:p>
        </p:txBody>
      </p:sp>
      <p:sp>
        <p:nvSpPr>
          <p:cNvPr id="12" name="文本框 11"/>
          <p:cNvSpPr txBox="1"/>
          <p:nvPr/>
        </p:nvSpPr>
        <p:spPr>
          <a:xfrm>
            <a:off x="2898775" y="5823585"/>
            <a:ext cx="2381885" cy="829945"/>
          </a:xfrm>
          <a:prstGeom prst="rect">
            <a:avLst/>
          </a:prstGeom>
          <a:noFill/>
        </p:spPr>
        <p:txBody>
          <a:bodyPr wrap="square" rtlCol="0">
            <a:spAutoFit/>
          </a:bodyPr>
          <a:lstStyle/>
          <a:p>
            <a:r>
              <a:rPr kumimoji="1" lang="zh-HK" altLang="en-US" sz="2400" b="1" dirty="0">
                <a:latin typeface="微軟正黑體" panose="020B0604030504040204" charset="-120"/>
                <a:ea typeface="微軟正黑體" panose="020B0604030504040204" charset="-120"/>
                <a:cs typeface="微軟正黑體" panose="020B0604030504040204" charset="-120"/>
                <a:sym typeface="+mn-ea"/>
              </a:rPr>
              <a:t>傳說中諸葛亮的「木牛流馬」</a:t>
            </a:r>
          </a:p>
        </p:txBody>
      </p:sp>
      <p:sp>
        <p:nvSpPr>
          <p:cNvPr id="13" name="文本框 12"/>
          <p:cNvSpPr txBox="1"/>
          <p:nvPr/>
        </p:nvSpPr>
        <p:spPr>
          <a:xfrm>
            <a:off x="5659755" y="6008370"/>
            <a:ext cx="1251585" cy="460375"/>
          </a:xfrm>
          <a:prstGeom prst="rect">
            <a:avLst/>
          </a:prstGeom>
          <a:noFill/>
        </p:spPr>
        <p:txBody>
          <a:bodyPr wrap="square" rtlCol="0">
            <a:spAutoFit/>
          </a:bodyPr>
          <a:lstStyle/>
          <a:p>
            <a:r>
              <a:rPr kumimoji="1" lang="zh-HK" altLang="en-US" sz="2400" b="1" dirty="0">
                <a:latin typeface="微軟正黑體" panose="020B0604030504040204" charset="-120"/>
                <a:ea typeface="微軟正黑體" panose="020B0604030504040204" charset="-120"/>
                <a:cs typeface="微軟正黑體" panose="020B0604030504040204" charset="-120"/>
                <a:sym typeface="+mn-ea"/>
              </a:rPr>
              <a:t>漏壼</a:t>
            </a:r>
          </a:p>
        </p:txBody>
      </p:sp>
      <p:sp>
        <p:nvSpPr>
          <p:cNvPr id="14" name="文本框 13"/>
          <p:cNvSpPr txBox="1"/>
          <p:nvPr/>
        </p:nvSpPr>
        <p:spPr>
          <a:xfrm>
            <a:off x="6911340" y="5824855"/>
            <a:ext cx="1726565" cy="829945"/>
          </a:xfrm>
          <a:prstGeom prst="rect">
            <a:avLst/>
          </a:prstGeom>
          <a:noFill/>
        </p:spPr>
        <p:txBody>
          <a:bodyPr wrap="square" rtlCol="0">
            <a:spAutoFit/>
          </a:bodyPr>
          <a:lstStyle/>
          <a:p>
            <a:pPr algn="ctr"/>
            <a:r>
              <a:rPr kumimoji="1" lang="zh-HK" altLang="en-US" sz="2400" b="1" dirty="0">
                <a:latin typeface="微軟正黑體" panose="020B0604030504040204" charset="-120"/>
                <a:ea typeface="微軟正黑體" panose="020B0604030504040204" charset="-120"/>
                <a:cs typeface="微軟正黑體" panose="020B0604030504040204" charset="-120"/>
                <a:sym typeface="+mn-ea"/>
              </a:rPr>
              <a:t>欹器</a:t>
            </a:r>
          </a:p>
          <a:p>
            <a:pPr algn="ctr"/>
            <a:r>
              <a:rPr kumimoji="1" lang="zh-HK" altLang="en-US" sz="2400" b="1" dirty="0">
                <a:latin typeface="微軟正黑體" panose="020B0604030504040204" charset="-120"/>
                <a:ea typeface="微軟正黑體" panose="020B0604030504040204" charset="-120"/>
                <a:cs typeface="微軟正黑體" panose="020B0604030504040204" charset="-120"/>
                <a:sym typeface="+mn-ea"/>
              </a:rPr>
              <a:t>（一種沙漏）</a:t>
            </a:r>
          </a:p>
        </p:txBody>
      </p:sp>
      <p:sp>
        <p:nvSpPr>
          <p:cNvPr id="15" name="文本框 14"/>
          <p:cNvSpPr txBox="1"/>
          <p:nvPr/>
        </p:nvSpPr>
        <p:spPr>
          <a:xfrm>
            <a:off x="9852025" y="6194425"/>
            <a:ext cx="1778635" cy="460375"/>
          </a:xfrm>
          <a:prstGeom prst="rect">
            <a:avLst/>
          </a:prstGeom>
          <a:noFill/>
        </p:spPr>
        <p:txBody>
          <a:bodyPr wrap="square" rtlCol="0">
            <a:spAutoFit/>
          </a:bodyPr>
          <a:lstStyle/>
          <a:p>
            <a:r>
              <a:rPr lang="zh-CN" altLang="en-US" sz="2400" b="1">
                <a:latin typeface="微軟正黑體" panose="020B0604030504040204" charset="-120"/>
                <a:ea typeface="微軟正黑體" panose="020B0604030504040204" charset="-120"/>
              </a:rPr>
              <a:t>水碓磨</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1200658" y="263017"/>
            <a:ext cx="10058400" cy="1609344"/>
          </a:xfrm>
        </p:spPr>
        <p:txBody>
          <a:bodyPr/>
          <a:lstStyle/>
          <a:p>
            <a:r>
              <a:rPr kumimoji="1" lang="zh-HK" altLang="en-US" sz="3600" b="1" dirty="0">
                <a:latin typeface="微軟正黑體" panose="020B0604030504040204" charset="-120"/>
                <a:ea typeface="微軟正黑體" panose="020B0604030504040204" charset="-120"/>
              </a:rPr>
              <a:t>南齊時期</a:t>
            </a:r>
          </a:p>
        </p:txBody>
      </p:sp>
      <p:sp>
        <p:nvSpPr>
          <p:cNvPr id="3" name="內容版面配置區 2"/>
          <p:cNvSpPr>
            <a:spLocks noGrp="1"/>
          </p:cNvSpPr>
          <p:nvPr>
            <p:ph idx="1"/>
          </p:nvPr>
        </p:nvSpPr>
        <p:spPr>
          <a:xfrm>
            <a:off x="723900" y="1682750"/>
            <a:ext cx="10744835" cy="4679950"/>
          </a:xfrm>
        </p:spPr>
        <p:txBody>
          <a:bodyPr>
            <a:normAutofit/>
          </a:bodyPr>
          <a:lstStyle/>
          <a:p>
            <a:r>
              <a:rPr kumimoji="1" lang="zh-HK" altLang="en-US" sz="2400" dirty="0">
                <a:latin typeface="微軟正黑體" panose="020B0604030504040204" charset="-120"/>
                <a:ea typeface="微軟正黑體" panose="020B0604030504040204" charset="-120"/>
                <a:cs typeface="微軟正黑體" panose="020B0604030504040204" charset="-120"/>
              </a:rPr>
              <a:t>南齊時期，祖沖之已經踏入垂暮之年</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此時朝廷嚴重分裂，政治黑暗，社會動盪不安</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祖沖之感觸頗深，開始研究文學和社會科學，也更關心政治</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en-US" altLang="zh-HK" sz="2400" dirty="0">
                <a:latin typeface="微軟正黑體" panose="020B0604030504040204" charset="-120"/>
                <a:ea typeface="微軟正黑體" panose="020B0604030504040204" charset="-120"/>
                <a:cs typeface="微軟正黑體" panose="020B0604030504040204" charset="-120"/>
              </a:rPr>
              <a:t>494</a:t>
            </a:r>
            <a:r>
              <a:rPr kumimoji="1" lang="zh-HK" altLang="en-US" sz="2400" dirty="0">
                <a:latin typeface="微軟正黑體" panose="020B0604030504040204" charset="-120"/>
                <a:ea typeface="微軟正黑體" panose="020B0604030504040204" charset="-120"/>
                <a:cs typeface="微軟正黑體" panose="020B0604030504040204" charset="-120"/>
              </a:rPr>
              <a:t>年到</a:t>
            </a:r>
            <a:r>
              <a:rPr kumimoji="1" lang="en-US" altLang="zh-HK" sz="2400" dirty="0">
                <a:latin typeface="微軟正黑體" panose="020B0604030504040204" charset="-120"/>
                <a:ea typeface="微軟正黑體" panose="020B0604030504040204" charset="-120"/>
                <a:cs typeface="微軟正黑體" panose="020B0604030504040204" charset="-120"/>
              </a:rPr>
              <a:t>498</a:t>
            </a:r>
            <a:r>
              <a:rPr kumimoji="1" lang="zh-HK" altLang="en-US" sz="2400" dirty="0">
                <a:latin typeface="微軟正黑體" panose="020B0604030504040204" charset="-120"/>
                <a:ea typeface="微軟正黑體" panose="020B0604030504040204" charset="-120"/>
                <a:cs typeface="微軟正黑體" panose="020B0604030504040204" charset="-120"/>
              </a:rPr>
              <a:t>年之間，祖沖之在南齊朝廷擔任長水校尉一職</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祖沖之寫了一篇</a:t>
            </a:r>
            <a:r>
              <a:rPr kumimoji="1" lang="en-US" altLang="zh-HK" sz="2400" dirty="0">
                <a:latin typeface="微軟正黑體" panose="020B0604030504040204" charset="-120"/>
                <a:ea typeface="微軟正黑體" panose="020B0604030504040204" charset="-120"/>
                <a:cs typeface="微軟正黑體" panose="020B0604030504040204" charset="-120"/>
              </a:rPr>
              <a:t>《</a:t>
            </a:r>
            <a:r>
              <a:rPr kumimoji="1" lang="zh-HK" altLang="en-US" sz="2400" dirty="0">
                <a:latin typeface="微軟正黑體" panose="020B0604030504040204" charset="-120"/>
                <a:ea typeface="微軟正黑體" panose="020B0604030504040204" charset="-120"/>
                <a:cs typeface="微軟正黑體" panose="020B0604030504040204" charset="-120"/>
              </a:rPr>
              <a:t>安邊論</a:t>
            </a:r>
            <a:r>
              <a:rPr kumimoji="1" lang="en-US" altLang="zh-HK" sz="2400" dirty="0">
                <a:latin typeface="微軟正黑體" panose="020B0604030504040204" charset="-120"/>
                <a:ea typeface="微軟正黑體" panose="020B0604030504040204" charset="-120"/>
                <a:cs typeface="微軟正黑體" panose="020B0604030504040204" charset="-120"/>
              </a:rPr>
              <a:t>》</a:t>
            </a:r>
            <a:r>
              <a:rPr kumimoji="1" lang="zh-HK" altLang="en-US" sz="2400" dirty="0">
                <a:latin typeface="微軟正黑體" panose="020B0604030504040204" charset="-120"/>
                <a:ea typeface="微軟正黑體" panose="020B0604030504040204" charset="-120"/>
                <a:cs typeface="微軟正黑體" panose="020B0604030504040204" charset="-120"/>
              </a:rPr>
              <a:t>，建議政府開墾荒地，發展農業，增強國力，安定民生，鞏固國防</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齊明帝</a:t>
            </a:r>
            <a:r>
              <a:rPr kumimoji="1" lang="zh-HK" altLang="en-US" sz="2400" dirty="0">
                <a:latin typeface="微軟正黑體" panose="020B0604030504040204" charset="-120"/>
                <a:ea typeface="微軟正黑體" panose="020B0604030504040204" charset="-120"/>
                <a:cs typeface="微軟正黑體" panose="020B0604030504040204" charset="-120"/>
                <a:sym typeface="+mn-ea"/>
              </a:rPr>
              <a:t>時</a:t>
            </a:r>
            <a:r>
              <a:rPr kumimoji="1" lang="zh-HK" altLang="en-US" sz="2400" dirty="0">
                <a:latin typeface="微軟正黑體" panose="020B0604030504040204" charset="-120"/>
                <a:ea typeface="微軟正黑體" panose="020B0604030504040204" charset="-120"/>
                <a:cs typeface="微軟正黑體" panose="020B0604030504040204" charset="-120"/>
              </a:rPr>
              <a:t>看到後十分讚同，本想命他「巡行四方，興造大業，可以利百姓者」</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然而此南齊的統治難維持，國家政權搖搖欲墜</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加上南北朝之間的連年戰爭，祖沖之的政治主張根本無法在國家內部施行</a:t>
            </a:r>
          </a:p>
        </p:txBody>
      </p:sp>
      <p:pic>
        <p:nvPicPr>
          <p:cNvPr id="4" name="图片 3"/>
          <p:cNvPicPr>
            <a:picLocks noChangeAspect="1"/>
          </p:cNvPicPr>
          <p:nvPr/>
        </p:nvPicPr>
        <p:blipFill>
          <a:blip r:embed="rId2">
            <a:lum bright="12000" contrast="12000"/>
          </a:blip>
          <a:stretch>
            <a:fillRect/>
          </a:stretch>
        </p:blipFill>
        <p:spPr>
          <a:xfrm>
            <a:off x="7236460" y="120015"/>
            <a:ext cx="4424680" cy="2569210"/>
          </a:xfrm>
          <a:prstGeom prst="rect">
            <a:avLst/>
          </a:prstGeom>
          <a:effectLst>
            <a:softEdge rad="1270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zh-CN" altLang="en-US" sz="3600" b="1" dirty="0">
                <a:latin typeface="微軟正黑體" panose="020B0604030504040204" charset="-120"/>
                <a:ea typeface="微軟正黑體" panose="020B0604030504040204" charset="-120"/>
              </a:rPr>
              <a:t>重新頒布</a:t>
            </a:r>
            <a:r>
              <a:rPr kumimoji="1" lang="en-US" altLang="zh-HK" sz="3600" b="1" dirty="0">
                <a:latin typeface="微軟正黑體" panose="020B0604030504040204" charset="-120"/>
                <a:ea typeface="微軟正黑體" panose="020B0604030504040204" charset="-120"/>
              </a:rPr>
              <a:t>《</a:t>
            </a:r>
            <a:r>
              <a:rPr kumimoji="1" lang="zh-HK" altLang="en-US" sz="3600" b="1" dirty="0">
                <a:latin typeface="微軟正黑體" panose="020B0604030504040204" charset="-120"/>
                <a:ea typeface="微軟正黑體" panose="020B0604030504040204" charset="-120"/>
              </a:rPr>
              <a:t>大明曆</a:t>
            </a:r>
            <a:r>
              <a:rPr kumimoji="1" lang="en-US" altLang="zh-HK" sz="3600" b="1" dirty="0">
                <a:latin typeface="微軟正黑體" panose="020B0604030504040204" charset="-120"/>
                <a:ea typeface="微軟正黑體" panose="020B0604030504040204" charset="-120"/>
              </a:rPr>
              <a:t>》</a:t>
            </a:r>
            <a:endParaRPr kumimoji="1" lang="zh-HK" altLang="en-US" sz="3600" b="1" dirty="0">
              <a:latin typeface="微軟正黑體" panose="020B0604030504040204" charset="-120"/>
              <a:ea typeface="微軟正黑體" panose="020B0604030504040204" charset="-120"/>
            </a:endParaRPr>
          </a:p>
        </p:txBody>
      </p:sp>
      <p:sp>
        <p:nvSpPr>
          <p:cNvPr id="3" name="內容版面配置區 2"/>
          <p:cNvSpPr>
            <a:spLocks noGrp="1"/>
          </p:cNvSpPr>
          <p:nvPr>
            <p:ph idx="1"/>
          </p:nvPr>
        </p:nvSpPr>
        <p:spPr>
          <a:xfrm>
            <a:off x="1066800" y="1867535"/>
            <a:ext cx="6527165" cy="4050665"/>
          </a:xfrm>
        </p:spPr>
        <p:txBody>
          <a:bodyPr>
            <a:normAutofit/>
          </a:bodyPr>
          <a:lstStyle/>
          <a:p>
            <a:r>
              <a:rPr kumimoji="1" lang="zh-HK" altLang="en-US" sz="2400" dirty="0">
                <a:latin typeface="微軟正黑體" panose="020B0604030504040204" charset="-120"/>
                <a:ea typeface="微軟正黑體" panose="020B0604030504040204" charset="-120"/>
                <a:cs typeface="微軟正黑體" panose="020B0604030504040204" charset="-120"/>
              </a:rPr>
              <a:t>祖沖之最終於</a:t>
            </a:r>
            <a:r>
              <a:rPr kumimoji="1" lang="zh-TW" altLang="en-US" sz="2400" dirty="0">
                <a:latin typeface="微軟正黑體" panose="020B0604030504040204" charset="-120"/>
                <a:ea typeface="微軟正黑體" panose="020B0604030504040204" charset="-120"/>
                <a:cs typeface="微軟正黑體" panose="020B0604030504040204" charset="-120"/>
              </a:rPr>
              <a:t>南朝齊永元二年（</a:t>
            </a:r>
            <a:r>
              <a:rPr kumimoji="1" lang="zh-HK" altLang="en-US" sz="2400" dirty="0">
                <a:latin typeface="微軟正黑體" panose="020B0604030504040204" charset="-120"/>
                <a:ea typeface="微軟正黑體" panose="020B0604030504040204" charset="-120"/>
                <a:cs typeface="微軟正黑體" panose="020B0604030504040204" charset="-120"/>
              </a:rPr>
              <a:t>公元</a:t>
            </a:r>
            <a:r>
              <a:rPr kumimoji="1" lang="en-US" altLang="zh-HK" sz="2400" dirty="0">
                <a:latin typeface="微軟正黑體" panose="020B0604030504040204" charset="-120"/>
                <a:ea typeface="微軟正黑體" panose="020B0604030504040204" charset="-120"/>
                <a:cs typeface="微軟正黑體" panose="020B0604030504040204" charset="-120"/>
              </a:rPr>
              <a:t>5</a:t>
            </a:r>
            <a:r>
              <a:rPr kumimoji="1" lang="en-US" altLang="zh-TW" sz="2400" dirty="0">
                <a:latin typeface="微軟正黑體" panose="020B0604030504040204" charset="-120"/>
                <a:ea typeface="微軟正黑體" panose="020B0604030504040204" charset="-120"/>
                <a:cs typeface="微軟正黑體" panose="020B0604030504040204" charset="-120"/>
              </a:rPr>
              <a:t>00</a:t>
            </a:r>
            <a:r>
              <a:rPr kumimoji="1" lang="zh-TW" altLang="en-US" sz="2400" dirty="0">
                <a:latin typeface="微軟正黑體" panose="020B0604030504040204" charset="-120"/>
                <a:ea typeface="微軟正黑體" panose="020B0604030504040204" charset="-120"/>
                <a:cs typeface="微軟正黑體" panose="020B0604030504040204" charset="-120"/>
              </a:rPr>
              <a:t>年）與世長辭</a:t>
            </a:r>
            <a:endParaRPr kumimoji="1" lang="en-US" altLang="zh-TW" sz="2400" dirty="0">
              <a:latin typeface="微軟正黑體" panose="020B0604030504040204" charset="-120"/>
              <a:ea typeface="微軟正黑體" panose="020B0604030504040204" charset="-120"/>
              <a:cs typeface="微軟正黑體" panose="020B0604030504040204" charset="-120"/>
            </a:endParaRPr>
          </a:p>
          <a:p>
            <a:r>
              <a:rPr kumimoji="1" lang="zh-TW" altLang="en-US" sz="2400" dirty="0">
                <a:latin typeface="微軟正黑體" panose="020B0604030504040204" charset="-120"/>
                <a:ea typeface="微軟正黑體" panose="020B0604030504040204" charset="-120"/>
                <a:cs typeface="微軟正黑體" panose="020B0604030504040204" charset="-120"/>
              </a:rPr>
              <a:t>南齊滅亡，梁朝建立後，</a:t>
            </a:r>
            <a:r>
              <a:rPr kumimoji="1" lang="zh-CN" altLang="zh-TW" sz="2400" dirty="0">
                <a:latin typeface="微軟正黑體" panose="020B0604030504040204" charset="-120"/>
                <a:ea typeface="SimSun" panose="02010600030101010101" pitchFamily="2" charset="-122"/>
                <a:cs typeface="微軟正黑體" panose="020B0604030504040204" charset="-120"/>
              </a:rPr>
              <a:t>他</a:t>
            </a:r>
            <a:r>
              <a:rPr kumimoji="1" lang="zh-TW" altLang="en-US" sz="2400" dirty="0">
                <a:latin typeface="微軟正黑體" panose="020B0604030504040204" charset="-120"/>
                <a:ea typeface="微軟正黑體" panose="020B0604030504040204" charset="-120"/>
                <a:cs typeface="微軟正黑體" panose="020B0604030504040204" charset="-120"/>
              </a:rPr>
              <a:t>的兒子劉</a:t>
            </a:r>
            <a:r>
              <a:rPr kumimoji="1" lang="zh-CN" altLang="zh-TW" sz="2400" dirty="0">
                <a:latin typeface="微軟正黑體" panose="020B0604030504040204" charset="-120"/>
                <a:ea typeface="SimSun" panose="02010600030101010101" pitchFamily="2" charset="-122"/>
                <a:cs typeface="微軟正黑體" panose="020B0604030504040204" charset="-120"/>
              </a:rPr>
              <a:t>祖</a:t>
            </a:r>
            <a:r>
              <a:rPr kumimoji="1" lang="zh-TW" altLang="en-US" sz="2400" dirty="0">
                <a:latin typeface="微軟正黑體" panose="020B0604030504040204" charset="-120"/>
                <a:ea typeface="微軟正黑體" panose="020B0604030504040204" charset="-120"/>
                <a:cs typeface="微軟正黑體" panose="020B0604030504040204" charset="-120"/>
              </a:rPr>
              <a:t>暅之帶著這部曆法進入了全新的朝廷</a:t>
            </a:r>
            <a:endParaRPr kumimoji="1" lang="en-US" altLang="zh-TW" sz="2400" dirty="0">
              <a:latin typeface="微軟正黑體" panose="020B0604030504040204" charset="-120"/>
              <a:ea typeface="微軟正黑體" panose="020B0604030504040204" charset="-120"/>
              <a:cs typeface="微軟正黑體" panose="020B0604030504040204" charset="-120"/>
            </a:endParaRPr>
          </a:p>
          <a:p>
            <a:r>
              <a:rPr kumimoji="1" lang="zh-TW" altLang="en-US" sz="2400" dirty="0">
                <a:latin typeface="微軟正黑體" panose="020B0604030504040204" charset="-120"/>
                <a:ea typeface="微軟正黑體" panose="020B0604030504040204" charset="-120"/>
                <a:cs typeface="微軟正黑體" panose="020B0604030504040204" charset="-120"/>
              </a:rPr>
              <a:t>梁武帝天監九年（公元</a:t>
            </a:r>
            <a:r>
              <a:rPr kumimoji="1" lang="en-US" altLang="zh-TW" sz="2400" dirty="0">
                <a:latin typeface="微軟正黑體" panose="020B0604030504040204" charset="-120"/>
                <a:ea typeface="微軟正黑體" panose="020B0604030504040204" charset="-120"/>
                <a:cs typeface="微軟正黑體" panose="020B0604030504040204" charset="-120"/>
              </a:rPr>
              <a:t>510</a:t>
            </a:r>
            <a:r>
              <a:rPr kumimoji="1" lang="zh-TW" altLang="en-US" sz="2400" dirty="0">
                <a:latin typeface="微軟正黑體" panose="020B0604030504040204" charset="-120"/>
                <a:ea typeface="微軟正黑體" panose="020B0604030504040204" charset="-120"/>
                <a:cs typeface="微軟正黑體" panose="020B0604030504040204" charset="-120"/>
              </a:rPr>
              <a:t>年），梁朝以</a:t>
            </a:r>
            <a:r>
              <a:rPr kumimoji="1" lang="en-US" altLang="zh-TW" sz="2400" dirty="0">
                <a:latin typeface="微軟正黑體" panose="020B0604030504040204" charset="-120"/>
                <a:ea typeface="微軟正黑體" panose="020B0604030504040204" charset="-120"/>
                <a:cs typeface="微軟正黑體" panose="020B0604030504040204" charset="-120"/>
              </a:rPr>
              <a:t>《</a:t>
            </a:r>
            <a:r>
              <a:rPr kumimoji="1" lang="zh-TW" altLang="en-US" sz="2400" dirty="0">
                <a:latin typeface="微軟正黑體" panose="020B0604030504040204" charset="-120"/>
                <a:ea typeface="微軟正黑體" panose="020B0604030504040204" charset="-120"/>
                <a:cs typeface="微軟正黑體" panose="020B0604030504040204" charset="-120"/>
              </a:rPr>
              <a:t>甲子元曆</a:t>
            </a:r>
            <a:r>
              <a:rPr kumimoji="1" lang="en-US" altLang="zh-TW" sz="2400" dirty="0">
                <a:latin typeface="微軟正黑體" panose="020B0604030504040204" charset="-120"/>
                <a:ea typeface="微軟正黑體" panose="020B0604030504040204" charset="-120"/>
                <a:cs typeface="微軟正黑體" panose="020B0604030504040204" charset="-120"/>
              </a:rPr>
              <a:t>》</a:t>
            </a:r>
            <a:r>
              <a:rPr kumimoji="1" lang="zh-TW" altLang="en-US" sz="2400" dirty="0">
                <a:latin typeface="微軟正黑體" panose="020B0604030504040204" charset="-120"/>
                <a:ea typeface="微軟正黑體" panose="020B0604030504040204" charset="-120"/>
                <a:cs typeface="微軟正黑體" panose="020B0604030504040204" charset="-120"/>
              </a:rPr>
              <a:t>之名，重新頒佈於宋大明年間編成的</a:t>
            </a:r>
            <a:r>
              <a:rPr kumimoji="1" lang="en-US" altLang="zh-TW" sz="2400" dirty="0">
                <a:latin typeface="微軟正黑體" panose="020B0604030504040204" charset="-120"/>
                <a:ea typeface="微軟正黑體" panose="020B0604030504040204" charset="-120"/>
                <a:cs typeface="微軟正黑體" panose="020B0604030504040204" charset="-120"/>
              </a:rPr>
              <a:t>《</a:t>
            </a:r>
            <a:r>
              <a:rPr kumimoji="1" lang="zh-TW" altLang="en-US" sz="2400" dirty="0">
                <a:latin typeface="微軟正黑體" panose="020B0604030504040204" charset="-120"/>
                <a:ea typeface="微軟正黑體" panose="020B0604030504040204" charset="-120"/>
                <a:cs typeface="微軟正黑體" panose="020B0604030504040204" charset="-120"/>
              </a:rPr>
              <a:t>大明曆</a:t>
            </a:r>
            <a:r>
              <a:rPr kumimoji="1" lang="en-US" altLang="zh-TW" sz="2400" dirty="0">
                <a:latin typeface="微軟正黑體" panose="020B0604030504040204" charset="-120"/>
                <a:ea typeface="微軟正黑體" panose="020B0604030504040204" charset="-120"/>
                <a:cs typeface="微軟正黑體" panose="020B0604030504040204" charset="-120"/>
              </a:rPr>
              <a:t>》</a:t>
            </a:r>
          </a:p>
          <a:p>
            <a:r>
              <a:rPr kumimoji="1" lang="zh-HK" altLang="en-US" sz="2400" dirty="0">
                <a:latin typeface="微軟正黑體" panose="020B0604030504040204" charset="-120"/>
                <a:ea typeface="微軟正黑體" panose="020B0604030504040204" charset="-120"/>
                <a:cs typeface="微軟正黑體" panose="020B0604030504040204" charset="-120"/>
              </a:rPr>
              <a:t>也正因如此，這部祖沖之嘔心瀝血的心血之作才得以流傳下來</a:t>
            </a:r>
          </a:p>
        </p:txBody>
      </p:sp>
      <p:pic>
        <p:nvPicPr>
          <p:cNvPr id="4" name="图片 3"/>
          <p:cNvPicPr>
            <a:picLocks noChangeAspect="1"/>
          </p:cNvPicPr>
          <p:nvPr>
            <p:custDataLst>
              <p:tags r:id="rId1"/>
            </p:custDataLst>
          </p:nvPr>
        </p:nvPicPr>
        <p:blipFill>
          <a:blip r:embed="rId3">
            <a:lum bright="-6000" contrast="36000"/>
          </a:blip>
          <a:stretch>
            <a:fillRect/>
          </a:stretch>
        </p:blipFill>
        <p:spPr>
          <a:xfrm>
            <a:off x="7769225" y="1722755"/>
            <a:ext cx="4057650" cy="37623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edg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edg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edg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edge">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p:cNvSpPr>
            <a:spLocks noGrp="1" noRot="1" noChangeAspect="1" noMove="1" noResize="1" noEditPoints="1" noAdjustHandles="1" noChangeArrowheads="1" noChangeShapeType="1" noTextEdit="1"/>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a:spLocks noGrp="1" noRot="1" noChangeAspect="1" noMove="1" noResize="1" noEditPoints="1" noAdjustHandles="1" noChangeArrowheads="1" noChangeShapeType="1" noTextEdit="1"/>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a:spLocks noGrp="1" noRot="1" noChangeAspect="1" noMove="1" noResize="1" noEditPoints="1" noAdjustHandles="1" noChangeArrowheads="1" noChangeShapeType="1" noTextEdit="1"/>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6" name="Group 15"/>
          <p:cNvGrpSpPr>
            <a:grpSpLocks noGrp="1" noUngrp="1" noRot="1" noChangeAspect="1" noMove="1" noResize="1"/>
          </p:cNvGrpSpPr>
          <p:nvPr/>
        </p:nvGrpSpPr>
        <p:grpSpPr>
          <a:xfrm>
            <a:off x="9649215" y="4068923"/>
            <a:ext cx="1080904" cy="1080902"/>
            <a:chOff x="9685338" y="4460675"/>
            <a:chExt cx="1080904" cy="1080902"/>
          </a:xfrm>
        </p:grpSpPr>
        <p:sp>
          <p:nvSpPr>
            <p:cNvPr id="17" name="Oval 16"/>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8" name="Oval 17"/>
            <p:cNvSpPr/>
            <p:nvPr/>
          </p:nvSpPr>
          <p:spPr>
            <a:xfrm>
              <a:off x="9793429" y="4568765"/>
              <a:ext cx="864723" cy="864722"/>
            </a:xfrm>
            <a:prstGeom prst="ellipse">
              <a:avLst/>
            </a:prstGeom>
            <a:noFill/>
            <a:ln w="25400" cap="flat" cmpd="sng" algn="ctr">
              <a:solidFill>
                <a:sysClr val="window" lastClr="FFFFFF"/>
              </a:solidFill>
              <a:prstDash val="solid"/>
            </a:ln>
            <a:effectLst/>
          </p:spPr>
        </p:sp>
      </p:grpSp>
      <p:sp useBgFill="1">
        <p:nvSpPr>
          <p:cNvPr id="20" name="Rectangle 19"/>
          <p:cNvSpPr>
            <a:spLocks noGrp="1" noRot="1" noChangeAspect="1" noMove="1" noResize="1" noEditPoints="1" noAdjustHandles="1" noChangeArrowheads="1" noChangeShapeType="1" noTextEdit="1"/>
          </p:cNvSpPr>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標題 3"/>
          <p:cNvSpPr>
            <a:spLocks noGrp="1"/>
          </p:cNvSpPr>
          <p:nvPr>
            <p:ph type="title"/>
          </p:nvPr>
        </p:nvSpPr>
        <p:spPr>
          <a:xfrm>
            <a:off x="1051560" y="1110054"/>
            <a:ext cx="6558608" cy="4580300"/>
          </a:xfrm>
        </p:spPr>
        <p:txBody>
          <a:bodyPr vert="horz" lIns="91440" tIns="45720" rIns="91440" bIns="45720" rtlCol="0" anchor="ctr">
            <a:normAutofit/>
          </a:bodyPr>
          <a:lstStyle/>
          <a:p>
            <a:pPr algn="ctr"/>
            <a:r>
              <a:rPr lang="zh-HK" altLang="en-US" sz="8800" dirty="0">
                <a:blipFill dpi="0" rotWithShape="1">
                  <a:blip r:embed="rId4"/>
                  <a:srcRect/>
                  <a:tile tx="6350" ty="-127000" sx="65000" sy="64000" flip="none" algn="tl"/>
                </a:blipFill>
                <a:latin typeface="微軟正黑體" panose="020B0604030504040204" charset="-120"/>
                <a:ea typeface="微軟正黑體" panose="020B0604030504040204" charset="-120"/>
                <a:cs typeface="微軟正黑體" panose="020B0604030504040204" charset="-120"/>
              </a:rPr>
              <a:t>祖沖之</a:t>
            </a:r>
            <a:br>
              <a:rPr lang="en-US" altLang="zh-HK" sz="8800" dirty="0">
                <a:blipFill dpi="0" rotWithShape="1">
                  <a:blip r:embed="rId4"/>
                  <a:srcRect/>
                  <a:tile tx="6350" ty="-127000" sx="65000" sy="64000" flip="none" algn="tl"/>
                </a:blipFill>
                <a:latin typeface="微軟正黑體" panose="020B0604030504040204" charset="-120"/>
                <a:ea typeface="微軟正黑體" panose="020B0604030504040204" charset="-120"/>
                <a:cs typeface="微軟正黑體" panose="020B0604030504040204" charset="-120"/>
              </a:rPr>
            </a:br>
            <a:r>
              <a:rPr lang="zh-HK" altLang="en-US" sz="8800" dirty="0">
                <a:blipFill dpi="0" rotWithShape="1">
                  <a:blip r:embed="rId4"/>
                  <a:srcRect/>
                  <a:tile tx="6350" ty="-127000" sx="65000" sy="64000" flip="none" algn="tl"/>
                </a:blipFill>
                <a:latin typeface="微軟正黑體" panose="020B0604030504040204" charset="-120"/>
                <a:ea typeface="微軟正黑體" panose="020B0604030504040204" charset="-120"/>
                <a:cs typeface="微軟正黑體" panose="020B0604030504040204" charset="-120"/>
              </a:rPr>
              <a:t>貢獻詳析</a:t>
            </a:r>
            <a:endParaRPr lang="en-US" altLang="zh-HK" sz="8800" dirty="0">
              <a:blipFill dpi="0" rotWithShape="1">
                <a:blip r:embed="rId4"/>
                <a:srcRect/>
                <a:tile tx="6350" ty="-127000" sx="65000" sy="64000" flip="none" algn="tl"/>
              </a:blipFill>
              <a:latin typeface="微軟正黑體" panose="020B0604030504040204" charset="-120"/>
              <a:ea typeface="微軟正黑體" panose="020B0604030504040204" charset="-120"/>
              <a:cs typeface="微軟正黑體" panose="020B0604030504040204" charset="-120"/>
            </a:endParaRPr>
          </a:p>
        </p:txBody>
      </p:sp>
      <p:sp>
        <p:nvSpPr>
          <p:cNvPr id="22" name="Rectangle 21"/>
          <p:cNvSpPr>
            <a:spLocks noGrp="1" noRot="1" noChangeAspect="1" noMove="1" noResize="1" noEditPoints="1" noAdjustHandles="1" noChangeArrowheads="1" noChangeShapeType="1" noTextEdit="1"/>
          </p:cNvSpPr>
          <p:nvPr/>
        </p:nvSpPr>
        <p:spPr>
          <a:xfrm>
            <a:off x="920834" y="928117"/>
            <a:ext cx="10351008" cy="80683"/>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a:spLocks noGrp="1" noRot="1" noChangeAspect="1" noMove="1" noResize="1" noEditPoints="1" noAdjustHandles="1" noChangeArrowheads="1" noChangeShapeType="1" noTextEdit="1"/>
          </p:cNvSpPr>
          <p:nvPr/>
        </p:nvSpPr>
        <p:spPr>
          <a:xfrm>
            <a:off x="7885470" y="1110053"/>
            <a:ext cx="3386371" cy="4580301"/>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文字版面配置區 4"/>
          <p:cNvSpPr>
            <a:spLocks noGrp="1"/>
          </p:cNvSpPr>
          <p:nvPr>
            <p:ph type="body" idx="1"/>
          </p:nvPr>
        </p:nvSpPr>
        <p:spPr>
          <a:xfrm>
            <a:off x="8091947" y="1678210"/>
            <a:ext cx="2989007" cy="3443988"/>
          </a:xfrm>
        </p:spPr>
        <p:txBody>
          <a:bodyPr vert="horz" lIns="91440" tIns="45720" rIns="91440" bIns="45720" rtlCol="0" anchor="ctr">
            <a:normAutofit/>
          </a:bodyPr>
          <a:lstStyle/>
          <a:p>
            <a:pPr marL="457200" indent="-457200">
              <a:buFont typeface="+mj-lt"/>
              <a:buAutoNum type="arabicPeriod"/>
            </a:pPr>
            <a:r>
              <a:rPr lang="zh-HK" altLang="en-US" sz="3600" dirty="0">
                <a:solidFill>
                  <a:srgbClr val="000000"/>
                </a:solidFill>
                <a:latin typeface="微軟正黑體" panose="020B0604030504040204" charset="-120"/>
                <a:ea typeface="微軟正黑體" panose="020B0604030504040204" charset="-120"/>
              </a:rPr>
              <a:t>數學</a:t>
            </a:r>
            <a:endParaRPr lang="en-US" altLang="zh-HK" sz="3600" dirty="0">
              <a:solidFill>
                <a:srgbClr val="000000"/>
              </a:solidFill>
              <a:latin typeface="微軟正黑體" panose="020B0604030504040204" charset="-120"/>
              <a:ea typeface="微軟正黑體" panose="020B0604030504040204" charset="-120"/>
            </a:endParaRPr>
          </a:p>
          <a:p>
            <a:pPr marL="457200" indent="-457200">
              <a:buFont typeface="+mj-lt"/>
              <a:buAutoNum type="arabicPeriod"/>
            </a:pPr>
            <a:r>
              <a:rPr lang="zh-HK" altLang="en-US" sz="3600" dirty="0">
                <a:solidFill>
                  <a:srgbClr val="000000"/>
                </a:solidFill>
                <a:latin typeface="微軟正黑體" panose="020B0604030504040204" charset="-120"/>
                <a:ea typeface="微軟正黑體" panose="020B0604030504040204" charset="-120"/>
              </a:rPr>
              <a:t>天文曆法</a:t>
            </a:r>
            <a:endParaRPr lang="en-US" altLang="zh-HK" sz="3600" dirty="0">
              <a:solidFill>
                <a:srgbClr val="000000"/>
              </a:solidFill>
              <a:latin typeface="微軟正黑體" panose="020B0604030504040204" charset="-120"/>
              <a:ea typeface="微軟正黑體" panose="020B0604030504040204" charset="-120"/>
            </a:endParaRPr>
          </a:p>
          <a:p>
            <a:pPr marL="457200" indent="-457200">
              <a:buFont typeface="+mj-lt"/>
              <a:buAutoNum type="arabicPeriod"/>
            </a:pPr>
            <a:r>
              <a:rPr lang="zh-HK" altLang="en-US" sz="3600" dirty="0">
                <a:solidFill>
                  <a:srgbClr val="000000"/>
                </a:solidFill>
                <a:latin typeface="微軟正黑體" panose="020B0604030504040204" charset="-120"/>
                <a:ea typeface="微軟正黑體" panose="020B0604030504040204" charset="-120"/>
              </a:rPr>
              <a:t>機械制造</a:t>
            </a:r>
          </a:p>
        </p:txBody>
      </p:sp>
      <p:sp>
        <p:nvSpPr>
          <p:cNvPr id="26" name="Rectangle 25"/>
          <p:cNvSpPr>
            <a:spLocks noGrp="1" noRot="1" noChangeAspect="1" noMove="1" noResize="1" noEditPoints="1" noAdjustHandles="1" noChangeArrowheads="1" noChangeShapeType="1" noTextEdit="1"/>
          </p:cNvSpPr>
          <p:nvPr/>
        </p:nvSpPr>
        <p:spPr>
          <a:xfrm>
            <a:off x="920834" y="5780565"/>
            <a:ext cx="10351008" cy="80683"/>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p:cNvGrpSpPr>
            <a:grpSpLocks noGrp="1" noUngrp="1" noRot="1" noChangeAspect="1" noMove="1" noResize="1"/>
          </p:cNvGrpSpPr>
          <p:nvPr/>
        </p:nvGrpSpPr>
        <p:grpSpPr>
          <a:xfrm>
            <a:off x="9646920" y="5257800"/>
            <a:ext cx="1080904" cy="1080902"/>
            <a:chOff x="9646920" y="5257800"/>
            <a:chExt cx="1080904" cy="1080902"/>
          </a:xfrm>
        </p:grpSpPr>
        <p:sp>
          <p:nvSpPr>
            <p:cNvPr id="29" name="Oval 28"/>
            <p:cNvSpPr/>
            <p:nvPr/>
          </p:nvSpPr>
          <p:spPr>
            <a:xfrm>
              <a:off x="9646920" y="5257800"/>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0" name="Oval 29"/>
            <p:cNvSpPr/>
            <p:nvPr/>
          </p:nvSpPr>
          <p:spPr>
            <a:xfrm>
              <a:off x="9755011" y="5365890"/>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zh-HK" altLang="en-US" dirty="0"/>
              <a:t>數學方面</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799338" y="484632"/>
            <a:ext cx="10058400" cy="1609344"/>
          </a:xfrm>
        </p:spPr>
        <p:txBody>
          <a:bodyPr/>
          <a:lstStyle/>
          <a:p>
            <a:r>
              <a:rPr lang="zh-HK" altLang="en-US" sz="4800" b="1" dirty="0"/>
              <a:t>圓周率的計算</a:t>
            </a:r>
          </a:p>
        </p:txBody>
      </p:sp>
      <p:sp>
        <p:nvSpPr>
          <p:cNvPr id="5" name="內容版面配置區 4"/>
          <p:cNvSpPr>
            <a:spLocks noGrp="1"/>
          </p:cNvSpPr>
          <p:nvPr>
            <p:ph idx="1"/>
          </p:nvPr>
        </p:nvSpPr>
        <p:spPr>
          <a:xfrm>
            <a:off x="799465" y="1759585"/>
            <a:ext cx="9058275" cy="4050665"/>
          </a:xfrm>
        </p:spPr>
        <p:txBody>
          <a:bodyPr>
            <a:noAutofit/>
          </a:bodyPr>
          <a:lstStyle/>
          <a:p>
            <a:r>
              <a:rPr lang="zh-HK" altLang="en-US" sz="2400" dirty="0">
                <a:latin typeface="微軟正黑體" panose="020B0604030504040204" charset="-120"/>
                <a:ea typeface="微軟正黑體" panose="020B0604030504040204" charset="-120"/>
                <a:cs typeface="微軟正黑體" panose="020B0604030504040204" charset="-120"/>
              </a:rPr>
              <a:t>圓周率在古代數學的應用上非常廣泛，尤其是在天文，曆法方面</a:t>
            </a:r>
            <a:endParaRPr lang="en-US" altLang="zh-HK" sz="2400" dirty="0">
              <a:latin typeface="微軟正黑體" panose="020B0604030504040204" charset="-120"/>
              <a:ea typeface="微軟正黑體" panose="020B0604030504040204" charset="-120"/>
              <a:cs typeface="微軟正黑體" panose="020B0604030504040204" charset="-120"/>
            </a:endParaRPr>
          </a:p>
          <a:p>
            <a:r>
              <a:rPr lang="zh-HK" altLang="en-US" sz="2400" dirty="0">
                <a:latin typeface="微軟正黑體" panose="020B0604030504040204" charset="-120"/>
                <a:ea typeface="微軟正黑體" panose="020B0604030504040204" charset="-120"/>
                <a:cs typeface="微軟正黑體" panose="020B0604030504040204" charset="-120"/>
              </a:rPr>
              <a:t>任何涉及到圓的問題均需要用到圓周率的數值</a:t>
            </a:r>
            <a:endParaRPr lang="en-US" altLang="zh-HK" sz="2400" dirty="0">
              <a:latin typeface="微軟正黑體" panose="020B0604030504040204" charset="-120"/>
              <a:ea typeface="微軟正黑體" panose="020B0604030504040204" charset="-120"/>
              <a:cs typeface="微軟正黑體" panose="020B0604030504040204" charset="-120"/>
            </a:endParaRPr>
          </a:p>
          <a:p>
            <a:r>
              <a:rPr lang="zh-HK" altLang="en-US" sz="2400" dirty="0">
                <a:latin typeface="微軟正黑體" panose="020B0604030504040204" charset="-120"/>
                <a:ea typeface="微軟正黑體" panose="020B0604030504040204" charset="-120"/>
                <a:cs typeface="微軟正黑體" panose="020B0604030504040204" charset="-120"/>
              </a:rPr>
              <a:t>故此推算圓周率是數學家們的大課題之一</a:t>
            </a:r>
            <a:endParaRPr lang="en-US" altLang="zh-HK" sz="2400" dirty="0">
              <a:latin typeface="微軟正黑體" panose="020B0604030504040204" charset="-120"/>
              <a:ea typeface="微軟正黑體" panose="020B0604030504040204" charset="-120"/>
              <a:cs typeface="微軟正黑體" panose="020B0604030504040204" charset="-120"/>
            </a:endParaRPr>
          </a:p>
          <a:p>
            <a:r>
              <a:rPr lang="zh-HK" altLang="en-US" sz="2400" dirty="0">
                <a:latin typeface="微軟正黑體" panose="020B0604030504040204" charset="-120"/>
                <a:ea typeface="微軟正黑體" panose="020B0604030504040204" charset="-120"/>
                <a:cs typeface="微軟正黑體" panose="020B0604030504040204" charset="-120"/>
              </a:rPr>
              <a:t>東漢時大天文學家張衡推算出的圓周率值為</a:t>
            </a:r>
            <a:r>
              <a:rPr lang="en-US" altLang="zh-HK" sz="2400" dirty="0">
                <a:latin typeface="微軟正黑體" panose="020B0604030504040204" charset="-120"/>
                <a:ea typeface="微軟正黑體" panose="020B0604030504040204" charset="-120"/>
                <a:cs typeface="微軟正黑體" panose="020B0604030504040204" charset="-120"/>
              </a:rPr>
              <a:t>3</a:t>
            </a:r>
            <a:r>
              <a:rPr lang="en-US" altLang="zh-TW" sz="2400" dirty="0">
                <a:latin typeface="微軟正黑體" panose="020B0604030504040204" charset="-120"/>
                <a:ea typeface="微軟正黑體" panose="020B0604030504040204" charset="-120"/>
                <a:cs typeface="微軟正黑體" panose="020B0604030504040204" charset="-120"/>
              </a:rPr>
              <a:t>.162</a:t>
            </a:r>
          </a:p>
          <a:p>
            <a:r>
              <a:rPr lang="zh-HK" altLang="en-US" sz="2400" dirty="0">
                <a:latin typeface="微軟正黑體" panose="020B0604030504040204" charset="-120"/>
                <a:ea typeface="微軟正黑體" panose="020B0604030504040204" charset="-120"/>
                <a:cs typeface="微軟正黑體" panose="020B0604030504040204" charset="-120"/>
              </a:rPr>
              <a:t>三國時王藩推算出的圓周率則為</a:t>
            </a:r>
            <a:r>
              <a:rPr lang="en-US" altLang="zh-HK" sz="2400" dirty="0">
                <a:latin typeface="微軟正黑體" panose="020B0604030504040204" charset="-120"/>
                <a:ea typeface="微軟正黑體" panose="020B0604030504040204" charset="-120"/>
                <a:cs typeface="微軟正黑體" panose="020B0604030504040204" charset="-120"/>
              </a:rPr>
              <a:t>3</a:t>
            </a:r>
            <a:r>
              <a:rPr lang="en-US" altLang="zh-TW" sz="2400" dirty="0">
                <a:latin typeface="微軟正黑體" panose="020B0604030504040204" charset="-120"/>
                <a:ea typeface="微軟正黑體" panose="020B0604030504040204" charset="-120"/>
                <a:cs typeface="微軟正黑體" panose="020B0604030504040204" charset="-120"/>
              </a:rPr>
              <a:t>.155</a:t>
            </a:r>
          </a:p>
          <a:p>
            <a:r>
              <a:rPr lang="zh-HK" altLang="en-US" sz="2400" dirty="0">
                <a:latin typeface="微軟正黑體" panose="020B0604030504040204" charset="-120"/>
                <a:ea typeface="微軟正黑體" panose="020B0604030504040204" charset="-120"/>
                <a:cs typeface="微軟正黑體" panose="020B0604030504040204" charset="-120"/>
              </a:rPr>
              <a:t>魏晉時期大數學家劉徽在</a:t>
            </a:r>
            <a:r>
              <a:rPr lang="en-US" altLang="zh-HK" sz="2400" dirty="0">
                <a:latin typeface="微軟正黑體" panose="020B0604030504040204" charset="-120"/>
                <a:ea typeface="微軟正黑體" panose="020B0604030504040204" charset="-120"/>
                <a:cs typeface="微軟正黑體" panose="020B0604030504040204" charset="-120"/>
              </a:rPr>
              <a:t>《</a:t>
            </a:r>
            <a:r>
              <a:rPr lang="zh-HK" altLang="en-US" sz="2400" dirty="0">
                <a:latin typeface="微軟正黑體" panose="020B0604030504040204" charset="-120"/>
                <a:ea typeface="微軟正黑體" panose="020B0604030504040204" charset="-120"/>
                <a:cs typeface="微軟正黑體" panose="020B0604030504040204" charset="-120"/>
              </a:rPr>
              <a:t>九章算術</a:t>
            </a:r>
            <a:r>
              <a:rPr lang="en-US" altLang="zh-HK" sz="2400" dirty="0">
                <a:latin typeface="微軟正黑體" panose="020B0604030504040204" charset="-120"/>
                <a:ea typeface="微軟正黑體" panose="020B0604030504040204" charset="-120"/>
                <a:cs typeface="微軟正黑體" panose="020B0604030504040204" charset="-120"/>
              </a:rPr>
              <a:t>》</a:t>
            </a:r>
            <a:r>
              <a:rPr lang="zh-HK" altLang="en-US" sz="2400" dirty="0">
                <a:latin typeface="微軟正黑體" panose="020B0604030504040204" charset="-120"/>
                <a:ea typeface="微軟正黑體" panose="020B0604030504040204" charset="-120"/>
                <a:cs typeface="微軟正黑體" panose="020B0604030504040204" charset="-120"/>
              </a:rPr>
              <a:t>中提出了割圓術，得出</a:t>
            </a:r>
            <a:r>
              <a:rPr lang="en-US" altLang="zh-HK" sz="2400" dirty="0">
                <a:latin typeface="微軟正黑體" panose="020B0604030504040204" charset="-120"/>
                <a:ea typeface="微軟正黑體" panose="020B0604030504040204" charset="-120"/>
                <a:cs typeface="微軟正黑體" panose="020B0604030504040204" charset="-120"/>
              </a:rPr>
              <a:t>3</a:t>
            </a:r>
            <a:r>
              <a:rPr lang="en-US" altLang="zh-TW" sz="2400" dirty="0">
                <a:latin typeface="微軟正黑體" panose="020B0604030504040204" charset="-120"/>
                <a:ea typeface="微軟正黑體" panose="020B0604030504040204" charset="-120"/>
                <a:cs typeface="微軟正黑體" panose="020B0604030504040204" charset="-120"/>
              </a:rPr>
              <a:t>.14</a:t>
            </a:r>
            <a:r>
              <a:rPr lang="zh-TW" altLang="en-US" sz="2400" dirty="0">
                <a:latin typeface="微軟正黑體" panose="020B0604030504040204" charset="-120"/>
                <a:ea typeface="微軟正黑體" panose="020B0604030504040204" charset="-120"/>
                <a:cs typeface="微軟正黑體" panose="020B0604030504040204" charset="-120"/>
              </a:rPr>
              <a:t>的數值，並推斷稍微小於實際值</a:t>
            </a:r>
            <a:endParaRPr lang="en-US" altLang="zh-TW" sz="2400" dirty="0">
              <a:latin typeface="微軟正黑體" panose="020B0604030504040204" charset="-120"/>
              <a:ea typeface="微軟正黑體" panose="020B0604030504040204" charset="-120"/>
              <a:cs typeface="微軟正黑體" panose="020B0604030504040204" charset="-120"/>
            </a:endParaRPr>
          </a:p>
          <a:p>
            <a:r>
              <a:rPr lang="zh-HK" altLang="en-US" sz="2400" dirty="0">
                <a:latin typeface="微軟正黑體" panose="020B0604030504040204" charset="-120"/>
                <a:ea typeface="微軟正黑體" panose="020B0604030504040204" charset="-120"/>
                <a:cs typeface="微軟正黑體" panose="020B0604030504040204" charset="-120"/>
              </a:rPr>
              <a:t>南朝時代的何承天求得的圓周率數值為</a:t>
            </a:r>
            <a:r>
              <a:rPr lang="en-US" altLang="zh-HK" sz="2400" dirty="0">
                <a:latin typeface="微軟正黑體" panose="020B0604030504040204" charset="-120"/>
                <a:ea typeface="微軟正黑體" panose="020B0604030504040204" charset="-120"/>
                <a:cs typeface="微軟正黑體" panose="020B0604030504040204" charset="-120"/>
              </a:rPr>
              <a:t>3.1428</a:t>
            </a:r>
          </a:p>
        </p:txBody>
      </p:sp>
      <p:pic>
        <p:nvPicPr>
          <p:cNvPr id="2" name="圖片 1"/>
          <p:cNvPicPr>
            <a:picLocks noChangeAspect="1"/>
          </p:cNvPicPr>
          <p:nvPr/>
        </p:nvPicPr>
        <p:blipFill rotWithShape="1">
          <a:blip r:embed="rId2"/>
          <a:srcRect l="49717" t="2091" r="2403" b="2047"/>
          <a:stretch>
            <a:fillRect/>
          </a:stretch>
        </p:blipFill>
        <p:spPr>
          <a:xfrm>
            <a:off x="9699381" y="1942465"/>
            <a:ext cx="2277208" cy="368397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heckerboard(across)">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checkerboard(across)">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checkerboard(across)">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checkerboard(across)">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checkerboard(across)">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checkerboard(across)">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checkerboard(across)">
                                      <p:cBhvr>
                                        <p:cTn id="37"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5963" y="198882"/>
            <a:ext cx="10058400" cy="1609344"/>
          </a:xfrm>
        </p:spPr>
        <p:txBody>
          <a:bodyPr/>
          <a:lstStyle/>
          <a:p>
            <a:r>
              <a:rPr kumimoji="1" lang="zh-HK" altLang="en-US" sz="3600" b="1" dirty="0"/>
              <a:t>祖沖之的計算</a:t>
            </a:r>
          </a:p>
        </p:txBody>
      </p:sp>
      <p:sp>
        <p:nvSpPr>
          <p:cNvPr id="3" name="內容版面配置區 2"/>
          <p:cNvSpPr>
            <a:spLocks noGrp="1"/>
          </p:cNvSpPr>
          <p:nvPr>
            <p:ph idx="1"/>
          </p:nvPr>
        </p:nvSpPr>
        <p:spPr>
          <a:xfrm>
            <a:off x="466090" y="1403350"/>
            <a:ext cx="7863205" cy="3908425"/>
          </a:xfrm>
        </p:spPr>
        <p:txBody>
          <a:bodyPr>
            <a:noAutofit/>
          </a:bodyPr>
          <a:lstStyle/>
          <a:p>
            <a:r>
              <a:rPr kumimoji="1" lang="zh-HK" altLang="en-US" sz="2400" dirty="0">
                <a:latin typeface="微軟正黑體" panose="020B0604030504040204" charset="-120"/>
                <a:ea typeface="微軟正黑體" panose="020B0604030504040204" charset="-120"/>
                <a:cs typeface="微軟正黑體" panose="020B0604030504040204" charset="-120"/>
              </a:rPr>
              <a:t>祖沖之認為魏晉時期劉徽的計算成果是最理想的，故此他選擇了在</a:t>
            </a:r>
            <a:r>
              <a:rPr kumimoji="1" lang="zh-HK" altLang="en-US" sz="2400" dirty="0">
                <a:latin typeface="微軟正黑體" panose="020B0604030504040204" charset="-120"/>
                <a:ea typeface="微軟正黑體" panose="020B0604030504040204" charset="-120"/>
                <a:cs typeface="微軟正黑體" panose="020B0604030504040204" charset="-120"/>
                <a:sym typeface="+mn-ea"/>
              </a:rPr>
              <a:t>劉徽</a:t>
            </a:r>
            <a:r>
              <a:rPr kumimoji="1" lang="zh-HK" altLang="en-US" sz="2400" dirty="0">
                <a:latin typeface="微軟正黑體" panose="020B0604030504040204" charset="-120"/>
                <a:ea typeface="微軟正黑體" panose="020B0604030504040204" charset="-120"/>
                <a:cs typeface="微軟正黑體" panose="020B0604030504040204" charset="-120"/>
              </a:rPr>
              <a:t>的成果上精益鑽研</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根據</a:t>
            </a:r>
            <a:r>
              <a:rPr kumimoji="1" lang="en-US" altLang="zh-HK" sz="2400" dirty="0">
                <a:latin typeface="微軟正黑體" panose="020B0604030504040204" charset="-120"/>
                <a:ea typeface="微軟正黑體" panose="020B0604030504040204" charset="-120"/>
                <a:cs typeface="微軟正黑體" panose="020B0604030504040204" charset="-120"/>
              </a:rPr>
              <a:t>《</a:t>
            </a:r>
            <a:r>
              <a:rPr kumimoji="1" lang="zh-HK" altLang="en-US" sz="2400" dirty="0">
                <a:latin typeface="微軟正黑體" panose="020B0604030504040204" charset="-120"/>
                <a:ea typeface="微軟正黑體" panose="020B0604030504040204" charset="-120"/>
                <a:cs typeface="微軟正黑體" panose="020B0604030504040204" charset="-120"/>
              </a:rPr>
              <a:t>隋書</a:t>
            </a:r>
            <a:r>
              <a:rPr kumimoji="1" lang="en-US" altLang="zh-HK" sz="2400" dirty="0">
                <a:latin typeface="微軟正黑體" panose="020B0604030504040204" charset="-120"/>
                <a:ea typeface="微軟正黑體" panose="020B0604030504040204" charset="-120"/>
                <a:cs typeface="微軟正黑體" panose="020B0604030504040204" charset="-120"/>
              </a:rPr>
              <a:t>·</a:t>
            </a:r>
            <a:r>
              <a:rPr kumimoji="1" lang="zh-HK" altLang="en-US" sz="2400" dirty="0">
                <a:latin typeface="微軟正黑體" panose="020B0604030504040204" charset="-120"/>
                <a:ea typeface="微軟正黑體" panose="020B0604030504040204" charset="-120"/>
                <a:cs typeface="微軟正黑體" panose="020B0604030504040204" charset="-120"/>
              </a:rPr>
              <a:t>律曆志</a:t>
            </a:r>
            <a:r>
              <a:rPr kumimoji="1" lang="en-US" altLang="zh-HK" sz="2400" dirty="0">
                <a:latin typeface="微軟正黑體" panose="020B0604030504040204" charset="-120"/>
                <a:ea typeface="微軟正黑體" panose="020B0604030504040204" charset="-120"/>
                <a:cs typeface="微軟正黑體" panose="020B0604030504040204" charset="-120"/>
              </a:rPr>
              <a:t>》</a:t>
            </a:r>
            <a:r>
              <a:rPr kumimoji="1" lang="zh-HK" altLang="en-US" sz="2400" dirty="0">
                <a:latin typeface="微軟正黑體" panose="020B0604030504040204" charset="-120"/>
                <a:ea typeface="微軟正黑體" panose="020B0604030504040204" charset="-120"/>
                <a:cs typeface="微軟正黑體" panose="020B0604030504040204" charset="-120"/>
              </a:rPr>
              <a:t>關於圓周率的記載：</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祖沖之把一丈化為一億忽，以此為直徑求圓周率。他計算的結果共得到兩個數：一個是盈數（即過剩的近似值），為</a:t>
            </a:r>
            <a:r>
              <a:rPr kumimoji="1" lang="en-US" altLang="zh-HK" sz="2400" dirty="0">
                <a:latin typeface="微軟正黑體" panose="020B0604030504040204" charset="-120"/>
                <a:ea typeface="微軟正黑體" panose="020B0604030504040204" charset="-120"/>
                <a:cs typeface="微軟正黑體" panose="020B0604030504040204" charset="-120"/>
              </a:rPr>
              <a:t>3.1415927</a:t>
            </a:r>
            <a:r>
              <a:rPr kumimoji="1" lang="zh-HK" altLang="en-US" sz="2400" dirty="0">
                <a:latin typeface="微軟正黑體" panose="020B0604030504040204" charset="-120"/>
                <a:ea typeface="微軟正黑體" panose="020B0604030504040204" charset="-120"/>
                <a:cs typeface="微軟正黑體" panose="020B0604030504040204" charset="-120"/>
              </a:rPr>
              <a:t>；一個是朒數（即不足的近似值），為</a:t>
            </a:r>
            <a:r>
              <a:rPr kumimoji="1" lang="en-US" altLang="zh-HK" sz="2400" dirty="0">
                <a:latin typeface="微軟正黑體" panose="020B0604030504040204" charset="-120"/>
                <a:ea typeface="微軟正黑體" panose="020B0604030504040204" charset="-120"/>
                <a:cs typeface="微軟正黑體" panose="020B0604030504040204" charset="-120"/>
              </a:rPr>
              <a:t>3.1415926</a:t>
            </a:r>
          </a:p>
          <a:p>
            <a:r>
              <a:rPr kumimoji="1" lang="zh-HK" altLang="en-US" sz="2400" dirty="0">
                <a:latin typeface="微軟正黑體" panose="020B0604030504040204" charset="-120"/>
                <a:ea typeface="微軟正黑體" panose="020B0604030504040204" charset="-120"/>
                <a:cs typeface="微軟正黑體" panose="020B0604030504040204" charset="-120"/>
              </a:rPr>
              <a:t>祖沖之認為真正的圓周率在</a:t>
            </a:r>
            <a:r>
              <a:rPr kumimoji="1" lang="en-US" altLang="zh-HK" sz="2400" dirty="0">
                <a:latin typeface="微軟正黑體" panose="020B0604030504040204" charset="-120"/>
                <a:ea typeface="微軟正黑體" panose="020B0604030504040204" charset="-120"/>
                <a:cs typeface="微軟正黑體" panose="020B0604030504040204" charset="-120"/>
              </a:rPr>
              <a:t>3</a:t>
            </a:r>
            <a:r>
              <a:rPr kumimoji="1" lang="en-US" altLang="zh-TW" sz="2400" dirty="0">
                <a:latin typeface="微軟正黑體" panose="020B0604030504040204" charset="-120"/>
                <a:ea typeface="微軟正黑體" panose="020B0604030504040204" charset="-120"/>
                <a:cs typeface="微軟正黑體" panose="020B0604030504040204" charset="-120"/>
              </a:rPr>
              <a:t>.1415926-</a:t>
            </a:r>
            <a:r>
              <a:rPr kumimoji="1" lang="en-US" altLang="zh-HK" sz="2400" dirty="0">
                <a:latin typeface="微軟正黑體" panose="020B0604030504040204" charset="-120"/>
                <a:ea typeface="微軟正黑體" panose="020B0604030504040204" charset="-120"/>
                <a:cs typeface="微軟正黑體" panose="020B0604030504040204" charset="-120"/>
              </a:rPr>
              <a:t>3</a:t>
            </a:r>
            <a:r>
              <a:rPr kumimoji="1" lang="en-US" altLang="zh-TW" sz="2400" dirty="0">
                <a:latin typeface="微軟正黑體" panose="020B0604030504040204" charset="-120"/>
                <a:ea typeface="微軟正黑體" panose="020B0604030504040204" charset="-120"/>
                <a:cs typeface="微軟正黑體" panose="020B0604030504040204" charset="-120"/>
              </a:rPr>
              <a:t>.1415927</a:t>
            </a:r>
            <a:r>
              <a:rPr kumimoji="1" lang="zh-TW" altLang="en-US" sz="2400" dirty="0">
                <a:latin typeface="微軟正黑體" panose="020B0604030504040204" charset="-120"/>
                <a:ea typeface="微軟正黑體" panose="020B0604030504040204" charset="-120"/>
                <a:cs typeface="微軟正黑體" panose="020B0604030504040204" charset="-120"/>
              </a:rPr>
              <a:t>之間</a:t>
            </a:r>
            <a:endParaRPr kumimoji="1" lang="en-US" altLang="zh-TW"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（正確的圓周率為</a:t>
            </a:r>
            <a:r>
              <a:rPr lang="en-US" altLang="zh-HK" sz="2400" dirty="0">
                <a:latin typeface="微軟正黑體" panose="020B0604030504040204" charset="-120"/>
                <a:ea typeface="微軟正黑體" panose="020B0604030504040204" charset="-120"/>
                <a:cs typeface="微軟正黑體" panose="020B0604030504040204" charset="-120"/>
              </a:rPr>
              <a:t>3.14159265359…</a:t>
            </a:r>
            <a:r>
              <a:rPr lang="zh-HK" altLang="en-US" sz="2400" dirty="0">
                <a:latin typeface="微軟正黑體" panose="020B0604030504040204" charset="-120"/>
                <a:ea typeface="微軟正黑體" panose="020B0604030504040204" charset="-120"/>
                <a:cs typeface="微軟正黑體" panose="020B0604030504040204" charset="-120"/>
              </a:rPr>
              <a:t>）</a:t>
            </a:r>
            <a:endParaRPr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祖沖之成功推算出準確至小數位後</a:t>
            </a:r>
            <a:r>
              <a:rPr kumimoji="1" lang="en-US" altLang="zh-HK" sz="2400" dirty="0">
                <a:latin typeface="微軟正黑體" panose="020B0604030504040204" charset="-120"/>
                <a:ea typeface="微軟正黑體" panose="020B0604030504040204" charset="-120"/>
                <a:cs typeface="微軟正黑體" panose="020B0604030504040204" charset="-120"/>
              </a:rPr>
              <a:t>7</a:t>
            </a:r>
            <a:r>
              <a:rPr kumimoji="1" lang="zh-HK" altLang="en-US" sz="2400" dirty="0">
                <a:latin typeface="微軟正黑體" panose="020B0604030504040204" charset="-120"/>
                <a:ea typeface="微軟正黑體" panose="020B0604030504040204" charset="-120"/>
                <a:cs typeface="微軟正黑體" panose="020B0604030504040204" charset="-120"/>
              </a:rPr>
              <a:t>位數的圓周率</a:t>
            </a:r>
          </a:p>
        </p:txBody>
      </p:sp>
      <p:pic>
        <p:nvPicPr>
          <p:cNvPr id="4" name="图片 3"/>
          <p:cNvPicPr>
            <a:picLocks noChangeAspect="1"/>
          </p:cNvPicPr>
          <p:nvPr/>
        </p:nvPicPr>
        <p:blipFill>
          <a:blip r:embed="rId2"/>
          <a:stretch>
            <a:fillRect/>
          </a:stretch>
        </p:blipFill>
        <p:spPr>
          <a:xfrm>
            <a:off x="8449310" y="534670"/>
            <a:ext cx="3195955" cy="56356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p:cNvSpPr>
            <a:spLocks noGrp="1" noRot="1" noChangeAspect="1" noMove="1" noResize="1" noEditPoints="1" noAdjustHandles="1" noChangeArrowheads="1" noChangeShapeType="1" noTextEdit="1"/>
          </p:cNvSpPr>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標題 1"/>
          <p:cNvSpPr>
            <a:spLocks noGrp="1"/>
          </p:cNvSpPr>
          <p:nvPr>
            <p:ph type="title"/>
          </p:nvPr>
        </p:nvSpPr>
        <p:spPr>
          <a:xfrm>
            <a:off x="760476" y="-2"/>
            <a:ext cx="5188624" cy="1831344"/>
          </a:xfrm>
        </p:spPr>
        <p:txBody>
          <a:bodyPr>
            <a:normAutofit/>
          </a:bodyPr>
          <a:lstStyle/>
          <a:p>
            <a:r>
              <a:rPr kumimoji="1" lang="zh-HK" altLang="en-US" sz="4800" dirty="0"/>
              <a:t>球體體積計算</a:t>
            </a:r>
          </a:p>
        </p:txBody>
      </p:sp>
      <p:sp>
        <p:nvSpPr>
          <p:cNvPr id="3" name="內容版面配置區 2"/>
          <p:cNvSpPr>
            <a:spLocks noGrp="1"/>
          </p:cNvSpPr>
          <p:nvPr>
            <p:ph idx="1"/>
          </p:nvPr>
        </p:nvSpPr>
        <p:spPr>
          <a:xfrm>
            <a:off x="586105" y="1455420"/>
            <a:ext cx="7569835" cy="4519295"/>
          </a:xfrm>
        </p:spPr>
        <p:txBody>
          <a:bodyPr>
            <a:noAutofit/>
          </a:bodyPr>
          <a:lstStyle/>
          <a:p>
            <a:r>
              <a:rPr kumimoji="1" lang="zh-HK" altLang="en-US" sz="2400" dirty="0">
                <a:latin typeface="微軟正黑體" panose="020B0604030504040204" charset="-120"/>
                <a:ea typeface="微軟正黑體" panose="020B0604030504040204" charset="-120"/>
              </a:rPr>
              <a:t>球體體積是祖沖之與其兒子祖暅之共同研究出來的</a:t>
            </a:r>
            <a:endParaRPr kumimoji="1" lang="en-US" altLang="zh-HK" sz="2400" dirty="0">
              <a:latin typeface="微軟正黑體" panose="020B0604030504040204" charset="-120"/>
              <a:ea typeface="微軟正黑體" panose="020B0604030504040204" charset="-120"/>
            </a:endParaRPr>
          </a:p>
          <a:p>
            <a:r>
              <a:rPr kumimoji="1" lang="en-US" altLang="zh-HK" sz="2400" dirty="0">
                <a:latin typeface="微軟正黑體" panose="020B0604030504040204" charset="-120"/>
                <a:ea typeface="微軟正黑體" panose="020B0604030504040204" charset="-120"/>
              </a:rPr>
              <a:t>《</a:t>
            </a:r>
            <a:r>
              <a:rPr kumimoji="1" lang="zh-HK" altLang="en-US" sz="2400" dirty="0">
                <a:latin typeface="微軟正黑體" panose="020B0604030504040204" charset="-120"/>
                <a:ea typeface="微軟正黑體" panose="020B0604030504040204" charset="-120"/>
              </a:rPr>
              <a:t>九章算術</a:t>
            </a:r>
            <a:r>
              <a:rPr kumimoji="1" lang="en-US" altLang="zh-HK" sz="2400" dirty="0">
                <a:latin typeface="微軟正黑體" panose="020B0604030504040204" charset="-120"/>
                <a:ea typeface="微軟正黑體" panose="020B0604030504040204" charset="-120"/>
              </a:rPr>
              <a:t>》</a:t>
            </a:r>
            <a:r>
              <a:rPr kumimoji="1" lang="zh-HK" altLang="en-US" sz="2400" dirty="0">
                <a:latin typeface="微軟正黑體" panose="020B0604030504040204" charset="-120"/>
                <a:ea typeface="微軟正黑體" panose="020B0604030504040204" charset="-120"/>
              </a:rPr>
              <a:t>中認為，球體的外切圓柱體積與球體體積之比等於正方形與其內切圓面積之比</a:t>
            </a:r>
            <a:endParaRPr kumimoji="1" lang="en-US" altLang="zh-HK" sz="2400" dirty="0">
              <a:latin typeface="微軟正黑體" panose="020B0604030504040204" charset="-120"/>
              <a:ea typeface="微軟正黑體" panose="020B0604030504040204" charset="-120"/>
            </a:endParaRPr>
          </a:p>
          <a:p>
            <a:r>
              <a:rPr kumimoji="1" lang="zh-HK" altLang="en-US" sz="2400" dirty="0">
                <a:latin typeface="微軟正黑體" panose="020B0604030504040204" charset="-120"/>
                <a:ea typeface="微軟正黑體" panose="020B0604030504040204" charset="-120"/>
              </a:rPr>
              <a:t>劉徽認為，只有「牟合方蓋」（垂直相交的兩個圓柱體的共同部分的體積）與球體積之比，才正好等於圓形與其內切圓的面積之比</a:t>
            </a:r>
            <a:endParaRPr kumimoji="1" lang="en-US" altLang="zh-HK" sz="2400" dirty="0">
              <a:latin typeface="微軟正黑體" panose="020B0604030504040204" charset="-120"/>
              <a:ea typeface="微軟正黑體" panose="020B0604030504040204" charset="-120"/>
            </a:endParaRPr>
          </a:p>
          <a:p>
            <a:r>
              <a:rPr kumimoji="1" lang="zh-HK" altLang="en-US" sz="2400" dirty="0">
                <a:latin typeface="微軟正黑體" panose="020B0604030504040204" charset="-120"/>
                <a:ea typeface="微軟正黑體" panose="020B0604030504040204" charset="-120"/>
              </a:rPr>
              <a:t>但劉徽沒有給出「牟合方蓋」的體積公式，所以得不出球體的體積公式</a:t>
            </a:r>
          </a:p>
          <a:p>
            <a:r>
              <a:rPr kumimoji="1" lang="zh-CN" altLang="zh-HK" sz="2400" dirty="0">
                <a:latin typeface="微軟正黑體" panose="020B0604030504040204" charset="-120"/>
                <a:ea typeface="SimSun" panose="02010600030101010101" pitchFamily="2" charset="-122"/>
              </a:rPr>
              <a:t>祖沖之父子採用</a:t>
            </a:r>
            <a:r>
              <a:rPr kumimoji="1" lang="zh-HK" altLang="en-US" sz="2400" dirty="0">
                <a:latin typeface="微軟正黑體" panose="020B0604030504040204" charset="-120"/>
                <a:ea typeface="微軟正黑體" panose="020B0604030504040204" charset="-120"/>
                <a:sym typeface="+mn-ea"/>
              </a:rPr>
              <a:t>「</a:t>
            </a:r>
            <a:r>
              <a:rPr kumimoji="1" lang="zh-CN" altLang="zh-HK" sz="2400" dirty="0">
                <a:latin typeface="微軟正黑體" panose="020B0604030504040204" charset="-120"/>
                <a:ea typeface="SimSun" panose="02010600030101010101" pitchFamily="2" charset="-122"/>
                <a:sym typeface="+mn-ea"/>
              </a:rPr>
              <a:t>冪勢既同，則積不容異。</a:t>
            </a:r>
            <a:r>
              <a:rPr kumimoji="1" lang="zh-HK" altLang="en-US" sz="2400" dirty="0">
                <a:latin typeface="微軟正黑體" panose="020B0604030504040204" charset="-120"/>
                <a:ea typeface="微軟正黑體" panose="020B0604030504040204" charset="-120"/>
                <a:sym typeface="+mn-ea"/>
              </a:rPr>
              <a:t>」</a:t>
            </a:r>
            <a:r>
              <a:rPr kumimoji="1" lang="zh-CN" altLang="zh-HK" sz="2400" dirty="0">
                <a:latin typeface="微軟正黑體" panose="020B0604030504040204" charset="-120"/>
                <a:ea typeface="SimSun" panose="02010600030101010101" pitchFamily="2" charset="-122"/>
                <a:sym typeface="+mn-ea"/>
              </a:rPr>
              <a:t>的原理，求出了</a:t>
            </a:r>
            <a:r>
              <a:rPr kumimoji="1" lang="zh-HK" altLang="en-US" sz="2400" dirty="0">
                <a:latin typeface="微軟正黑體" panose="020B0604030504040204" charset="-120"/>
                <a:ea typeface="微軟正黑體" panose="020B0604030504040204" charset="-120"/>
                <a:sym typeface="+mn-ea"/>
              </a:rPr>
              <a:t>「牟合方蓋」</a:t>
            </a:r>
            <a:r>
              <a:rPr kumimoji="1" lang="zh-CN" altLang="zh-HK" sz="2400" dirty="0">
                <a:latin typeface="微軟正黑體" panose="020B0604030504040204" charset="-120"/>
                <a:ea typeface="SimSun" panose="02010600030101010101" pitchFamily="2" charset="-122"/>
                <a:sym typeface="+mn-ea"/>
              </a:rPr>
              <a:t>的體積，最後終於算出球體體積</a:t>
            </a:r>
          </a:p>
          <a:p>
            <a:r>
              <a:rPr kumimoji="1" lang="zh-CN" altLang="zh-HK" sz="2400" dirty="0">
                <a:latin typeface="微軟正黑體" panose="020B0604030504040204" charset="-120"/>
                <a:ea typeface="SimSun" panose="02010600030101010101" pitchFamily="2" charset="-122"/>
                <a:sym typeface="+mn-ea"/>
              </a:rPr>
              <a:t>歐洲意大利數學家卡瓦列里於十七世紀才發現這個原理，時間上比祖沖之父子晚</a:t>
            </a:r>
            <a:r>
              <a:rPr kumimoji="1" lang="en-US" altLang="zh-CN" sz="2400" dirty="0">
                <a:latin typeface="微軟正黑體" panose="020B0604030504040204" charset="-120"/>
                <a:ea typeface="SimSun" panose="02010600030101010101" pitchFamily="2" charset="-122"/>
                <a:sym typeface="+mn-ea"/>
              </a:rPr>
              <a:t>1100</a:t>
            </a:r>
            <a:r>
              <a:rPr kumimoji="1" lang="zh-CN" altLang="en-US" sz="2400" dirty="0">
                <a:latin typeface="微軟正黑體" panose="020B0604030504040204" charset="-120"/>
                <a:ea typeface="SimSun" panose="02010600030101010101" pitchFamily="2" charset="-122"/>
                <a:sym typeface="+mn-ea"/>
              </a:rPr>
              <a:t>年</a:t>
            </a:r>
            <a:endParaRPr kumimoji="1" lang="zh-CN" altLang="zh-HK" sz="2400" dirty="0">
              <a:latin typeface="微軟正黑體" panose="020B0604030504040204" charset="-120"/>
              <a:ea typeface="SimSun" panose="02010600030101010101" pitchFamily="2" charset="-122"/>
              <a:sym typeface="+mn-ea"/>
            </a:endParaRPr>
          </a:p>
          <a:p>
            <a:endParaRPr kumimoji="1" lang="en-US" altLang="zh-HK" sz="2400" dirty="0">
              <a:latin typeface="微軟正黑體" panose="020B0604030504040204" charset="-120"/>
              <a:ea typeface="微軟正黑體" panose="020B0604030504040204" charset="-120"/>
            </a:endParaRPr>
          </a:p>
          <a:p>
            <a:endParaRPr kumimoji="1" lang="zh-HK" altLang="en-US" sz="2400" dirty="0">
              <a:latin typeface="微軟正黑體" panose="020B0604030504040204" charset="-120"/>
              <a:ea typeface="微軟正黑體" panose="020B0604030504040204" charset="-120"/>
            </a:endParaRPr>
          </a:p>
        </p:txBody>
      </p:sp>
      <p:pic>
        <p:nvPicPr>
          <p:cNvPr id="4" name="圖片 3"/>
          <p:cNvPicPr>
            <a:picLocks noChangeAspect="1"/>
          </p:cNvPicPr>
          <p:nvPr/>
        </p:nvPicPr>
        <p:blipFill rotWithShape="1">
          <a:blip r:embed="rId2">
            <a:lum contrast="-18000"/>
          </a:blip>
          <a:srcRect l="2362" r="2893" b="5"/>
          <a:stretch>
            <a:fillRect/>
          </a:stretch>
        </p:blipFill>
        <p:spPr>
          <a:xfrm>
            <a:off x="8518525" y="1831340"/>
            <a:ext cx="3453130" cy="3453130"/>
          </a:xfrm>
          <a:custGeom>
            <a:avLst/>
            <a:gdLst/>
            <a:ahLst/>
            <a:cxnLst/>
            <a:rect l="l" t="t" r="r" b="b"/>
            <a:pathLst>
              <a:path w="3502152" h="3502152">
                <a:moveTo>
                  <a:pt x="1751076" y="196996"/>
                </a:moveTo>
                <a:cubicBezTo>
                  <a:pt x="2609371" y="196996"/>
                  <a:pt x="3305156" y="892781"/>
                  <a:pt x="3305156" y="1751076"/>
                </a:cubicBezTo>
                <a:cubicBezTo>
                  <a:pt x="3305156" y="2609371"/>
                  <a:pt x="2609371" y="3305156"/>
                  <a:pt x="1751076" y="3305156"/>
                </a:cubicBezTo>
                <a:cubicBezTo>
                  <a:pt x="892781" y="3305156"/>
                  <a:pt x="196996" y="2609371"/>
                  <a:pt x="196996" y="1751076"/>
                </a:cubicBezTo>
                <a:cubicBezTo>
                  <a:pt x="196996" y="892781"/>
                  <a:pt x="892781" y="196996"/>
                  <a:pt x="1751076" y="196996"/>
                </a:cubicBezTo>
                <a:close/>
                <a:moveTo>
                  <a:pt x="1751076" y="153219"/>
                </a:moveTo>
                <a:cubicBezTo>
                  <a:pt x="868604" y="153219"/>
                  <a:pt x="153219" y="868604"/>
                  <a:pt x="153219" y="1751076"/>
                </a:cubicBezTo>
                <a:cubicBezTo>
                  <a:pt x="153219" y="2633548"/>
                  <a:pt x="868604" y="3348933"/>
                  <a:pt x="1751076" y="3348933"/>
                </a:cubicBezTo>
                <a:cubicBezTo>
                  <a:pt x="2633548" y="3348933"/>
                  <a:pt x="3348933" y="2633548"/>
                  <a:pt x="3348933" y="1751076"/>
                </a:cubicBezTo>
                <a:cubicBezTo>
                  <a:pt x="3348933" y="868604"/>
                  <a:pt x="2633548" y="153219"/>
                  <a:pt x="1751076" y="153219"/>
                </a:cubicBezTo>
                <a:close/>
                <a:moveTo>
                  <a:pt x="1751076" y="0"/>
                </a:moveTo>
                <a:cubicBezTo>
                  <a:pt x="2718169" y="0"/>
                  <a:pt x="3502152" y="783984"/>
                  <a:pt x="3502152" y="1751076"/>
                </a:cubicBezTo>
                <a:cubicBezTo>
                  <a:pt x="3502152" y="2718169"/>
                  <a:pt x="2718169" y="3502152"/>
                  <a:pt x="1751076" y="3502152"/>
                </a:cubicBezTo>
                <a:cubicBezTo>
                  <a:pt x="783983" y="3502152"/>
                  <a:pt x="0" y="2718169"/>
                  <a:pt x="0" y="1751076"/>
                </a:cubicBezTo>
                <a:cubicBezTo>
                  <a:pt x="0" y="783984"/>
                  <a:pt x="783983" y="0"/>
                  <a:pt x="1751076" y="0"/>
                </a:cubicBezTo>
                <a:close/>
              </a:path>
            </a:pathLst>
          </a:custGeom>
        </p:spPr>
      </p:pic>
      <p:grpSp>
        <p:nvGrpSpPr>
          <p:cNvPr id="15" name="Group 14"/>
          <p:cNvGrpSpPr>
            <a:grpSpLocks noGrp="1" noUngrp="1" noRot="1" noChangeAspect="1" noMove="1" noResize="1"/>
          </p:cNvGrpSpPr>
          <p:nvPr/>
        </p:nvGrpSpPr>
        <p:grpSpPr>
          <a:xfrm>
            <a:off x="11401725" y="6229681"/>
            <a:ext cx="457200" cy="457200"/>
            <a:chOff x="11361456" y="6195813"/>
            <a:chExt cx="548640" cy="548640"/>
          </a:xfrm>
        </p:grpSpPr>
        <p:sp>
          <p:nvSpPr>
            <p:cNvPr id="16" name="Oval 15"/>
            <p:cNvSpPr/>
            <p:nvPr/>
          </p:nvSpPr>
          <p:spPr>
            <a:xfrm>
              <a:off x="11361456" y="6195813"/>
              <a:ext cx="548640" cy="548640"/>
            </a:xfrm>
            <a:prstGeom prst="ellipse">
              <a:avLst/>
            </a:prstGeom>
            <a:blipFill dpi="0" rotWithShape="1">
              <a:blip r:embed="rId3">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40000" contrast="20000"/>
                        </a14:imgEffect>
                        <a14:imgEffect>
                          <a14:saturation sat="95000"/>
                        </a14:imgEffect>
                      </a14:imgLayer>
                    </a14:imgProps>
                  </a:ext>
                </a:extLst>
              </a:blip>
              <a:srcRect/>
              <a:tile tx="50800" ty="0" sx="85000" sy="85000" flip="none" algn="tl"/>
            </a:blipFill>
            <a:ln w="25400" cap="flat" cmpd="sng" algn="ctr">
              <a:noFill/>
              <a:prstDash val="solid"/>
            </a:ln>
            <a:effectLst/>
          </p:spPr>
        </p:sp>
        <p:sp>
          <p:nvSpPr>
            <p:cNvPr id="17" name="Oval 16"/>
            <p:cNvSpPr/>
            <p:nvPr/>
          </p:nvSpPr>
          <p:spPr>
            <a:xfrm>
              <a:off x="11396488" y="6230844"/>
              <a:ext cx="478576" cy="478578"/>
            </a:xfrm>
            <a:prstGeom prst="ellipse">
              <a:avLst/>
            </a:prstGeom>
            <a:noFill/>
            <a:ln w="12700" cap="flat" cmpd="sng" algn="ctr">
              <a:solidFill>
                <a:srgbClr val="FFFFFF"/>
              </a:solidFill>
              <a:prstDash val="solid"/>
            </a:ln>
            <a:effectLst/>
          </p:spPr>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wipe(down)">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wipe(down)">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wipe(down)">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wipe(down)">
                                      <p:cBhvr>
                                        <p:cTn id="31" dur="5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wipe(down)">
                                      <p:cBhvr>
                                        <p:cTn id="3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p:cNvSpPr>
            <a:spLocks noGrp="1" noRot="1" noChangeAspect="1" noMove="1" noResize="1" noEditPoints="1" noAdjustHandles="1" noChangeArrowheads="1" noChangeShapeType="1" noTextEdit="1"/>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a:spLocks noGrp="1" noRot="1" noChangeAspect="1" noMove="1" noResize="1" noEditPoints="1" noAdjustHandles="1" noChangeArrowheads="1" noChangeShapeType="1" noTextEdit="1"/>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a:spLocks noGrp="1" noRot="1" noChangeAspect="1" noMove="1" noResize="1" noEditPoints="1" noAdjustHandles="1" noChangeArrowheads="1" noChangeShapeType="1" noTextEdit="1"/>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6" name="Group 15"/>
          <p:cNvGrpSpPr>
            <a:grpSpLocks noGrp="1" noUngrp="1" noRot="1" noChangeAspect="1" noMove="1" noResize="1"/>
          </p:cNvGrpSpPr>
          <p:nvPr/>
        </p:nvGrpSpPr>
        <p:grpSpPr>
          <a:xfrm>
            <a:off x="9649215" y="4068923"/>
            <a:ext cx="1080904" cy="1080902"/>
            <a:chOff x="9685338" y="4460675"/>
            <a:chExt cx="1080904" cy="1080902"/>
          </a:xfrm>
        </p:grpSpPr>
        <p:sp>
          <p:nvSpPr>
            <p:cNvPr id="17" name="Oval 16"/>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8" name="Oval 17"/>
            <p:cNvSpPr/>
            <p:nvPr/>
          </p:nvSpPr>
          <p:spPr>
            <a:xfrm>
              <a:off x="9793429" y="4568765"/>
              <a:ext cx="864723" cy="864722"/>
            </a:xfrm>
            <a:prstGeom prst="ellipse">
              <a:avLst/>
            </a:prstGeom>
            <a:noFill/>
            <a:ln w="25400" cap="flat" cmpd="sng" algn="ctr">
              <a:solidFill>
                <a:sysClr val="window" lastClr="FFFFFF"/>
              </a:solidFill>
              <a:prstDash val="solid"/>
            </a:ln>
            <a:effectLst/>
          </p:spPr>
        </p:sp>
      </p:grpSp>
      <p:sp useBgFill="1">
        <p:nvSpPr>
          <p:cNvPr id="20" name="Rectangle 19"/>
          <p:cNvSpPr>
            <a:spLocks noGrp="1" noRot="1" noChangeAspect="1" noMove="1" noResize="1" noEditPoints="1" noAdjustHandles="1" noChangeArrowheads="1" noChangeShapeType="1" noTextEdit="1"/>
          </p:cNvSpPr>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標題 1"/>
          <p:cNvSpPr>
            <a:spLocks noGrp="1"/>
          </p:cNvSpPr>
          <p:nvPr>
            <p:ph type="title"/>
          </p:nvPr>
        </p:nvSpPr>
        <p:spPr>
          <a:xfrm>
            <a:off x="6223166" y="1223485"/>
            <a:ext cx="5841054" cy="3106732"/>
          </a:xfrm>
        </p:spPr>
        <p:txBody>
          <a:bodyPr vert="horz" lIns="91440" tIns="45720" rIns="91440" bIns="45720" rtlCol="0" anchor="b">
            <a:normAutofit/>
          </a:bodyPr>
          <a:lstStyle/>
          <a:p>
            <a:r>
              <a:rPr kumimoji="1" lang="zh-HK" altLang="en-US" sz="7200" dirty="0">
                <a:blipFill dpi="0" rotWithShape="1">
                  <a:blip r:embed="rId4"/>
                  <a:srcRect/>
                  <a:tile tx="6350" ty="-127000" sx="65000" sy="64000" flip="none" algn="tl"/>
                </a:blipFill>
              </a:rPr>
              <a:t>天文曆法方面</a:t>
            </a:r>
          </a:p>
        </p:txBody>
      </p:sp>
      <p:pic>
        <p:nvPicPr>
          <p:cNvPr id="5" name="圖片 4" descr="一張含有 畫畫 的圖片&#10;&#10;自動產生的描述"/>
          <p:cNvPicPr>
            <a:picLocks noChangeAspect="1"/>
          </p:cNvPicPr>
          <p:nvPr/>
        </p:nvPicPr>
        <p:blipFill rotWithShape="1">
          <a:blip r:embed="rId6"/>
          <a:srcRect l="26636" r="21811" b="-1"/>
          <a:stretch>
            <a:fillRect/>
          </a:stretch>
        </p:blipFill>
        <p:spPr>
          <a:xfrm>
            <a:off x="1" y="2"/>
            <a:ext cx="6095695" cy="6857997"/>
          </a:xfrm>
          <a:custGeom>
            <a:avLst/>
            <a:gdLst/>
            <a:ahLst/>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p:spPr>
      </p:pic>
      <p:sp>
        <p:nvSpPr>
          <p:cNvPr id="22" name="Freeform: Shape 21"/>
          <p:cNvSpPr>
            <a:spLocks noGrp="1" noRot="1" noChangeAspect="1" noMove="1" noResize="1" noEditPoints="1" noAdjustHandles="1" noChangeArrowheads="1" noChangeShapeType="1" noTextEdit="1"/>
          </p:cNvSpPr>
          <p:nvPr/>
        </p:nvSpPr>
        <p:spPr>
          <a:xfrm>
            <a:off x="-1" y="-2598"/>
            <a:ext cx="6095695" cy="6857997"/>
          </a:xfrm>
          <a:custGeom>
            <a:avLst/>
            <a:gdLst>
              <a:gd name="connsiteX0" fmla="*/ 3435036 w 6095695"/>
              <a:gd name="connsiteY0" fmla="*/ 0 h 6857997"/>
              <a:gd name="connsiteX1" fmla="*/ 4198562 w 6095695"/>
              <a:gd name="connsiteY1" fmla="*/ 0 h 6857997"/>
              <a:gd name="connsiteX2" fmla="*/ 4365987 w 6095695"/>
              <a:gd name="connsiteY2" fmla="*/ 128761 h 6857997"/>
              <a:gd name="connsiteX3" fmla="*/ 6095695 w 6095695"/>
              <a:gd name="connsiteY3" fmla="*/ 3718209 h 6857997"/>
              <a:gd name="connsiteX4" fmla="*/ 4860911 w 6095695"/>
              <a:gd name="connsiteY4" fmla="*/ 6845880 h 6857997"/>
              <a:gd name="connsiteX5" fmla="*/ 4849107 w 6095695"/>
              <a:gd name="connsiteY5" fmla="*/ 6857997 h 6857997"/>
              <a:gd name="connsiteX6" fmla="*/ 4253869 w 6095695"/>
              <a:gd name="connsiteY6" fmla="*/ 6857997 h 6857997"/>
              <a:gd name="connsiteX7" fmla="*/ 4409441 w 6095695"/>
              <a:gd name="connsiteY7" fmla="*/ 6719623 h 6857997"/>
              <a:gd name="connsiteX8" fmla="*/ 5679794 w 6095695"/>
              <a:gd name="connsiteY8" fmla="*/ 3718209 h 6857997"/>
              <a:gd name="connsiteX9" fmla="*/ 3591563 w 6095695"/>
              <a:gd name="connsiteY9" fmla="*/ 88079 h 6857997"/>
              <a:gd name="connsiteX10" fmla="*/ 0 w 6095695"/>
              <a:gd name="connsiteY10" fmla="*/ 0 h 6857997"/>
              <a:gd name="connsiteX11" fmla="*/ 3177466 w 6095695"/>
              <a:gd name="connsiteY11" fmla="*/ 0 h 6857997"/>
              <a:gd name="connsiteX12" fmla="*/ 3353291 w 6095695"/>
              <a:gd name="connsiteY12" fmla="*/ 88129 h 6857997"/>
              <a:gd name="connsiteX13" fmla="*/ 5560965 w 6095695"/>
              <a:gd name="connsiteY13" fmla="*/ 3718209 h 6857997"/>
              <a:gd name="connsiteX14" fmla="*/ 4325417 w 6095695"/>
              <a:gd name="connsiteY14" fmla="*/ 6637392 h 6857997"/>
              <a:gd name="connsiteX15" fmla="*/ 4077394 w 6095695"/>
              <a:gd name="connsiteY15" fmla="*/ 6857997 h 6857997"/>
              <a:gd name="connsiteX16" fmla="*/ 0 w 6095695"/>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blipFill dpi="0" rotWithShape="1">
            <a:blip r:embed="rId7">
              <a:alphaModFix amt="30000"/>
              <a:duotone>
                <a:prstClr val="black"/>
                <a:schemeClr val="accent1">
                  <a:tint val="45000"/>
                  <a:satMod val="400000"/>
                </a:schemeClr>
              </a:duotone>
              <a:extLst>
                <a:ext uri="{BEBA8EAE-BF5A-486C-A8C5-ECC9F3942E4B}">
                  <a14:imgProps xmlns:a14="http://schemas.microsoft.com/office/drawing/2010/main">
                    <a14:imgLayer r:embed="rId3">
                      <a14:imgEffect>
                        <a14:brightnessContrast bright="-25000" contrast="20000"/>
                      </a14:imgEffect>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58850" y="484505"/>
            <a:ext cx="10058400" cy="1005840"/>
          </a:xfrm>
        </p:spPr>
        <p:txBody>
          <a:bodyPr/>
          <a:lstStyle/>
          <a:p>
            <a:r>
              <a:rPr kumimoji="1" lang="zh-HK" altLang="en-US" sz="3600" b="1" dirty="0"/>
              <a:t>天文曆法方面</a:t>
            </a:r>
          </a:p>
        </p:txBody>
      </p:sp>
      <p:sp>
        <p:nvSpPr>
          <p:cNvPr id="3" name="內容版面配置區 2"/>
          <p:cNvSpPr>
            <a:spLocks noGrp="1"/>
          </p:cNvSpPr>
          <p:nvPr>
            <p:ph idx="1"/>
          </p:nvPr>
        </p:nvSpPr>
        <p:spPr>
          <a:xfrm>
            <a:off x="831850" y="1490345"/>
            <a:ext cx="7807325" cy="4050665"/>
          </a:xfrm>
        </p:spPr>
        <p:txBody>
          <a:bodyPr>
            <a:normAutofit lnSpcReduction="10000"/>
          </a:bodyPr>
          <a:lstStyle/>
          <a:p>
            <a:r>
              <a:rPr kumimoji="1" lang="zh-HK" altLang="en-US" sz="2400" dirty="0">
                <a:latin typeface="微軟正黑體" panose="020B0604030504040204" charset="-120"/>
                <a:ea typeface="微軟正黑體" panose="020B0604030504040204" charset="-120"/>
                <a:cs typeface="微軟正黑體" panose="020B0604030504040204" charset="-120"/>
              </a:rPr>
              <a:t>中國歷朝歷代均十分重視天文曆法的準確性</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祖沖之時期，朝廷所採用的曆法是劉宋元嘉二十二年（公元</a:t>
            </a:r>
            <a:r>
              <a:rPr kumimoji="1" lang="en-US" altLang="zh-HK" sz="2400" dirty="0">
                <a:latin typeface="微軟正黑體" panose="020B0604030504040204" charset="-120"/>
                <a:ea typeface="微軟正黑體" panose="020B0604030504040204" charset="-120"/>
                <a:cs typeface="微軟正黑體" panose="020B0604030504040204" charset="-120"/>
              </a:rPr>
              <a:t>4</a:t>
            </a:r>
            <a:r>
              <a:rPr kumimoji="1" lang="en-US" altLang="zh-TW" sz="2400" dirty="0">
                <a:latin typeface="微軟正黑體" panose="020B0604030504040204" charset="-120"/>
                <a:ea typeface="微軟正黑體" panose="020B0604030504040204" charset="-120"/>
                <a:cs typeface="微軟正黑體" panose="020B0604030504040204" charset="-120"/>
              </a:rPr>
              <a:t>45</a:t>
            </a:r>
            <a:r>
              <a:rPr kumimoji="1" lang="zh-TW" altLang="en-US" sz="2400" dirty="0">
                <a:latin typeface="微軟正黑體" panose="020B0604030504040204" charset="-120"/>
                <a:ea typeface="微軟正黑體" panose="020B0604030504040204" charset="-120"/>
                <a:cs typeface="微軟正黑體" panose="020B0604030504040204" charset="-120"/>
              </a:rPr>
              <a:t>年）由何承天編制的</a:t>
            </a:r>
            <a:r>
              <a:rPr kumimoji="1" lang="en-US" altLang="zh-TW" sz="2400" dirty="0">
                <a:latin typeface="微軟正黑體" panose="020B0604030504040204" charset="-120"/>
                <a:ea typeface="微軟正黑體" panose="020B0604030504040204" charset="-120"/>
                <a:cs typeface="微軟正黑體" panose="020B0604030504040204" charset="-120"/>
              </a:rPr>
              <a:t>《</a:t>
            </a:r>
            <a:r>
              <a:rPr kumimoji="1" lang="zh-TW" altLang="en-US" sz="2400" dirty="0">
                <a:latin typeface="微軟正黑體" panose="020B0604030504040204" charset="-120"/>
                <a:ea typeface="微軟正黑體" panose="020B0604030504040204" charset="-120"/>
                <a:cs typeface="微軟正黑體" panose="020B0604030504040204" charset="-120"/>
              </a:rPr>
              <a:t>元嘉曆</a:t>
            </a:r>
            <a:r>
              <a:rPr kumimoji="1" lang="en-US" altLang="zh-TW" sz="2400" dirty="0">
                <a:latin typeface="微軟正黑體" panose="020B0604030504040204" charset="-120"/>
                <a:ea typeface="微軟正黑體" panose="020B0604030504040204" charset="-120"/>
                <a:cs typeface="微軟正黑體" panose="020B0604030504040204" charset="-120"/>
              </a:rPr>
              <a:t>》</a:t>
            </a:r>
            <a:r>
              <a:rPr kumimoji="1" lang="zh-TW" altLang="en-US" sz="2400" dirty="0">
                <a:latin typeface="微軟正黑體" panose="020B0604030504040204" charset="-120"/>
                <a:ea typeface="微軟正黑體" panose="020B0604030504040204" charset="-120"/>
                <a:cs typeface="微軟正黑體" panose="020B0604030504040204" charset="-120"/>
              </a:rPr>
              <a:t>，較之舊曆，確有很大的進步</a:t>
            </a:r>
            <a:endParaRPr kumimoji="1" lang="en-US" altLang="zh-TW"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但祖沖之認為其仍不夠精密，遂決定編制新曆</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這部曆法就是</a:t>
            </a:r>
            <a:r>
              <a:rPr kumimoji="1" lang="en-US" altLang="zh-HK" sz="2400" dirty="0">
                <a:latin typeface="微軟正黑體" panose="020B0604030504040204" charset="-120"/>
                <a:ea typeface="微軟正黑體" panose="020B0604030504040204" charset="-120"/>
                <a:cs typeface="微軟正黑體" panose="020B0604030504040204" charset="-120"/>
              </a:rPr>
              <a:t>《</a:t>
            </a:r>
            <a:r>
              <a:rPr kumimoji="1" lang="zh-HK" altLang="en-US" sz="2400" dirty="0">
                <a:latin typeface="微軟正黑體" panose="020B0604030504040204" charset="-120"/>
                <a:ea typeface="微軟正黑體" panose="020B0604030504040204" charset="-120"/>
                <a:cs typeface="微軟正黑體" panose="020B0604030504040204" charset="-120"/>
              </a:rPr>
              <a:t>大明曆</a:t>
            </a:r>
            <a:r>
              <a:rPr kumimoji="1" lang="en-US" altLang="zh-HK" sz="2400" dirty="0">
                <a:latin typeface="微軟正黑體" panose="020B0604030504040204" charset="-120"/>
                <a:ea typeface="微軟正黑體" panose="020B0604030504040204" charset="-120"/>
                <a:cs typeface="微軟正黑體" panose="020B0604030504040204" charset="-120"/>
              </a:rPr>
              <a:t>》</a:t>
            </a:r>
            <a:r>
              <a:rPr kumimoji="1" lang="zh-HK" altLang="en-US" sz="2400" dirty="0">
                <a:latin typeface="微軟正黑體" panose="020B0604030504040204" charset="-120"/>
                <a:ea typeface="微軟正黑體" panose="020B0604030504040204" charset="-120"/>
                <a:cs typeface="微軟正黑體" panose="020B0604030504040204" charset="-120"/>
              </a:rPr>
              <a:t>，其名字源於編成時所處年號「大明」</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雖然</a:t>
            </a:r>
            <a:r>
              <a:rPr kumimoji="1" lang="en-US" altLang="zh-HK" sz="2400" dirty="0">
                <a:latin typeface="微軟正黑體" panose="020B0604030504040204" charset="-120"/>
                <a:ea typeface="微軟正黑體" panose="020B0604030504040204" charset="-120"/>
                <a:cs typeface="微軟正黑體" panose="020B0604030504040204" charset="-120"/>
              </a:rPr>
              <a:t>《</a:t>
            </a:r>
            <a:r>
              <a:rPr kumimoji="1" lang="zh-HK" altLang="en-US" sz="2400" dirty="0">
                <a:latin typeface="微軟正黑體" panose="020B0604030504040204" charset="-120"/>
                <a:ea typeface="微軟正黑體" panose="020B0604030504040204" charset="-120"/>
                <a:cs typeface="微軟正黑體" panose="020B0604030504040204" charset="-120"/>
              </a:rPr>
              <a:t>大明曆</a:t>
            </a:r>
            <a:r>
              <a:rPr kumimoji="1" lang="en-US" altLang="zh-HK" sz="2400" dirty="0">
                <a:latin typeface="微軟正黑體" panose="020B0604030504040204" charset="-120"/>
                <a:ea typeface="微軟正黑體" panose="020B0604030504040204" charset="-120"/>
                <a:cs typeface="微軟正黑體" panose="020B0604030504040204" charset="-120"/>
              </a:rPr>
              <a:t>》</a:t>
            </a:r>
            <a:r>
              <a:rPr kumimoji="1" lang="zh-HK" altLang="en-US" sz="2400" dirty="0">
                <a:latin typeface="微軟正黑體" panose="020B0604030504040204" charset="-120"/>
                <a:ea typeface="微軟正黑體" panose="020B0604030504040204" charset="-120"/>
                <a:cs typeface="微軟正黑體" panose="020B0604030504040204" charset="-120"/>
              </a:rPr>
              <a:t>沒能在祖沖之有生之年推行</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但</a:t>
            </a:r>
            <a:r>
              <a:rPr kumimoji="1" lang="en-US" altLang="zh-HK" sz="2400" dirty="0">
                <a:latin typeface="微軟正黑體" panose="020B0604030504040204" charset="-120"/>
                <a:ea typeface="微軟正黑體" panose="020B0604030504040204" charset="-120"/>
                <a:cs typeface="微軟正黑體" panose="020B0604030504040204" charset="-120"/>
              </a:rPr>
              <a:t>《</a:t>
            </a:r>
            <a:r>
              <a:rPr kumimoji="1" lang="zh-HK" altLang="en-US" sz="2400" dirty="0">
                <a:latin typeface="微軟正黑體" panose="020B0604030504040204" charset="-120"/>
                <a:ea typeface="微軟正黑體" panose="020B0604030504040204" charset="-120"/>
                <a:cs typeface="微軟正黑體" panose="020B0604030504040204" charset="-120"/>
              </a:rPr>
              <a:t>大明曆</a:t>
            </a:r>
            <a:r>
              <a:rPr kumimoji="1" lang="en-US" altLang="zh-HK" sz="2400" dirty="0">
                <a:latin typeface="微軟正黑體" panose="020B0604030504040204" charset="-120"/>
                <a:ea typeface="微軟正黑體" panose="020B0604030504040204" charset="-120"/>
                <a:cs typeface="微軟正黑體" panose="020B0604030504040204" charset="-120"/>
              </a:rPr>
              <a:t>》</a:t>
            </a:r>
            <a:r>
              <a:rPr kumimoji="1" lang="zh-HK" altLang="en-US" sz="2400" dirty="0">
                <a:latin typeface="微軟正黑體" panose="020B0604030504040204" charset="-120"/>
                <a:ea typeface="微軟正黑體" panose="020B0604030504040204" charset="-120"/>
                <a:cs typeface="微軟正黑體" panose="020B0604030504040204" charset="-120"/>
              </a:rPr>
              <a:t>的精確程度，要去到</a:t>
            </a:r>
            <a:r>
              <a:rPr kumimoji="1" lang="en-US" altLang="zh-HK" sz="2400" dirty="0">
                <a:latin typeface="微軟正黑體" panose="020B0604030504040204" charset="-120"/>
                <a:ea typeface="微軟正黑體" panose="020B0604030504040204" charset="-120"/>
                <a:cs typeface="微軟正黑體" panose="020B0604030504040204" charset="-120"/>
              </a:rPr>
              <a:t>7</a:t>
            </a:r>
            <a:r>
              <a:rPr kumimoji="1" lang="en-US" altLang="zh-TW" sz="2400" dirty="0">
                <a:latin typeface="微軟正黑體" panose="020B0604030504040204" charset="-120"/>
                <a:ea typeface="微軟正黑體" panose="020B0604030504040204" charset="-120"/>
                <a:cs typeface="微軟正黑體" panose="020B0604030504040204" charset="-120"/>
              </a:rPr>
              <a:t>00</a:t>
            </a:r>
            <a:r>
              <a:rPr kumimoji="1" lang="zh-TW" altLang="en-US" sz="2400" dirty="0">
                <a:latin typeface="微軟正黑體" panose="020B0604030504040204" charset="-120"/>
                <a:ea typeface="微軟正黑體" panose="020B0604030504040204" charset="-120"/>
                <a:cs typeface="微軟正黑體" panose="020B0604030504040204" charset="-120"/>
              </a:rPr>
              <a:t>多年後的南宋，才被楊忠輔的</a:t>
            </a:r>
            <a:r>
              <a:rPr kumimoji="1" lang="en-US" altLang="zh-TW" sz="2400" dirty="0">
                <a:latin typeface="微軟正黑體" panose="020B0604030504040204" charset="-120"/>
                <a:ea typeface="微軟正黑體" panose="020B0604030504040204" charset="-120"/>
                <a:cs typeface="微軟正黑體" panose="020B0604030504040204" charset="-120"/>
              </a:rPr>
              <a:t>《</a:t>
            </a:r>
            <a:r>
              <a:rPr kumimoji="1" lang="zh-TW" altLang="en-US" sz="2400" dirty="0">
                <a:latin typeface="微軟正黑體" panose="020B0604030504040204" charset="-120"/>
                <a:ea typeface="微軟正黑體" panose="020B0604030504040204" charset="-120"/>
                <a:cs typeface="微軟正黑體" panose="020B0604030504040204" charset="-120"/>
              </a:rPr>
              <a:t>統天曆</a:t>
            </a:r>
            <a:r>
              <a:rPr kumimoji="1" lang="en-US" altLang="zh-TW" sz="2400" dirty="0">
                <a:latin typeface="微軟正黑體" panose="020B0604030504040204" charset="-120"/>
                <a:ea typeface="微軟正黑體" panose="020B0604030504040204" charset="-120"/>
                <a:cs typeface="微軟正黑體" panose="020B0604030504040204" charset="-120"/>
              </a:rPr>
              <a:t>》</a:t>
            </a:r>
            <a:r>
              <a:rPr kumimoji="1" lang="zh-TW" altLang="en-US" sz="2400" dirty="0">
                <a:latin typeface="微軟正黑體" panose="020B0604030504040204" charset="-120"/>
                <a:ea typeface="微軟正黑體" panose="020B0604030504040204" charset="-120"/>
                <a:cs typeface="微軟正黑體" panose="020B0604030504040204" charset="-120"/>
              </a:rPr>
              <a:t>超越</a:t>
            </a:r>
            <a:endParaRPr kumimoji="1" lang="zh-HK" altLang="en-US" sz="2400" dirty="0">
              <a:latin typeface="微軟正黑體" panose="020B0604030504040204" charset="-120"/>
              <a:ea typeface="微軟正黑體" panose="020B0604030504040204" charset="-120"/>
              <a:cs typeface="微軟正黑體" panose="020B0604030504040204" charset="-120"/>
            </a:endParaRPr>
          </a:p>
        </p:txBody>
      </p:sp>
      <p:pic>
        <p:nvPicPr>
          <p:cNvPr id="4" name="图片 3"/>
          <p:cNvPicPr>
            <a:picLocks noChangeAspect="1"/>
          </p:cNvPicPr>
          <p:nvPr>
            <p:custDataLst>
              <p:tags r:id="rId1"/>
            </p:custDataLst>
          </p:nvPr>
        </p:nvPicPr>
        <p:blipFill>
          <a:blip r:embed="rId3">
            <a:lum bright="-6000" contrast="36000"/>
          </a:blip>
          <a:stretch>
            <a:fillRect/>
          </a:stretch>
        </p:blipFill>
        <p:spPr>
          <a:xfrm>
            <a:off x="8543925" y="1824355"/>
            <a:ext cx="3460750" cy="320929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3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24713" y="238252"/>
            <a:ext cx="10058400" cy="1609344"/>
          </a:xfrm>
        </p:spPr>
        <p:txBody>
          <a:bodyPr/>
          <a:lstStyle/>
          <a:p>
            <a:r>
              <a:rPr kumimoji="1" lang="en-US" altLang="zh-HK" sz="3600" b="1" dirty="0"/>
              <a:t>《</a:t>
            </a:r>
            <a:r>
              <a:rPr kumimoji="1" lang="zh-HK" altLang="en-US" sz="3600" b="1" dirty="0"/>
              <a:t>大明曆</a:t>
            </a:r>
            <a:r>
              <a:rPr kumimoji="1" lang="en-US" altLang="zh-HK" sz="3600" b="1" dirty="0"/>
              <a:t>》</a:t>
            </a:r>
            <a:endParaRPr kumimoji="1" lang="zh-HK" altLang="en-US" sz="3600" b="1" dirty="0"/>
          </a:p>
        </p:txBody>
      </p:sp>
      <p:sp>
        <p:nvSpPr>
          <p:cNvPr id="3" name="內容版面配置區 2"/>
          <p:cNvSpPr>
            <a:spLocks noGrp="1"/>
          </p:cNvSpPr>
          <p:nvPr>
            <p:ph idx="1"/>
          </p:nvPr>
        </p:nvSpPr>
        <p:spPr>
          <a:xfrm>
            <a:off x="815975" y="1470025"/>
            <a:ext cx="11184890" cy="4314825"/>
          </a:xfrm>
        </p:spPr>
        <p:txBody>
          <a:bodyPr>
            <a:normAutofit/>
          </a:bodyPr>
          <a:lstStyle/>
          <a:p>
            <a:r>
              <a:rPr kumimoji="1" lang="zh-HK" altLang="en-US" sz="2400" dirty="0">
                <a:latin typeface="微軟正黑體" panose="020B0604030504040204" charset="-120"/>
                <a:ea typeface="微軟正黑體" panose="020B0604030504040204" charset="-120"/>
              </a:rPr>
              <a:t>祖沖之發現當時正推行中的</a:t>
            </a:r>
            <a:r>
              <a:rPr kumimoji="1" lang="en-US" altLang="zh-HK" sz="2400" dirty="0">
                <a:latin typeface="微軟正黑體" panose="020B0604030504040204" charset="-120"/>
                <a:ea typeface="微軟正黑體" panose="020B0604030504040204" charset="-120"/>
              </a:rPr>
              <a:t>《</a:t>
            </a:r>
            <a:r>
              <a:rPr kumimoji="1" lang="zh-HK" altLang="en-US" sz="2400" dirty="0">
                <a:latin typeface="微軟正黑體" panose="020B0604030504040204" charset="-120"/>
                <a:ea typeface="微軟正黑體" panose="020B0604030504040204" charset="-120"/>
              </a:rPr>
              <a:t>元嘉曆</a:t>
            </a:r>
            <a:r>
              <a:rPr kumimoji="1" lang="en-US" altLang="zh-HK" sz="2400" dirty="0">
                <a:latin typeface="微軟正黑體" panose="020B0604030504040204" charset="-120"/>
                <a:ea typeface="微軟正黑體" panose="020B0604030504040204" charset="-120"/>
              </a:rPr>
              <a:t>》</a:t>
            </a:r>
            <a:r>
              <a:rPr kumimoji="1" lang="zh-HK" altLang="en-US" sz="2400" dirty="0">
                <a:latin typeface="微軟正黑體" panose="020B0604030504040204" charset="-120"/>
                <a:ea typeface="微軟正黑體" panose="020B0604030504040204" charset="-120"/>
              </a:rPr>
              <a:t>誤差已十分嚴重</a:t>
            </a:r>
            <a:endParaRPr kumimoji="1" lang="en-US" altLang="zh-HK" sz="2400" dirty="0">
              <a:latin typeface="微軟正黑體" panose="020B0604030504040204" charset="-120"/>
              <a:ea typeface="微軟正黑體" panose="020B0604030504040204" charset="-120"/>
            </a:endParaRPr>
          </a:p>
          <a:p>
            <a:r>
              <a:rPr kumimoji="1" lang="zh-HK" altLang="en-US" sz="2400" dirty="0">
                <a:latin typeface="微軟正黑體" panose="020B0604030504040204" charset="-120"/>
                <a:ea typeface="微軟正黑體" panose="020B0604030504040204" charset="-120"/>
              </a:rPr>
              <a:t>如日月方位距離實測值誤差已超過三度</a:t>
            </a:r>
            <a:endParaRPr kumimoji="1" lang="en-US" altLang="zh-HK" sz="2400" dirty="0">
              <a:latin typeface="微軟正黑體" panose="020B0604030504040204" charset="-120"/>
              <a:ea typeface="微軟正黑體" panose="020B0604030504040204" charset="-120"/>
            </a:endParaRPr>
          </a:p>
          <a:p>
            <a:r>
              <a:rPr kumimoji="1" lang="zh-HK" altLang="en-US" sz="2400" dirty="0">
                <a:latin typeface="微軟正黑體" panose="020B0604030504040204" charset="-120"/>
                <a:ea typeface="微軟正黑體" panose="020B0604030504040204" charset="-120"/>
              </a:rPr>
              <a:t>冬至與夏至甚至已相差整整一天</a:t>
            </a:r>
            <a:endParaRPr kumimoji="1" lang="en-US" altLang="zh-HK" sz="2400" dirty="0">
              <a:latin typeface="微軟正黑體" panose="020B0604030504040204" charset="-120"/>
              <a:ea typeface="微軟正黑體" panose="020B0604030504040204" charset="-120"/>
            </a:endParaRPr>
          </a:p>
          <a:p>
            <a:r>
              <a:rPr kumimoji="1" lang="zh-HK" altLang="en-US" sz="2400" dirty="0">
                <a:latin typeface="微軟正黑體" panose="020B0604030504040204" charset="-120"/>
                <a:ea typeface="微軟正黑體" panose="020B0604030504040204" charset="-120"/>
              </a:rPr>
              <a:t>為了改進曆法會隨時間而出現的誤差，祖沖之首次在中國曆法中引入歲差的概念</a:t>
            </a:r>
            <a:endParaRPr kumimoji="1" lang="en-US" altLang="zh-HK" sz="2400" dirty="0">
              <a:latin typeface="微軟正黑體" panose="020B0604030504040204" charset="-120"/>
              <a:ea typeface="微軟正黑體" panose="020B0604030504040204" charset="-120"/>
            </a:endParaRPr>
          </a:p>
          <a:p>
            <a:r>
              <a:rPr kumimoji="1" lang="zh-HK" altLang="en-US" sz="2400" dirty="0">
                <a:latin typeface="微軟正黑體" panose="020B0604030504040204" charset="-120"/>
                <a:ea typeface="微軟正黑體" panose="020B0604030504040204" charset="-120"/>
              </a:rPr>
              <a:t>他又在曆法中加入了恆星年與回歸年的系統</a:t>
            </a:r>
            <a:endParaRPr kumimoji="1" lang="en-US" altLang="zh-HK" sz="2400" dirty="0">
              <a:latin typeface="微軟正黑體" panose="020B0604030504040204" charset="-120"/>
              <a:ea typeface="微軟正黑體" panose="020B0604030504040204" charset="-120"/>
            </a:endParaRPr>
          </a:p>
          <a:p>
            <a:r>
              <a:rPr kumimoji="1" lang="zh-HK" altLang="en-US" sz="2400" dirty="0">
                <a:latin typeface="微軟正黑體" panose="020B0604030504040204" charset="-120"/>
                <a:ea typeface="微軟正黑體" panose="020B0604030504040204" charset="-120"/>
              </a:rPr>
              <a:t>恆星年：地球公轉一圈後回到從太陽看來一樣的位置所需的時間</a:t>
            </a:r>
            <a:endParaRPr kumimoji="1" lang="en-US" altLang="zh-HK" sz="2400" dirty="0">
              <a:latin typeface="微軟正黑體" panose="020B0604030504040204" charset="-120"/>
              <a:ea typeface="微軟正黑體" panose="020B0604030504040204" charset="-120"/>
            </a:endParaRPr>
          </a:p>
          <a:p>
            <a:r>
              <a:rPr kumimoji="1" lang="zh-HK" altLang="en-US" sz="2400" dirty="0">
                <a:latin typeface="微軟正黑體" panose="020B0604030504040204" charset="-120"/>
                <a:ea typeface="微軟正黑體" panose="020B0604030504040204" charset="-120"/>
              </a:rPr>
              <a:t>回歸年：地球公轉一圈後太陽回到黃道裏相同的位置所需的時間</a:t>
            </a:r>
            <a:endParaRPr kumimoji="1" lang="en-US" altLang="zh-HK" sz="2400" dirty="0">
              <a:latin typeface="微軟正黑體" panose="020B0604030504040204" charset="-120"/>
              <a:ea typeface="微軟正黑體" panose="020B0604030504040204" charset="-120"/>
            </a:endParaRPr>
          </a:p>
        </p:txBody>
      </p:sp>
      <p:pic>
        <p:nvPicPr>
          <p:cNvPr id="4" name="图片 3"/>
          <p:cNvPicPr>
            <a:picLocks noChangeAspect="1"/>
          </p:cNvPicPr>
          <p:nvPr/>
        </p:nvPicPr>
        <p:blipFill>
          <a:blip r:embed="rId2">
            <a:lum contrast="24000"/>
          </a:blip>
          <a:srcRect r="6257"/>
          <a:stretch>
            <a:fillRect/>
          </a:stretch>
        </p:blipFill>
        <p:spPr>
          <a:xfrm>
            <a:off x="3777615" y="4467860"/>
            <a:ext cx="5657850" cy="23901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1000" fill="hold"/>
                                        <p:tgtEl>
                                          <p:spTgt spid="3">
                                            <p:txEl>
                                              <p:pRg st="1" end="1"/>
                                            </p:txEl>
                                          </p:spTgt>
                                        </p:tgtEl>
                                        <p:attrNameLst>
                                          <p:attrName>ppt_w</p:attrName>
                                        </p:attrNameLst>
                                      </p:cBhvr>
                                      <p:tavLst>
                                        <p:tav tm="0">
                                          <p:val>
                                            <p:strVal val="#ppt_w*0.70"/>
                                          </p:val>
                                        </p:tav>
                                        <p:tav tm="100000">
                                          <p:val>
                                            <p:strVal val="#ppt_w"/>
                                          </p:val>
                                        </p:tav>
                                      </p:tavLst>
                                    </p:anim>
                                    <p:anim calcmode="lin" valueType="num">
                                      <p:cBhvr>
                                        <p:cTn id="13" dur="1000" fill="hold"/>
                                        <p:tgtEl>
                                          <p:spTgt spid="3">
                                            <p:txEl>
                                              <p:pRg st="1" end="1"/>
                                            </p:txEl>
                                          </p:spTgt>
                                        </p:tgtEl>
                                        <p:attrNameLst>
                                          <p:attrName>ppt_h</p:attrName>
                                        </p:attrNameLst>
                                      </p:cBhvr>
                                      <p:tavLst>
                                        <p:tav tm="0">
                                          <p:val>
                                            <p:strVal val="#ppt_h"/>
                                          </p:val>
                                        </p:tav>
                                        <p:tav tm="100000">
                                          <p:val>
                                            <p:strVal val="#ppt_h"/>
                                          </p:val>
                                        </p:tav>
                                      </p:tavLst>
                                    </p:anim>
                                    <p:animEffect transition="in" filter="fade">
                                      <p:cBhvr>
                                        <p:cTn id="14" dur="10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p:cTn id="19" dur="1000" fill="hold"/>
                                        <p:tgtEl>
                                          <p:spTgt spid="3">
                                            <p:txEl>
                                              <p:pRg st="2" end="2"/>
                                            </p:txEl>
                                          </p:spTgt>
                                        </p:tgtEl>
                                        <p:attrNameLst>
                                          <p:attrName>ppt_w</p:attrName>
                                        </p:attrNameLst>
                                      </p:cBhvr>
                                      <p:tavLst>
                                        <p:tav tm="0">
                                          <p:val>
                                            <p:strVal val="#ppt_w*0.70"/>
                                          </p:val>
                                        </p:tav>
                                        <p:tav tm="100000">
                                          <p:val>
                                            <p:strVal val="#ppt_w"/>
                                          </p:val>
                                        </p:tav>
                                      </p:tavLst>
                                    </p:anim>
                                    <p:anim calcmode="lin" valueType="num">
                                      <p:cBhvr>
                                        <p:cTn id="20"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21" dur="10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circle(in)">
                                      <p:cBhvr>
                                        <p:cTn id="26" dur="7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circle(in)">
                                      <p:cBhvr>
                                        <p:cTn id="31" dur="7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8" presetClass="entr" presetSubtype="12" fill="hold"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strips(downLeft)">
                                      <p:cBhvr>
                                        <p:cTn id="36" dur="500"/>
                                        <p:tgtEl>
                                          <p:spTgt spid="3">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8" presetClass="entr" presetSubtype="12" fill="hold"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strips(downLeft)">
                                      <p:cBhvr>
                                        <p:cTn id="4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zh-HK" altLang="en-US" sz="3600" b="1" dirty="0"/>
              <a:t>星辰大海的測量</a:t>
            </a:r>
          </a:p>
        </p:txBody>
      </p:sp>
      <p:sp>
        <p:nvSpPr>
          <p:cNvPr id="3" name="內容版面配置區 2"/>
          <p:cNvSpPr>
            <a:spLocks noGrp="1"/>
          </p:cNvSpPr>
          <p:nvPr>
            <p:ph idx="1"/>
          </p:nvPr>
        </p:nvSpPr>
        <p:spPr>
          <a:xfrm>
            <a:off x="847598" y="1676273"/>
            <a:ext cx="10058400" cy="4050792"/>
          </a:xfrm>
        </p:spPr>
        <p:txBody>
          <a:bodyPr>
            <a:normAutofit/>
          </a:bodyPr>
          <a:lstStyle/>
          <a:p>
            <a:r>
              <a:rPr kumimoji="1" lang="zh-HK" altLang="en-US" sz="2400" dirty="0">
                <a:latin typeface="微軟正黑體" panose="020B0604030504040204" charset="-120"/>
                <a:ea typeface="微軟正黑體" panose="020B0604030504040204" charset="-120"/>
                <a:cs typeface="微軟正黑體" panose="020B0604030504040204" charset="-120"/>
              </a:rPr>
              <a:t>經過長年的觀測，祖沖之得出了木星每</a:t>
            </a:r>
            <a:r>
              <a:rPr kumimoji="1" lang="en-US" altLang="zh-HK" sz="2400" dirty="0">
                <a:latin typeface="微軟正黑體" panose="020B0604030504040204" charset="-120"/>
                <a:ea typeface="微軟正黑體" panose="020B0604030504040204" charset="-120"/>
                <a:cs typeface="微軟正黑體" panose="020B0604030504040204" charset="-120"/>
              </a:rPr>
              <a:t>8</a:t>
            </a:r>
            <a:r>
              <a:rPr kumimoji="1" lang="en-US" altLang="zh-TW" sz="2400" dirty="0">
                <a:latin typeface="微軟正黑體" panose="020B0604030504040204" charset="-120"/>
                <a:ea typeface="微軟正黑體" panose="020B0604030504040204" charset="-120"/>
                <a:cs typeface="微軟正黑體" panose="020B0604030504040204" charset="-120"/>
              </a:rPr>
              <a:t>4</a:t>
            </a:r>
            <a:r>
              <a:rPr kumimoji="1" lang="zh-TW" altLang="en-US" sz="2400" dirty="0">
                <a:latin typeface="微軟正黑體" panose="020B0604030504040204" charset="-120"/>
                <a:ea typeface="微軟正黑體" panose="020B0604030504040204" charset="-120"/>
                <a:cs typeface="微軟正黑體" panose="020B0604030504040204" charset="-120"/>
              </a:rPr>
              <a:t>年超辰一次的數字</a:t>
            </a:r>
            <a:endParaRPr kumimoji="1" lang="en-US" altLang="zh-TW" sz="2400" dirty="0">
              <a:latin typeface="微軟正黑體" panose="020B0604030504040204" charset="-120"/>
              <a:ea typeface="微軟正黑體" panose="020B0604030504040204" charset="-120"/>
              <a:cs typeface="微軟正黑體" panose="020B0604030504040204" charset="-120"/>
            </a:endParaRPr>
          </a:p>
          <a:p>
            <a:pPr marL="0" indent="0">
              <a:buNone/>
            </a:pPr>
            <a:r>
              <a:rPr kumimoji="1" lang="zh-TW" altLang="en-US" sz="2400" dirty="0">
                <a:latin typeface="微軟正黑體" panose="020B0604030504040204" charset="-120"/>
                <a:ea typeface="微軟正黑體" panose="020B0604030504040204" charset="-120"/>
                <a:cs typeface="微軟正黑體" panose="020B0604030504040204" charset="-120"/>
              </a:rPr>
              <a:t>  （即木星的公轉周期為</a:t>
            </a:r>
            <a:r>
              <a:rPr kumimoji="1" lang="en-US" altLang="zh-TW" sz="2400" dirty="0">
                <a:latin typeface="微軟正黑體" panose="020B0604030504040204" charset="-120"/>
                <a:ea typeface="微軟正黑體" panose="020B0604030504040204" charset="-120"/>
                <a:cs typeface="微軟正黑體" panose="020B0604030504040204" charset="-120"/>
              </a:rPr>
              <a:t>11.858</a:t>
            </a:r>
            <a:r>
              <a:rPr kumimoji="1" lang="zh-TW" altLang="en-US" sz="2400" dirty="0">
                <a:latin typeface="微軟正黑體" panose="020B0604030504040204" charset="-120"/>
                <a:ea typeface="微軟正黑體" panose="020B0604030504040204" charset="-120"/>
                <a:cs typeface="微軟正黑體" panose="020B0604030504040204" charset="-120"/>
              </a:rPr>
              <a:t>年）</a:t>
            </a:r>
            <a:endParaRPr kumimoji="1" lang="en-US" altLang="zh-TW" sz="2400" dirty="0">
              <a:latin typeface="微軟正黑體" panose="020B0604030504040204" charset="-120"/>
              <a:ea typeface="微軟正黑體" panose="020B0604030504040204" charset="-120"/>
              <a:cs typeface="微軟正黑體" panose="020B0604030504040204" charset="-120"/>
            </a:endParaRPr>
          </a:p>
          <a:p>
            <a:pPr marL="0" indent="0">
              <a:buNone/>
            </a:pPr>
            <a:r>
              <a:rPr kumimoji="1" lang="zh-TW" altLang="en-US" sz="2400" dirty="0">
                <a:latin typeface="微軟正黑體" panose="020B0604030504040204" charset="-120"/>
                <a:ea typeface="微軟正黑體" panose="020B0604030504040204" charset="-120"/>
                <a:cs typeface="微軟正黑體" panose="020B0604030504040204" charset="-120"/>
              </a:rPr>
              <a:t>  （現代數據為</a:t>
            </a:r>
            <a:r>
              <a:rPr kumimoji="1" lang="en-US" altLang="zh-TW" sz="2400" dirty="0">
                <a:latin typeface="微軟正黑體" panose="020B0604030504040204" charset="-120"/>
                <a:ea typeface="微軟正黑體" panose="020B0604030504040204" charset="-120"/>
                <a:cs typeface="微軟正黑體" panose="020B0604030504040204" charset="-120"/>
              </a:rPr>
              <a:t>11.862</a:t>
            </a:r>
            <a:r>
              <a:rPr kumimoji="1" lang="zh-TW" altLang="en-US" sz="2400" dirty="0">
                <a:latin typeface="微軟正黑體" panose="020B0604030504040204" charset="-120"/>
                <a:ea typeface="微軟正黑體" panose="020B0604030504040204" charset="-120"/>
                <a:cs typeface="微軟正黑體" panose="020B0604030504040204" charset="-120"/>
              </a:rPr>
              <a:t>年）</a:t>
            </a:r>
            <a:endParaRPr kumimoji="1" lang="en-US" altLang="zh-TW" sz="2400" dirty="0">
              <a:latin typeface="微軟正黑體" panose="020B0604030504040204" charset="-120"/>
              <a:ea typeface="微軟正黑體" panose="020B0604030504040204" charset="-120"/>
              <a:cs typeface="微軟正黑體" panose="020B0604030504040204" charset="-120"/>
            </a:endParaRPr>
          </a:p>
          <a:p>
            <a:r>
              <a:rPr kumimoji="1" lang="zh-TW" altLang="en-US" sz="2400" dirty="0">
                <a:latin typeface="微軟正黑體" panose="020B0604030504040204" charset="-120"/>
                <a:ea typeface="微軟正黑體" panose="020B0604030504040204" charset="-120"/>
                <a:cs typeface="微軟正黑體" panose="020B0604030504040204" charset="-120"/>
              </a:rPr>
              <a:t>除此之外，祖沖之也嘗試推算出五星會合的周期</a:t>
            </a:r>
            <a:endParaRPr kumimoji="1" lang="en-US" altLang="zh-TW"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五星：即以五行命名的五座星球</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五行為：金、木、水、火、土</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故五星就是：金星、木星、水星、火星、土星</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五星會合就是現代「五星連珠」的意思（連成一條線）</a:t>
            </a:r>
          </a:p>
        </p:txBody>
      </p:sp>
      <p:pic>
        <p:nvPicPr>
          <p:cNvPr id="4" name="图片 3"/>
          <p:cNvPicPr>
            <a:picLocks noChangeAspect="1"/>
          </p:cNvPicPr>
          <p:nvPr/>
        </p:nvPicPr>
        <p:blipFill>
          <a:blip r:embed="rId2"/>
          <a:srcRect r="24333"/>
          <a:stretch>
            <a:fillRect/>
          </a:stretch>
        </p:blipFill>
        <p:spPr>
          <a:xfrm>
            <a:off x="7593965" y="2093595"/>
            <a:ext cx="4455160" cy="2820670"/>
          </a:xfrm>
          <a:prstGeom prst="rect">
            <a:avLst/>
          </a:prstGeom>
          <a:effectLst>
            <a:softEdge rad="1270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 calcmode="lin" valueType="num">
                                      <p:cBhvr>
                                        <p:cTn id="28"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0"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1" dur="1000"/>
                                        <p:tgtEl>
                                          <p:spTgt spid="3">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43" presetClass="entr" presetSubtype="0" fill="hold" nodeType="clickEffect">
                                  <p:stCondLst>
                                    <p:cond delay="0"/>
                                  </p:stCondLst>
                                  <p:childTnLst>
                                    <p:set>
                                      <p:cBhvr>
                                        <p:cTn id="35" dur="1" fill="hold">
                                          <p:stCondLst>
                                            <p:cond delay="0"/>
                                          </p:stCondLst>
                                        </p:cTn>
                                        <p:tgtEl>
                                          <p:spTgt spid="3">
                                            <p:txEl>
                                              <p:pRg st="4" end="4"/>
                                            </p:txEl>
                                          </p:spTgt>
                                        </p:tgtEl>
                                        <p:attrNameLst>
                                          <p:attrName>style.visibility</p:attrName>
                                        </p:attrNameLst>
                                      </p:cBhvr>
                                      <p:to>
                                        <p:strVal val="visible"/>
                                      </p:to>
                                    </p:set>
                                    <p:animEffect transition="in" filter="fade">
                                      <p:cBhvr>
                                        <p:cTn id="36" dur="100"/>
                                        <p:tgtEl>
                                          <p:spTgt spid="3">
                                            <p:txEl>
                                              <p:pRg st="4" end="4"/>
                                            </p:txEl>
                                          </p:spTgt>
                                        </p:tgtEl>
                                      </p:cBhvr>
                                    </p:animEffect>
                                    <p:anim calcmode="lin" valueType="num">
                                      <p:cBhvr>
                                        <p:cTn id="37" dur="4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8" dur="400" fill="hold"/>
                                        <p:tgtEl>
                                          <p:spTgt spid="3">
                                            <p:txEl>
                                              <p:pRg st="4" end="4"/>
                                            </p:txEl>
                                          </p:spTgt>
                                        </p:tgtEl>
                                        <p:attrNameLst>
                                          <p:attrName>ppt_y</p:attrName>
                                        </p:attrNameLst>
                                      </p:cBhvr>
                                      <p:tavLst>
                                        <p:tav tm="0">
                                          <p:val>
                                            <p:strVal val="#ppt_y+0.31"/>
                                          </p:val>
                                        </p:tav>
                                        <p:tav tm="100000">
                                          <p:val>
                                            <p:strVal val="#ppt_y+0.31"/>
                                          </p:val>
                                        </p:tav>
                                      </p:tavLst>
                                    </p:anim>
                                    <p:anim calcmode="lin" valueType="num">
                                      <p:cBhvr>
                                        <p:cTn id="39" dur="600" decel="50000" fill="hold">
                                          <p:stCondLst>
                                            <p:cond delay="400"/>
                                          </p:stCondLst>
                                        </p:cTn>
                                        <p:tgtEl>
                                          <p:spTgt spid="3">
                                            <p:txEl>
                                              <p:pRg st="4" end="4"/>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0" dur="600" decel="50000" fill="hold">
                                          <p:stCondLst>
                                            <p:cond delay="400"/>
                                          </p:stCondLst>
                                        </p:cTn>
                                        <p:tgtEl>
                                          <p:spTgt spid="3">
                                            <p:txEl>
                                              <p:pRg st="4" end="4"/>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3" presetClass="entr" presetSubtype="0" fill="hold" nodeType="click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animEffect transition="in" filter="fade">
                                      <p:cBhvr>
                                        <p:cTn id="45" dur="100"/>
                                        <p:tgtEl>
                                          <p:spTgt spid="3">
                                            <p:txEl>
                                              <p:pRg st="5" end="5"/>
                                            </p:txEl>
                                          </p:spTgt>
                                        </p:tgtEl>
                                      </p:cBhvr>
                                    </p:animEffect>
                                    <p:anim calcmode="lin" valueType="num">
                                      <p:cBhvr>
                                        <p:cTn id="46" dur="4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7" dur="400" fill="hold"/>
                                        <p:tgtEl>
                                          <p:spTgt spid="3">
                                            <p:txEl>
                                              <p:pRg st="5" end="5"/>
                                            </p:txEl>
                                          </p:spTgt>
                                        </p:tgtEl>
                                        <p:attrNameLst>
                                          <p:attrName>ppt_y</p:attrName>
                                        </p:attrNameLst>
                                      </p:cBhvr>
                                      <p:tavLst>
                                        <p:tav tm="0">
                                          <p:val>
                                            <p:strVal val="#ppt_y+0.31"/>
                                          </p:val>
                                        </p:tav>
                                        <p:tav tm="100000">
                                          <p:val>
                                            <p:strVal val="#ppt_y+0.31"/>
                                          </p:val>
                                        </p:tav>
                                      </p:tavLst>
                                    </p:anim>
                                    <p:anim calcmode="lin" valueType="num">
                                      <p:cBhvr>
                                        <p:cTn id="48" dur="600" decel="50000" fill="hold">
                                          <p:stCondLst>
                                            <p:cond delay="400"/>
                                          </p:stCondLst>
                                        </p:cTn>
                                        <p:tgtEl>
                                          <p:spTgt spid="3">
                                            <p:txEl>
                                              <p:pRg st="5" end="5"/>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9" dur="600" decel="50000" fill="hold">
                                          <p:stCondLst>
                                            <p:cond delay="400"/>
                                          </p:stCondLst>
                                        </p:cTn>
                                        <p:tgtEl>
                                          <p:spTgt spid="3">
                                            <p:txEl>
                                              <p:pRg st="5" end="5"/>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3" presetClass="entr" presetSubtype="0" fill="hold" nodeType="click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animEffect transition="in" filter="fade">
                                      <p:cBhvr>
                                        <p:cTn id="54" dur="100"/>
                                        <p:tgtEl>
                                          <p:spTgt spid="3">
                                            <p:txEl>
                                              <p:pRg st="6" end="6"/>
                                            </p:txEl>
                                          </p:spTgt>
                                        </p:tgtEl>
                                      </p:cBhvr>
                                    </p:animEffect>
                                    <p:anim calcmode="lin" valueType="num">
                                      <p:cBhvr>
                                        <p:cTn id="55" dur="4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6" dur="400" fill="hold"/>
                                        <p:tgtEl>
                                          <p:spTgt spid="3">
                                            <p:txEl>
                                              <p:pRg st="6" end="6"/>
                                            </p:txEl>
                                          </p:spTgt>
                                        </p:tgtEl>
                                        <p:attrNameLst>
                                          <p:attrName>ppt_y</p:attrName>
                                        </p:attrNameLst>
                                      </p:cBhvr>
                                      <p:tavLst>
                                        <p:tav tm="0">
                                          <p:val>
                                            <p:strVal val="#ppt_y+0.31"/>
                                          </p:val>
                                        </p:tav>
                                        <p:tav tm="100000">
                                          <p:val>
                                            <p:strVal val="#ppt_y+0.31"/>
                                          </p:val>
                                        </p:tav>
                                      </p:tavLst>
                                    </p:anim>
                                    <p:anim calcmode="lin" valueType="num">
                                      <p:cBhvr>
                                        <p:cTn id="57" dur="600" decel="50000" fill="hold">
                                          <p:stCondLst>
                                            <p:cond delay="400"/>
                                          </p:stCondLst>
                                        </p:cTn>
                                        <p:tgtEl>
                                          <p:spTgt spid="3">
                                            <p:txEl>
                                              <p:pRg st="6" end="6"/>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58" dur="600" decel="50000" fill="hold">
                                          <p:stCondLst>
                                            <p:cond delay="400"/>
                                          </p:stCondLst>
                                        </p:cTn>
                                        <p:tgtEl>
                                          <p:spTgt spid="3">
                                            <p:txEl>
                                              <p:pRg st="6" end="6"/>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3" presetClass="entr" presetSubtype="0" fill="hold"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animEffect transition="in" filter="fade">
                                      <p:cBhvr>
                                        <p:cTn id="63" dur="100"/>
                                        <p:tgtEl>
                                          <p:spTgt spid="3">
                                            <p:txEl>
                                              <p:pRg st="7" end="7"/>
                                            </p:txEl>
                                          </p:spTgt>
                                        </p:tgtEl>
                                      </p:cBhvr>
                                    </p:animEffect>
                                    <p:anim calcmode="lin" valueType="num">
                                      <p:cBhvr>
                                        <p:cTn id="64" dur="4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65" dur="400" fill="hold"/>
                                        <p:tgtEl>
                                          <p:spTgt spid="3">
                                            <p:txEl>
                                              <p:pRg st="7" end="7"/>
                                            </p:txEl>
                                          </p:spTgt>
                                        </p:tgtEl>
                                        <p:attrNameLst>
                                          <p:attrName>ppt_y</p:attrName>
                                        </p:attrNameLst>
                                      </p:cBhvr>
                                      <p:tavLst>
                                        <p:tav tm="0">
                                          <p:val>
                                            <p:strVal val="#ppt_y+0.31"/>
                                          </p:val>
                                        </p:tav>
                                        <p:tav tm="100000">
                                          <p:val>
                                            <p:strVal val="#ppt_y+0.31"/>
                                          </p:val>
                                        </p:tav>
                                      </p:tavLst>
                                    </p:anim>
                                    <p:anim calcmode="lin" valueType="num">
                                      <p:cBhvr>
                                        <p:cTn id="66" dur="600" decel="50000" fill="hold">
                                          <p:stCondLst>
                                            <p:cond delay="400"/>
                                          </p:stCondLst>
                                        </p:cTn>
                                        <p:tgtEl>
                                          <p:spTgt spid="3">
                                            <p:txEl>
                                              <p:pRg st="7" end="7"/>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67" dur="600" decel="50000" fill="hold">
                                          <p:stCondLst>
                                            <p:cond delay="400"/>
                                          </p:stCondLst>
                                        </p:cTn>
                                        <p:tgtEl>
                                          <p:spTgt spid="3">
                                            <p:txEl>
                                              <p:pRg st="7" end="7"/>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zh-HK" altLang="en-US" dirty="0"/>
              <a:t>機械制造方面</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9"/>
          <p:cNvSpPr>
            <a:spLocks noGrp="1" noRot="1" noChangeAspect="1" noMove="1" noResize="1" noEditPoints="1" noAdjustHandles="1" noChangeArrowheads="1" noChangeShapeType="1" noTextEdit="1"/>
          </p:cNvSpPr>
          <p:nvPr/>
        </p:nvSpPr>
        <p:spPr>
          <a:xfrm>
            <a:off x="0" y="266065"/>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HK" altLang="en-US" dirty="0">
                <a:latin typeface="微軟正黑體" panose="020B0604030504040204" charset="-120"/>
                <a:ea typeface="微軟正黑體" panose="020B0604030504040204" charset="-120"/>
                <a:cs typeface="微軟正黑體" panose="020B0604030504040204" charset="-120"/>
                <a:sym typeface="+mn-ea"/>
              </a:rPr>
              <a:t>劉徽</a:t>
            </a:r>
            <a:endParaRPr lang="en-US"/>
          </a:p>
        </p:txBody>
      </p:sp>
      <p:sp>
        <p:nvSpPr>
          <p:cNvPr id="4" name="標題 3"/>
          <p:cNvSpPr>
            <a:spLocks noGrp="1"/>
          </p:cNvSpPr>
          <p:nvPr>
            <p:ph type="title"/>
          </p:nvPr>
        </p:nvSpPr>
        <p:spPr>
          <a:xfrm>
            <a:off x="711708" y="218567"/>
            <a:ext cx="10058400" cy="1609344"/>
          </a:xfrm>
        </p:spPr>
        <p:txBody>
          <a:bodyPr>
            <a:normAutofit/>
          </a:bodyPr>
          <a:lstStyle/>
          <a:p>
            <a:r>
              <a:rPr lang="zh-HK" altLang="en-US" sz="3600" b="1" dirty="0"/>
              <a:t>四大發明之指南車</a:t>
            </a:r>
          </a:p>
        </p:txBody>
      </p:sp>
      <p:sp>
        <p:nvSpPr>
          <p:cNvPr id="5" name="內容版面配置區 4"/>
          <p:cNvSpPr>
            <a:spLocks noGrp="1"/>
          </p:cNvSpPr>
          <p:nvPr>
            <p:ph idx="1"/>
          </p:nvPr>
        </p:nvSpPr>
        <p:spPr>
          <a:xfrm>
            <a:off x="575310" y="1563370"/>
            <a:ext cx="7482840" cy="4264025"/>
          </a:xfrm>
        </p:spPr>
        <p:txBody>
          <a:bodyPr>
            <a:noAutofit/>
          </a:bodyPr>
          <a:lstStyle/>
          <a:p>
            <a:r>
              <a:rPr lang="zh-HK" altLang="en-US" sz="2400" dirty="0">
                <a:latin typeface="微軟正黑體" panose="020B0604030504040204" charset="-120"/>
                <a:ea typeface="微軟正黑體" panose="020B0604030504040204" charset="-120"/>
                <a:cs typeface="微軟正黑體" panose="020B0604030504040204" charset="-120"/>
              </a:rPr>
              <a:t>東晉末年劉裕攻陷長安，獲得後秦皇宮裏收藏的許多器物，其中就有指南車</a:t>
            </a:r>
            <a:endParaRPr lang="en-US" altLang="zh-HK" sz="2400" dirty="0">
              <a:latin typeface="微軟正黑體" panose="020B0604030504040204" charset="-120"/>
              <a:ea typeface="微軟正黑體" panose="020B0604030504040204" charset="-120"/>
              <a:cs typeface="微軟正黑體" panose="020B0604030504040204" charset="-120"/>
            </a:endParaRPr>
          </a:p>
          <a:p>
            <a:r>
              <a:rPr lang="zh-HK" altLang="en-US" sz="2400" dirty="0">
                <a:latin typeface="微軟正黑體" panose="020B0604030504040204" charset="-120"/>
                <a:ea typeface="微軟正黑體" panose="020B0604030504040204" charset="-120"/>
                <a:cs typeface="微軟正黑體" panose="020B0604030504040204" charset="-120"/>
              </a:rPr>
              <a:t>但這部指南車「機數不精，雖曰指南，多不審正，回曲步驟，猶須人功正之」</a:t>
            </a:r>
            <a:endParaRPr lang="en-US" altLang="zh-HK" sz="2400" dirty="0">
              <a:latin typeface="微軟正黑體" panose="020B0604030504040204" charset="-120"/>
              <a:ea typeface="微軟正黑體" panose="020B0604030504040204" charset="-120"/>
              <a:cs typeface="微軟正黑體" panose="020B0604030504040204" charset="-120"/>
            </a:endParaRPr>
          </a:p>
          <a:p>
            <a:r>
              <a:rPr lang="zh-HK" altLang="en-US" sz="2400" dirty="0">
                <a:latin typeface="微軟正黑體" panose="020B0604030504040204" charset="-120"/>
                <a:ea typeface="微軟正黑體" panose="020B0604030504040204" charset="-120"/>
                <a:cs typeface="微軟正黑體" panose="020B0604030504040204" charset="-120"/>
              </a:rPr>
              <a:t>南朝宋昇明年間（公元</a:t>
            </a:r>
            <a:r>
              <a:rPr lang="en-US" altLang="zh-HK" sz="2400" dirty="0">
                <a:latin typeface="微軟正黑體" panose="020B0604030504040204" charset="-120"/>
                <a:ea typeface="微軟正黑體" panose="020B0604030504040204" charset="-120"/>
                <a:cs typeface="微軟正黑體" panose="020B0604030504040204" charset="-120"/>
              </a:rPr>
              <a:t>477-</a:t>
            </a:r>
            <a:r>
              <a:rPr lang="zh-HK" altLang="en-US" sz="2400" dirty="0">
                <a:latin typeface="微軟正黑體" panose="020B0604030504040204" charset="-120"/>
                <a:ea typeface="微軟正黑體" panose="020B0604030504040204" charset="-120"/>
                <a:cs typeface="微軟正黑體" panose="020B0604030504040204" charset="-120"/>
              </a:rPr>
              <a:t>公元</a:t>
            </a:r>
            <a:r>
              <a:rPr lang="en-US" altLang="zh-HK" sz="2400" dirty="0">
                <a:latin typeface="微軟正黑體" panose="020B0604030504040204" charset="-120"/>
                <a:ea typeface="微軟正黑體" panose="020B0604030504040204" charset="-120"/>
                <a:cs typeface="微軟正黑體" panose="020B0604030504040204" charset="-120"/>
              </a:rPr>
              <a:t>479</a:t>
            </a:r>
            <a:r>
              <a:rPr lang="zh-HK" altLang="en-US" sz="2400" dirty="0">
                <a:latin typeface="微軟正黑體" panose="020B0604030504040204" charset="-120"/>
                <a:ea typeface="微軟正黑體" panose="020B0604030504040204" charset="-120"/>
                <a:cs typeface="微軟正黑體" panose="020B0604030504040204" charset="-120"/>
              </a:rPr>
              <a:t>年），蕭道成輔政，「使沖之追修古法。沖之改造銅機，圓轉不窮而司方如一，馬鈞以來未有也。」</a:t>
            </a:r>
            <a:endParaRPr lang="en-US" altLang="zh-HK" sz="2400" dirty="0">
              <a:latin typeface="微軟正黑體" panose="020B0604030504040204" charset="-120"/>
              <a:ea typeface="微軟正黑體" panose="020B0604030504040204" charset="-120"/>
              <a:cs typeface="微軟正黑體" panose="020B0604030504040204" charset="-120"/>
            </a:endParaRPr>
          </a:p>
          <a:p>
            <a:r>
              <a:rPr lang="zh-HK" altLang="en-US" sz="2400" dirty="0">
                <a:latin typeface="微軟正黑體" panose="020B0604030504040204" charset="-120"/>
                <a:ea typeface="微軟正黑體" panose="020B0604030504040204" charset="-120"/>
                <a:cs typeface="微軟正黑體" panose="020B0604030504040204" charset="-120"/>
              </a:rPr>
              <a:t>由祖沖之所改良指南車的內部機件全部由銅制成，車身構造精巧，運轉靈活，無論怎樣轉彎，木人的手永遠指向南方</a:t>
            </a:r>
            <a:endParaRPr lang="en-US" altLang="zh-HK" sz="2400" dirty="0">
              <a:latin typeface="微軟正黑體" panose="020B0604030504040204" charset="-120"/>
              <a:ea typeface="微軟正黑體" panose="020B0604030504040204" charset="-120"/>
              <a:cs typeface="微軟正黑體" panose="020B0604030504040204" charset="-120"/>
            </a:endParaRPr>
          </a:p>
          <a:p>
            <a:r>
              <a:rPr lang="zh-HK" altLang="en-US" sz="2400" dirty="0">
                <a:latin typeface="微軟正黑體" panose="020B0604030504040204" charset="-120"/>
                <a:ea typeface="微軟正黑體" panose="020B0604030504040204" charset="-120"/>
                <a:cs typeface="微軟正黑體" panose="020B0604030504040204" charset="-120"/>
              </a:rPr>
              <a:t>時人認為祖沖之的才能可與指南車的發明者馬鈞相比</a:t>
            </a:r>
            <a:endParaRPr lang="en-US" altLang="zh-HK" sz="2400" dirty="0">
              <a:latin typeface="微軟正黑體" panose="020B0604030504040204" charset="-120"/>
              <a:ea typeface="微軟正黑體" panose="020B0604030504040204" charset="-120"/>
              <a:cs typeface="微軟正黑體" panose="020B0604030504040204" charset="-120"/>
            </a:endParaRPr>
          </a:p>
          <a:p>
            <a:endParaRPr lang="en-US" altLang="zh-HK" sz="2400" dirty="0">
              <a:latin typeface="微軟正黑體" panose="020B0604030504040204" charset="-120"/>
              <a:ea typeface="微軟正黑體" panose="020B0604030504040204" charset="-120"/>
              <a:cs typeface="微軟正黑體" panose="020B0604030504040204" charset="-120"/>
            </a:endParaRPr>
          </a:p>
        </p:txBody>
      </p:sp>
      <p:sp>
        <p:nvSpPr>
          <p:cNvPr id="18" name="Oval 17"/>
          <p:cNvSpPr>
            <a:spLocks noGrp="1" noRot="1" noChangeAspect="1" noMove="1" noResize="1" noEditPoints="1" noAdjustHandles="1" noChangeArrowheads="1" noChangeShapeType="1" noTextEdit="1"/>
          </p:cNvSpPr>
          <p:nvPr/>
        </p:nvSpPr>
        <p:spPr>
          <a:xfrm>
            <a:off x="11401725" y="6229681"/>
            <a:ext cx="457200" cy="457200"/>
          </a:xfrm>
          <a:prstGeom prst="ellipse">
            <a:avLst/>
          </a:prstGeom>
          <a:blipFill dpi="0" rotWithShape="1">
            <a:blip r:embed="rId3">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0" name="Oval 19"/>
          <p:cNvSpPr>
            <a:spLocks noGrp="1" noRot="1" noChangeAspect="1" noMove="1" noResize="1" noEditPoints="1" noAdjustHandles="1" noChangeArrowheads="1" noChangeShapeType="1" noTextEdit="1"/>
          </p:cNvSpPr>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pic>
        <p:nvPicPr>
          <p:cNvPr id="6" name="图片 5"/>
          <p:cNvPicPr>
            <a:picLocks noChangeAspect="1"/>
          </p:cNvPicPr>
          <p:nvPr/>
        </p:nvPicPr>
        <p:blipFill>
          <a:blip r:embed="rId4"/>
          <a:srcRect l="13704" t="7964" r="13016" b="3739"/>
          <a:stretch>
            <a:fillRect/>
          </a:stretch>
        </p:blipFill>
        <p:spPr>
          <a:xfrm>
            <a:off x="8058150" y="2529205"/>
            <a:ext cx="4022090" cy="299910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5">
                                            <p:txEl>
                                              <p:pRg st="0" end="0"/>
                                            </p:txEl>
                                          </p:spTgt>
                                        </p:tgtEl>
                                        <p:attrNameLst>
                                          <p:attrName>style.rotation</p:attrName>
                                        </p:attrNameLst>
                                      </p:cBhvr>
                                      <p:tavLst>
                                        <p:tav tm="0">
                                          <p:val>
                                            <p:fltVal val="360"/>
                                          </p:val>
                                        </p:tav>
                                        <p:tav tm="100000">
                                          <p:val>
                                            <p:fltVal val="0"/>
                                          </p:val>
                                        </p:tav>
                                      </p:tavLst>
                                    </p:anim>
                                    <p:animEffect transition="in" filter="fade">
                                      <p:cBhvr>
                                        <p:cTn id="10" dur="500"/>
                                        <p:tgtEl>
                                          <p:spTgt spid="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9" presetClass="entr" presetSubtype="0" decel="10000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 calcmode="lin" valueType="num">
                                      <p:cBhvr>
                                        <p:cTn id="15"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6" dur="500" fill="hold"/>
                                        <p:tgtEl>
                                          <p:spTgt spid="5">
                                            <p:txEl>
                                              <p:pRg st="1" end="1"/>
                                            </p:txEl>
                                          </p:spTgt>
                                        </p:tgtEl>
                                        <p:attrNameLst>
                                          <p:attrName>ppt_h</p:attrName>
                                        </p:attrNameLst>
                                      </p:cBhvr>
                                      <p:tavLst>
                                        <p:tav tm="0">
                                          <p:val>
                                            <p:fltVal val="0"/>
                                          </p:val>
                                        </p:tav>
                                        <p:tav tm="100000">
                                          <p:val>
                                            <p:strVal val="#ppt_h"/>
                                          </p:val>
                                        </p:tav>
                                      </p:tavLst>
                                    </p:anim>
                                    <p:anim calcmode="lin" valueType="num">
                                      <p:cBhvr>
                                        <p:cTn id="17" dur="500" fill="hold"/>
                                        <p:tgtEl>
                                          <p:spTgt spid="5">
                                            <p:txEl>
                                              <p:pRg st="1" end="1"/>
                                            </p:txEl>
                                          </p:spTgt>
                                        </p:tgtEl>
                                        <p:attrNameLst>
                                          <p:attrName>style.rotation</p:attrName>
                                        </p:attrNameLst>
                                      </p:cBhvr>
                                      <p:tavLst>
                                        <p:tav tm="0">
                                          <p:val>
                                            <p:fltVal val="360"/>
                                          </p:val>
                                        </p:tav>
                                        <p:tav tm="100000">
                                          <p:val>
                                            <p:fltVal val="0"/>
                                          </p:val>
                                        </p:tav>
                                      </p:tavLst>
                                    </p:anim>
                                    <p:animEffect transition="in" filter="fade">
                                      <p:cBhvr>
                                        <p:cTn id="18" dur="500"/>
                                        <p:tgtEl>
                                          <p:spTgt spid="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7" presetClass="entr" presetSubtype="10" fill="hold"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 calcmode="lin" valueType="num">
                                      <p:cBhvr>
                                        <p:cTn id="23"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4" dur="500" fill="hold"/>
                                        <p:tgtEl>
                                          <p:spTgt spid="5">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17" presetClass="entr" presetSubtype="10" fill="hold" nodeType="click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anim calcmode="lin" valueType="num">
                                      <p:cBhvr>
                                        <p:cTn id="29"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30" dur="500" fill="hold"/>
                                        <p:tgtEl>
                                          <p:spTgt spid="5">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17" presetClass="entr" presetSubtype="10"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zh-HK" altLang="en-US" sz="3600" b="1" dirty="0"/>
              <a:t>農業器具</a:t>
            </a:r>
          </a:p>
        </p:txBody>
      </p:sp>
      <p:sp>
        <p:nvSpPr>
          <p:cNvPr id="3" name="內容版面配置區 2"/>
          <p:cNvSpPr>
            <a:spLocks noGrp="1"/>
          </p:cNvSpPr>
          <p:nvPr>
            <p:ph idx="1"/>
          </p:nvPr>
        </p:nvSpPr>
        <p:spPr>
          <a:xfrm>
            <a:off x="307975" y="1743710"/>
            <a:ext cx="7486015" cy="4638040"/>
          </a:xfrm>
        </p:spPr>
        <p:txBody>
          <a:bodyPr>
            <a:noAutofit/>
          </a:bodyPr>
          <a:lstStyle/>
          <a:p>
            <a:r>
              <a:rPr kumimoji="1" lang="zh-HK" altLang="en-US" sz="2400" dirty="0">
                <a:latin typeface="微軟正黑體" panose="020B0604030504040204" charset="-120"/>
                <a:ea typeface="微軟正黑體" panose="020B0604030504040204" charset="-120"/>
              </a:rPr>
              <a:t>在西晉初年時，西晉軍事家杜預發明了「連機碓」和「水轉連磨」</a:t>
            </a:r>
            <a:endParaRPr kumimoji="1" lang="en-US" altLang="zh-HK" sz="2400" dirty="0">
              <a:latin typeface="微軟正黑體" panose="020B0604030504040204" charset="-120"/>
              <a:ea typeface="微軟正黑體" panose="020B0604030504040204" charset="-120"/>
            </a:endParaRPr>
          </a:p>
          <a:p>
            <a:r>
              <a:rPr kumimoji="1" lang="zh-HK" altLang="en-US" sz="2400" dirty="0">
                <a:latin typeface="微軟正黑體" panose="020B0604030504040204" charset="-120"/>
                <a:ea typeface="微軟正黑體" panose="020B0604030504040204" charset="-120"/>
              </a:rPr>
              <a:t>一個「連機碓」能帶動好幾個石杵一起一落地舂米</a:t>
            </a:r>
            <a:endParaRPr kumimoji="1" lang="en-US" altLang="zh-HK" sz="2400" dirty="0">
              <a:latin typeface="微軟正黑體" panose="020B0604030504040204" charset="-120"/>
              <a:ea typeface="微軟正黑體" panose="020B0604030504040204" charset="-120"/>
            </a:endParaRPr>
          </a:p>
          <a:p>
            <a:r>
              <a:rPr kumimoji="1" lang="zh-HK" altLang="en-US" sz="2400" dirty="0">
                <a:latin typeface="微軟正黑體" panose="020B0604030504040204" charset="-120"/>
                <a:ea typeface="微軟正黑體" panose="020B0604030504040204" charset="-120"/>
              </a:rPr>
              <a:t>一個「水轉連磨」能帶動八個磨同時磨粉</a:t>
            </a:r>
            <a:endParaRPr kumimoji="1" lang="en-US" altLang="zh-HK" sz="2400" dirty="0">
              <a:latin typeface="微軟正黑體" panose="020B0604030504040204" charset="-120"/>
              <a:ea typeface="微軟正黑體" panose="020B0604030504040204" charset="-120"/>
            </a:endParaRPr>
          </a:p>
          <a:p>
            <a:r>
              <a:rPr kumimoji="1" lang="zh-HK" altLang="en-US" sz="2400" dirty="0">
                <a:latin typeface="微軟正黑體" panose="020B0604030504040204" charset="-120"/>
                <a:ea typeface="微軟正黑體" panose="020B0604030504040204" charset="-120"/>
              </a:rPr>
              <a:t>祖沖之又在這個基礎上進一步加以改進，制成水碓磨，把水碓和水磨結合起來，進一步提高</a:t>
            </a:r>
            <a:r>
              <a:rPr kumimoji="1" lang="zh-CN" altLang="zh-HK" sz="2400" dirty="0">
                <a:latin typeface="微軟正黑體" panose="020B0604030504040204" charset="-120"/>
                <a:ea typeface="SimSun" panose="02010600030101010101" pitchFamily="2" charset="-122"/>
              </a:rPr>
              <a:t>生產效率</a:t>
            </a:r>
            <a:endParaRPr kumimoji="1" lang="en-US" altLang="zh-HK" sz="2400" dirty="0">
              <a:latin typeface="微軟正黑體" panose="020B0604030504040204" charset="-120"/>
              <a:ea typeface="微軟正黑體" panose="020B0604030504040204" charset="-120"/>
            </a:endParaRPr>
          </a:p>
          <a:p>
            <a:r>
              <a:rPr kumimoji="1" lang="zh-HK" altLang="en-US" sz="2400" dirty="0">
                <a:latin typeface="微軟正黑體" panose="020B0604030504040204" charset="-120"/>
                <a:ea typeface="微軟正黑體" panose="020B0604030504040204" charset="-120"/>
              </a:rPr>
              <a:t>這種前衛的加工器具，今時仍流通於部分中國南部的農村</a:t>
            </a:r>
          </a:p>
        </p:txBody>
      </p:sp>
      <p:pic>
        <p:nvPicPr>
          <p:cNvPr id="7" name="图片 6"/>
          <p:cNvPicPr>
            <a:picLocks noChangeAspect="1"/>
          </p:cNvPicPr>
          <p:nvPr/>
        </p:nvPicPr>
        <p:blipFill>
          <a:blip r:embed="rId3">
            <a:lum bright="-12000" contrast="30000"/>
          </a:blip>
          <a:stretch>
            <a:fillRect/>
          </a:stretch>
        </p:blipFill>
        <p:spPr>
          <a:xfrm>
            <a:off x="7793990" y="1880235"/>
            <a:ext cx="4368165" cy="3558540"/>
          </a:xfrm>
          <a:prstGeom prst="rect">
            <a:avLst/>
          </a:prstGeom>
        </p:spPr>
      </p:pic>
      <p:sp>
        <p:nvSpPr>
          <p:cNvPr id="15" name="文本框 14"/>
          <p:cNvSpPr txBox="1"/>
          <p:nvPr/>
        </p:nvSpPr>
        <p:spPr>
          <a:xfrm>
            <a:off x="9740900" y="5575300"/>
            <a:ext cx="1778635" cy="521970"/>
          </a:xfrm>
          <a:prstGeom prst="rect">
            <a:avLst/>
          </a:prstGeom>
          <a:noFill/>
        </p:spPr>
        <p:txBody>
          <a:bodyPr wrap="square" rtlCol="0">
            <a:spAutoFit/>
          </a:bodyPr>
          <a:lstStyle/>
          <a:p>
            <a:r>
              <a:rPr lang="zh-CN" altLang="en-US" sz="2800" b="1">
                <a:latin typeface="微軟正黑體" panose="020B0604030504040204" charset="-120"/>
                <a:ea typeface="微軟正黑體" panose="020B0604030504040204" charset="-120"/>
              </a:rPr>
              <a:t>水碓磨</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5" dur="5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randombar(horizontal)">
                                      <p:cBhvr>
                                        <p:cTn id="3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zh-HK" altLang="en-US" sz="3600" dirty="0">
                <a:latin typeface="微軟正黑體" panose="020B0604030504040204" charset="-120"/>
                <a:ea typeface="微軟正黑體" panose="020B0604030504040204" charset="-120"/>
              </a:rPr>
              <a:t>其他工具</a:t>
            </a:r>
          </a:p>
        </p:txBody>
      </p:sp>
      <p:sp>
        <p:nvSpPr>
          <p:cNvPr id="3" name="內容版面配置區 2"/>
          <p:cNvSpPr>
            <a:spLocks noGrp="1"/>
          </p:cNvSpPr>
          <p:nvPr>
            <p:ph idx="1"/>
          </p:nvPr>
        </p:nvSpPr>
        <p:spPr>
          <a:xfrm>
            <a:off x="955675" y="1867535"/>
            <a:ext cx="7946390" cy="4455160"/>
          </a:xfrm>
        </p:spPr>
        <p:txBody>
          <a:bodyPr>
            <a:normAutofit lnSpcReduction="10000"/>
          </a:bodyPr>
          <a:lstStyle/>
          <a:p>
            <a:r>
              <a:rPr kumimoji="1" lang="zh-HK" altLang="en-US" sz="2400" dirty="0">
                <a:latin typeface="微軟正黑體" panose="020B0604030504040204" charset="-120"/>
                <a:ea typeface="微軟正黑體" panose="020B0604030504040204" charset="-120"/>
                <a:cs typeface="微軟正黑體" panose="020B0604030504040204" charset="-120"/>
              </a:rPr>
              <a:t>歷史記載，祖沖之還曾經設計製造過一種千里船</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史書記載：「又造千里船，於新亭江試之，日行百餘里」</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後世推測它可能是利用水輪激水前進的原理造成的，一天能行一百多里 </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祖沖之亦曾製造過「欹器」</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這種器具用來盛水「虛</a:t>
            </a:r>
            <a:r>
              <a:rPr kumimoji="1" lang="zh-TW" altLang="en-US" sz="2400" dirty="0">
                <a:latin typeface="微軟正黑體" panose="020B0604030504040204" charset="-120"/>
                <a:ea typeface="微軟正黑體" panose="020B0604030504040204" charset="-120"/>
                <a:cs typeface="微軟正黑體" panose="020B0604030504040204" charset="-120"/>
              </a:rPr>
              <a:t>則欹，</a:t>
            </a:r>
            <a:r>
              <a:rPr kumimoji="1" lang="zh-HK" altLang="en-US" sz="2400" dirty="0">
                <a:latin typeface="微軟正黑體" panose="020B0604030504040204" charset="-120"/>
                <a:ea typeface="微軟正黑體" panose="020B0604030504040204" charset="-120"/>
                <a:cs typeface="微軟正黑體" panose="020B0604030504040204" charset="-120"/>
              </a:rPr>
              <a:t>中則正，滿則覆」</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意思是：</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如果容器是空的，那麼它無論如何都無法立穩；</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如果裝水太多，它就會向一側翻倒，把水倒出來；</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只有水量適中，它才會端正地擺穩</a:t>
            </a:r>
            <a:endParaRPr kumimoji="1" lang="en-US" altLang="zh-HK" sz="2400" dirty="0">
              <a:latin typeface="微軟正黑體" panose="020B0604030504040204" charset="-120"/>
              <a:ea typeface="微軟正黑體" panose="020B0604030504040204" charset="-120"/>
              <a:cs typeface="微軟正黑體" panose="020B0604030504040204" charset="-120"/>
            </a:endParaRPr>
          </a:p>
        </p:txBody>
      </p:sp>
      <p:pic>
        <p:nvPicPr>
          <p:cNvPr id="5" name="图片 4"/>
          <p:cNvPicPr>
            <a:picLocks noChangeAspect="1"/>
          </p:cNvPicPr>
          <p:nvPr/>
        </p:nvPicPr>
        <p:blipFill>
          <a:blip r:embed="rId3">
            <a:lum contrast="30000"/>
          </a:blip>
          <a:stretch>
            <a:fillRect/>
          </a:stretch>
        </p:blipFill>
        <p:spPr>
          <a:xfrm>
            <a:off x="8707120" y="135890"/>
            <a:ext cx="3484880" cy="2681605"/>
          </a:xfrm>
          <a:prstGeom prst="rect">
            <a:avLst/>
          </a:prstGeom>
        </p:spPr>
      </p:pic>
      <p:pic>
        <p:nvPicPr>
          <p:cNvPr id="9" name="图片 8"/>
          <p:cNvPicPr>
            <a:picLocks noChangeAspect="1"/>
          </p:cNvPicPr>
          <p:nvPr/>
        </p:nvPicPr>
        <p:blipFill>
          <a:blip r:embed="rId4">
            <a:lum bright="12000" contrast="60000"/>
          </a:blip>
          <a:stretch>
            <a:fillRect/>
          </a:stretch>
        </p:blipFill>
        <p:spPr>
          <a:xfrm>
            <a:off x="9335135" y="3578860"/>
            <a:ext cx="1793240" cy="2395220"/>
          </a:xfrm>
          <a:prstGeom prst="rect">
            <a:avLst/>
          </a:prstGeom>
        </p:spPr>
      </p:pic>
      <p:sp>
        <p:nvSpPr>
          <p:cNvPr id="4" name="文本框 3"/>
          <p:cNvSpPr txBox="1"/>
          <p:nvPr/>
        </p:nvSpPr>
        <p:spPr>
          <a:xfrm>
            <a:off x="9525635" y="2817495"/>
            <a:ext cx="1412875" cy="521970"/>
          </a:xfrm>
          <a:prstGeom prst="rect">
            <a:avLst/>
          </a:prstGeom>
          <a:noFill/>
        </p:spPr>
        <p:txBody>
          <a:bodyPr wrap="square" rtlCol="0">
            <a:spAutoFit/>
          </a:bodyPr>
          <a:lstStyle/>
          <a:p>
            <a:r>
              <a:rPr kumimoji="1" lang="zh-HK" altLang="en-US" sz="2800" b="1" dirty="0">
                <a:latin typeface="微軟正黑體" panose="020B0604030504040204" charset="-120"/>
                <a:ea typeface="微軟正黑體" panose="020B0604030504040204" charset="-120"/>
                <a:cs typeface="微軟正黑體" panose="020B0604030504040204" charset="-120"/>
                <a:sym typeface="+mn-ea"/>
              </a:rPr>
              <a:t>千里船</a:t>
            </a:r>
          </a:p>
        </p:txBody>
      </p:sp>
      <p:sp>
        <p:nvSpPr>
          <p:cNvPr id="6" name="文本框 5"/>
          <p:cNvSpPr txBox="1"/>
          <p:nvPr/>
        </p:nvSpPr>
        <p:spPr>
          <a:xfrm>
            <a:off x="9650730" y="6111875"/>
            <a:ext cx="1477645" cy="521970"/>
          </a:xfrm>
          <a:prstGeom prst="rect">
            <a:avLst/>
          </a:prstGeom>
          <a:noFill/>
        </p:spPr>
        <p:txBody>
          <a:bodyPr wrap="square" rtlCol="0">
            <a:spAutoFit/>
          </a:bodyPr>
          <a:lstStyle/>
          <a:p>
            <a:r>
              <a:rPr kumimoji="1" lang="zh-HK" altLang="en-US" sz="2800" b="1" dirty="0">
                <a:latin typeface="微軟正黑體" panose="020B0604030504040204" charset="-120"/>
                <a:ea typeface="微軟正黑體" panose="020B0604030504040204" charset="-120"/>
                <a:cs typeface="微軟正黑體" panose="020B0604030504040204" charset="-120"/>
                <a:sym typeface="+mn-ea"/>
              </a:rPr>
              <a:t>欹器</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trips(down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trips(down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trips(down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dow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dow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down)">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down)">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lum contrast="42000"/>
          </a:blip>
          <a:stretch>
            <a:fillRect/>
          </a:stretch>
        </p:blipFill>
        <p:spPr>
          <a:xfrm>
            <a:off x="7477760" y="2299970"/>
            <a:ext cx="4714240" cy="2689225"/>
          </a:xfrm>
          <a:prstGeom prst="rect">
            <a:avLst/>
          </a:prstGeom>
        </p:spPr>
      </p:pic>
      <p:sp>
        <p:nvSpPr>
          <p:cNvPr id="2" name="標題 1"/>
          <p:cNvSpPr>
            <a:spLocks noGrp="1"/>
          </p:cNvSpPr>
          <p:nvPr>
            <p:ph type="title"/>
          </p:nvPr>
        </p:nvSpPr>
        <p:spPr>
          <a:xfrm>
            <a:off x="688848" y="167767"/>
            <a:ext cx="10058400" cy="1609344"/>
          </a:xfrm>
        </p:spPr>
        <p:txBody>
          <a:bodyPr/>
          <a:lstStyle/>
          <a:p>
            <a:r>
              <a:rPr kumimoji="1" lang="zh-HK" altLang="en-US" sz="3600" b="1" dirty="0">
                <a:latin typeface="微軟正黑體" panose="020B0604030504040204" charset="-120"/>
                <a:ea typeface="微軟正黑體" panose="020B0604030504040204" charset="-120"/>
              </a:rPr>
              <a:t>學術作品</a:t>
            </a:r>
          </a:p>
        </p:txBody>
      </p:sp>
      <p:sp>
        <p:nvSpPr>
          <p:cNvPr id="3" name="內容版面配置區 2"/>
          <p:cNvSpPr>
            <a:spLocks noGrp="1"/>
          </p:cNvSpPr>
          <p:nvPr>
            <p:ph idx="1"/>
          </p:nvPr>
        </p:nvSpPr>
        <p:spPr>
          <a:xfrm>
            <a:off x="460375" y="1277620"/>
            <a:ext cx="7392670" cy="4050665"/>
          </a:xfrm>
        </p:spPr>
        <p:txBody>
          <a:bodyPr>
            <a:noAutofit/>
          </a:bodyPr>
          <a:lstStyle/>
          <a:p>
            <a:r>
              <a:rPr kumimoji="1" lang="zh-HK" altLang="en-US" sz="2800" dirty="0">
                <a:latin typeface="微軟正黑體" panose="020B0604030504040204" charset="-120"/>
                <a:ea typeface="微軟正黑體" panose="020B0604030504040204" charset="-120"/>
              </a:rPr>
              <a:t>祖沖之的成就不僅限於自然科學方面，他還精通樂理，對於音律很有研究</a:t>
            </a:r>
            <a:endParaRPr kumimoji="1" lang="en-US" altLang="zh-HK" sz="2800" dirty="0">
              <a:latin typeface="微軟正黑體" panose="020B0604030504040204" charset="-120"/>
              <a:ea typeface="微軟正黑體" panose="020B0604030504040204" charset="-120"/>
            </a:endParaRPr>
          </a:p>
          <a:p>
            <a:r>
              <a:rPr kumimoji="1" lang="zh-HK" altLang="en-US" sz="2800" dirty="0">
                <a:latin typeface="微軟正黑體" panose="020B0604030504040204" charset="-120"/>
                <a:ea typeface="微軟正黑體" panose="020B0604030504040204" charset="-120"/>
              </a:rPr>
              <a:t>他著有</a:t>
            </a:r>
            <a:r>
              <a:rPr kumimoji="1" lang="en-US" altLang="zh-HK" sz="2800" dirty="0">
                <a:latin typeface="微軟正黑體" panose="020B0604030504040204" charset="-120"/>
                <a:ea typeface="微軟正黑體" panose="020B0604030504040204" charset="-120"/>
              </a:rPr>
              <a:t>《</a:t>
            </a:r>
            <a:r>
              <a:rPr kumimoji="1" lang="zh-HK" altLang="en-US" sz="2800" dirty="0">
                <a:latin typeface="微軟正黑體" panose="020B0604030504040204" charset="-120"/>
                <a:ea typeface="微軟正黑體" panose="020B0604030504040204" charset="-120"/>
              </a:rPr>
              <a:t>易義</a:t>
            </a:r>
            <a:r>
              <a:rPr kumimoji="1" lang="en-US" altLang="zh-HK" sz="2800" dirty="0">
                <a:latin typeface="微軟正黑體" panose="020B0604030504040204" charset="-120"/>
                <a:ea typeface="微軟正黑體" panose="020B0604030504040204" charset="-120"/>
              </a:rPr>
              <a:t>》</a:t>
            </a:r>
            <a:r>
              <a:rPr kumimoji="1" lang="zh-HK" altLang="en-US" sz="2800" dirty="0">
                <a:latin typeface="微軟正黑體" panose="020B0604030504040204" charset="-120"/>
                <a:ea typeface="微軟正黑體" panose="020B0604030504040204" charset="-120"/>
              </a:rPr>
              <a:t>、</a:t>
            </a:r>
            <a:r>
              <a:rPr kumimoji="1" lang="en-US" altLang="zh-HK" sz="2800" dirty="0">
                <a:latin typeface="微軟正黑體" panose="020B0604030504040204" charset="-120"/>
                <a:ea typeface="微軟正黑體" panose="020B0604030504040204" charset="-120"/>
              </a:rPr>
              <a:t>《</a:t>
            </a:r>
            <a:r>
              <a:rPr kumimoji="1" lang="zh-HK" altLang="en-US" sz="2800" dirty="0">
                <a:latin typeface="微軟正黑體" panose="020B0604030504040204" charset="-120"/>
                <a:ea typeface="微軟正黑體" panose="020B0604030504040204" charset="-120"/>
              </a:rPr>
              <a:t>老子義</a:t>
            </a:r>
            <a:r>
              <a:rPr kumimoji="1" lang="en-US" altLang="zh-HK" sz="2800" dirty="0">
                <a:latin typeface="微軟正黑體" panose="020B0604030504040204" charset="-120"/>
                <a:ea typeface="微軟正黑體" panose="020B0604030504040204" charset="-120"/>
              </a:rPr>
              <a:t>》</a:t>
            </a:r>
            <a:r>
              <a:rPr kumimoji="1" lang="zh-HK" altLang="en-US" sz="2800" dirty="0">
                <a:latin typeface="微軟正黑體" panose="020B0604030504040204" charset="-120"/>
                <a:ea typeface="微軟正黑體" panose="020B0604030504040204" charset="-120"/>
              </a:rPr>
              <a:t>、</a:t>
            </a:r>
            <a:r>
              <a:rPr kumimoji="1" lang="en-US" altLang="zh-HK" sz="2800" dirty="0">
                <a:latin typeface="微軟正黑體" panose="020B0604030504040204" charset="-120"/>
                <a:ea typeface="微軟正黑體" panose="020B0604030504040204" charset="-120"/>
              </a:rPr>
              <a:t>《</a:t>
            </a:r>
            <a:r>
              <a:rPr kumimoji="1" lang="zh-HK" altLang="en-US" sz="2800" dirty="0">
                <a:latin typeface="微軟正黑體" panose="020B0604030504040204" charset="-120"/>
                <a:ea typeface="微軟正黑體" panose="020B0604030504040204" charset="-120"/>
              </a:rPr>
              <a:t>莊子義</a:t>
            </a:r>
            <a:r>
              <a:rPr kumimoji="1" lang="en-US" altLang="zh-HK" sz="2800" dirty="0">
                <a:latin typeface="微軟正黑體" panose="020B0604030504040204" charset="-120"/>
                <a:ea typeface="微軟正黑體" panose="020B0604030504040204" charset="-120"/>
              </a:rPr>
              <a:t>》</a:t>
            </a:r>
            <a:r>
              <a:rPr kumimoji="1" lang="zh-HK" altLang="en-US" sz="2800" dirty="0">
                <a:latin typeface="微軟正黑體" panose="020B0604030504040204" charset="-120"/>
                <a:ea typeface="微軟正黑體" panose="020B0604030504040204" charset="-120"/>
              </a:rPr>
              <a:t>、</a:t>
            </a:r>
            <a:r>
              <a:rPr kumimoji="1" lang="en-US" altLang="zh-HK" sz="2800" dirty="0">
                <a:latin typeface="微軟正黑體" panose="020B0604030504040204" charset="-120"/>
                <a:ea typeface="微軟正黑體" panose="020B0604030504040204" charset="-120"/>
              </a:rPr>
              <a:t>《</a:t>
            </a:r>
            <a:r>
              <a:rPr kumimoji="1" lang="zh-HK" altLang="en-US" sz="2800" dirty="0">
                <a:latin typeface="微軟正黑體" panose="020B0604030504040204" charset="-120"/>
                <a:ea typeface="微軟正黑體" panose="020B0604030504040204" charset="-120"/>
              </a:rPr>
              <a:t>釋論語</a:t>
            </a:r>
            <a:r>
              <a:rPr kumimoji="1" lang="en-US" altLang="zh-HK" sz="2800" dirty="0">
                <a:latin typeface="微軟正黑體" panose="020B0604030504040204" charset="-120"/>
                <a:ea typeface="微軟正黑體" panose="020B0604030504040204" charset="-120"/>
              </a:rPr>
              <a:t>》</a:t>
            </a:r>
            <a:r>
              <a:rPr kumimoji="1" lang="zh-HK" altLang="en-US" sz="2800" dirty="0">
                <a:latin typeface="微軟正黑體" panose="020B0604030504040204" charset="-120"/>
                <a:ea typeface="微軟正黑體" panose="020B0604030504040204" charset="-120"/>
              </a:rPr>
              <a:t>等關於哲學的書籍，均已失傳</a:t>
            </a:r>
            <a:endParaRPr kumimoji="1" lang="en-US" altLang="zh-HK" sz="2800" dirty="0">
              <a:latin typeface="微軟正黑體" panose="020B0604030504040204" charset="-120"/>
              <a:ea typeface="微軟正黑體" panose="020B0604030504040204" charset="-120"/>
            </a:endParaRPr>
          </a:p>
          <a:p>
            <a:r>
              <a:rPr kumimoji="1" lang="zh-HK" altLang="en-US" sz="2800" dirty="0">
                <a:latin typeface="微軟正黑體" panose="020B0604030504040204" charset="-120"/>
                <a:ea typeface="微軟正黑體" panose="020B0604030504040204" charset="-120"/>
              </a:rPr>
              <a:t>文學作品方面則有小說</a:t>
            </a:r>
            <a:r>
              <a:rPr kumimoji="1" lang="en-US" altLang="zh-HK" sz="2800" dirty="0">
                <a:latin typeface="微軟正黑體" panose="020B0604030504040204" charset="-120"/>
                <a:ea typeface="微軟正黑體" panose="020B0604030504040204" charset="-120"/>
              </a:rPr>
              <a:t>《</a:t>
            </a:r>
            <a:r>
              <a:rPr kumimoji="1" lang="zh-HK" altLang="en-US" sz="2800" dirty="0">
                <a:latin typeface="微軟正黑體" panose="020B0604030504040204" charset="-120"/>
                <a:ea typeface="微軟正黑體" panose="020B0604030504040204" charset="-120"/>
              </a:rPr>
              <a:t>述異記</a:t>
            </a:r>
            <a:r>
              <a:rPr kumimoji="1" lang="en-US" altLang="zh-HK" sz="2800" dirty="0">
                <a:latin typeface="微軟正黑體" panose="020B0604030504040204" charset="-120"/>
                <a:ea typeface="微軟正黑體" panose="020B0604030504040204" charset="-120"/>
              </a:rPr>
              <a:t>》</a:t>
            </a:r>
            <a:r>
              <a:rPr kumimoji="1" lang="zh-HK" altLang="en-US" sz="2800" dirty="0">
                <a:latin typeface="微軟正黑體" panose="020B0604030504040204" charset="-120"/>
                <a:ea typeface="微軟正黑體" panose="020B0604030504040204" charset="-120"/>
              </a:rPr>
              <a:t>，在</a:t>
            </a:r>
          </a:p>
          <a:p>
            <a:pPr marL="0" indent="0">
              <a:buNone/>
            </a:pPr>
            <a:r>
              <a:rPr kumimoji="1" lang="en-US" altLang="zh-HK" sz="2800" dirty="0">
                <a:latin typeface="微軟正黑體" panose="020B0604030504040204" charset="-120"/>
                <a:ea typeface="微軟正黑體" panose="020B0604030504040204" charset="-120"/>
              </a:rPr>
              <a:t>《</a:t>
            </a:r>
            <a:r>
              <a:rPr kumimoji="1" lang="zh-HK" altLang="en-US" sz="2800" dirty="0">
                <a:latin typeface="微軟正黑體" panose="020B0604030504040204" charset="-120"/>
                <a:ea typeface="微軟正黑體" panose="020B0604030504040204" charset="-120"/>
              </a:rPr>
              <a:t>太平御覽</a:t>
            </a:r>
            <a:r>
              <a:rPr kumimoji="1" lang="en-US" altLang="zh-HK" sz="2800" dirty="0">
                <a:latin typeface="微軟正黑體" panose="020B0604030504040204" charset="-120"/>
                <a:ea typeface="微軟正黑體" panose="020B0604030504040204" charset="-120"/>
              </a:rPr>
              <a:t>》</a:t>
            </a:r>
            <a:r>
              <a:rPr kumimoji="1" lang="zh-HK" altLang="en-US" sz="2800" dirty="0">
                <a:latin typeface="微軟正黑體" panose="020B0604030504040204" charset="-120"/>
                <a:ea typeface="微軟正黑體" panose="020B0604030504040204" charset="-120"/>
              </a:rPr>
              <a:t>有關於這部著作的少數記載</a:t>
            </a:r>
            <a:endParaRPr kumimoji="1" lang="en-US" altLang="zh-HK" sz="2800" dirty="0">
              <a:latin typeface="微軟正黑體" panose="020B0604030504040204" charset="-120"/>
              <a:ea typeface="微軟正黑體" panose="020B0604030504040204" charset="-120"/>
            </a:endParaRPr>
          </a:p>
          <a:p>
            <a:r>
              <a:rPr kumimoji="1" lang="zh-HK" altLang="en-US" sz="2800" dirty="0">
                <a:latin typeface="微軟正黑體" panose="020B0604030504040204" charset="-120"/>
                <a:ea typeface="微軟正黑體" panose="020B0604030504040204" charset="-120"/>
              </a:rPr>
              <a:t>南齊末年，鑑於邊境混亂，他又作</a:t>
            </a:r>
            <a:r>
              <a:rPr kumimoji="1" lang="en-US" altLang="zh-HK" sz="2800" dirty="0">
                <a:latin typeface="微軟正黑體" panose="020B0604030504040204" charset="-120"/>
                <a:ea typeface="微軟正黑體" panose="020B0604030504040204" charset="-120"/>
              </a:rPr>
              <a:t>《</a:t>
            </a:r>
            <a:r>
              <a:rPr kumimoji="1" lang="zh-HK" altLang="en-US" sz="2800" dirty="0">
                <a:latin typeface="微軟正黑體" panose="020B0604030504040204" charset="-120"/>
                <a:ea typeface="微軟正黑體" panose="020B0604030504040204" charset="-120"/>
              </a:rPr>
              <a:t>安邊論</a:t>
            </a:r>
            <a:r>
              <a:rPr kumimoji="1" lang="en-US" altLang="zh-HK" sz="2800" dirty="0">
                <a:latin typeface="微軟正黑體" panose="020B0604030504040204" charset="-120"/>
                <a:ea typeface="微軟正黑體" panose="020B0604030504040204" charset="-120"/>
              </a:rPr>
              <a:t>》</a:t>
            </a:r>
            <a:r>
              <a:rPr kumimoji="1" lang="zh-HK" altLang="en-US" sz="2800" dirty="0">
                <a:latin typeface="微軟正黑體" panose="020B0604030504040204" charset="-120"/>
                <a:ea typeface="微軟正黑體" panose="020B0604030504040204" charset="-120"/>
              </a:rPr>
              <a:t>，建議政府開墾荒地，發展農業，增強國力，安定民生，鞏固國防，同樣失傳</a:t>
            </a:r>
            <a:endParaRPr kumimoji="1" lang="en-US" altLang="zh-HK" sz="2800" dirty="0">
              <a:latin typeface="微軟正黑體" panose="020B0604030504040204" charset="-120"/>
              <a:ea typeface="微軟正黑體" panose="020B0604030504040204" charset="-120"/>
            </a:endParaRPr>
          </a:p>
          <a:p>
            <a:r>
              <a:rPr kumimoji="1" lang="zh-HK" altLang="en-US" sz="2800" dirty="0">
                <a:latin typeface="微軟正黑體" panose="020B0604030504040204" charset="-120"/>
                <a:ea typeface="微軟正黑體" panose="020B0604030504040204" charset="-120"/>
              </a:rPr>
              <a:t>另著有作品如</a:t>
            </a:r>
            <a:r>
              <a:rPr kumimoji="1" lang="en-US" altLang="zh-HK" sz="2800" dirty="0">
                <a:latin typeface="微軟正黑體" panose="020B0604030504040204" charset="-120"/>
                <a:ea typeface="微軟正黑體" panose="020B0604030504040204" charset="-120"/>
              </a:rPr>
              <a:t>《</a:t>
            </a:r>
            <a:r>
              <a:rPr kumimoji="1" lang="zh-HK" altLang="en-US" sz="2800" dirty="0">
                <a:latin typeface="微軟正黑體" panose="020B0604030504040204" charset="-120"/>
                <a:ea typeface="微軟正黑體" panose="020B0604030504040204" charset="-120"/>
              </a:rPr>
              <a:t>重差注</a:t>
            </a:r>
            <a:r>
              <a:rPr kumimoji="1" lang="en-US" altLang="zh-HK" sz="2800" dirty="0">
                <a:latin typeface="微軟正黑體" panose="020B0604030504040204" charset="-120"/>
                <a:ea typeface="微軟正黑體" panose="020B0604030504040204" charset="-120"/>
              </a:rPr>
              <a:t>》</a:t>
            </a:r>
            <a:r>
              <a:rPr kumimoji="1" lang="zh-HK" altLang="en-US" sz="2800" dirty="0">
                <a:latin typeface="微軟正黑體" panose="020B0604030504040204" charset="-120"/>
                <a:ea typeface="微軟正黑體" panose="020B0604030504040204" charset="-120"/>
              </a:rPr>
              <a:t>、</a:t>
            </a:r>
            <a:r>
              <a:rPr kumimoji="1" lang="en-US" altLang="zh-HK" sz="2800" dirty="0">
                <a:latin typeface="微軟正黑體" panose="020B0604030504040204" charset="-120"/>
                <a:ea typeface="微軟正黑體" panose="020B0604030504040204" charset="-120"/>
              </a:rPr>
              <a:t>《</a:t>
            </a:r>
            <a:r>
              <a:rPr kumimoji="1" lang="zh-HK" altLang="en-US" sz="2800" dirty="0">
                <a:latin typeface="微軟正黑體" panose="020B0604030504040204" charset="-120"/>
                <a:ea typeface="微軟正黑體" panose="020B0604030504040204" charset="-120"/>
              </a:rPr>
              <a:t>九章述義注</a:t>
            </a:r>
            <a:r>
              <a:rPr kumimoji="1" lang="en-US" altLang="zh-HK" sz="2800" dirty="0">
                <a:latin typeface="微軟正黑體" panose="020B0604030504040204" charset="-120"/>
                <a:ea typeface="微軟正黑體" panose="020B0604030504040204" charset="-120"/>
              </a:rPr>
              <a:t>》</a:t>
            </a:r>
            <a:r>
              <a:rPr kumimoji="1" lang="zh-HK" altLang="en-US" sz="2800" dirty="0">
                <a:latin typeface="微軟正黑體" panose="020B0604030504040204" charset="-120"/>
                <a:ea typeface="微軟正黑體" panose="020B0604030504040204" charset="-120"/>
              </a:rPr>
              <a:t>、</a:t>
            </a:r>
            <a:r>
              <a:rPr kumimoji="1" lang="en-US" altLang="zh-HK" sz="2800" dirty="0">
                <a:latin typeface="微軟正黑體" panose="020B0604030504040204" charset="-120"/>
                <a:ea typeface="微軟正黑體" panose="020B0604030504040204" charset="-120"/>
              </a:rPr>
              <a:t>《</a:t>
            </a:r>
            <a:r>
              <a:rPr kumimoji="1" lang="zh-HK" altLang="en-US" sz="2800" dirty="0">
                <a:latin typeface="微軟正黑體" panose="020B0604030504040204" charset="-120"/>
                <a:ea typeface="微軟正黑體" panose="020B0604030504040204" charset="-120"/>
              </a:rPr>
              <a:t>開立圓術</a:t>
            </a:r>
            <a:r>
              <a:rPr kumimoji="1" lang="en-US" altLang="zh-HK" sz="2800" dirty="0">
                <a:latin typeface="微軟正黑體" panose="020B0604030504040204" charset="-120"/>
                <a:ea typeface="微軟正黑體" panose="020B0604030504040204" charset="-120"/>
              </a:rPr>
              <a:t>》</a:t>
            </a:r>
            <a:r>
              <a:rPr kumimoji="1" lang="zh-HK" altLang="en-US" sz="2800" dirty="0">
                <a:latin typeface="微軟正黑體" panose="020B0604030504040204" charset="-120"/>
                <a:ea typeface="微軟正黑體" panose="020B0604030504040204" charset="-120"/>
              </a:rPr>
              <a:t>等等</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1" lang="en-US" altLang="zh-HK" sz="3600" b="1" dirty="0"/>
              <a:t>《</a:t>
            </a:r>
            <a:r>
              <a:rPr kumimoji="1" lang="zh-HK" altLang="en-US" sz="3600" b="1" dirty="0"/>
              <a:t>綴術</a:t>
            </a:r>
            <a:r>
              <a:rPr kumimoji="1" lang="en-US" altLang="zh-HK" sz="3600" b="1" dirty="0"/>
              <a:t>》</a:t>
            </a:r>
            <a:r>
              <a:rPr kumimoji="1" lang="en-US" altLang="zh-TW" sz="3600" b="1" dirty="0"/>
              <a:t>--</a:t>
            </a:r>
            <a:r>
              <a:rPr kumimoji="1" lang="zh-TW" altLang="en-US" sz="3600" b="1" dirty="0"/>
              <a:t>數學家眼中的天書</a:t>
            </a:r>
            <a:endParaRPr kumimoji="1" lang="zh-HK" altLang="en-US" sz="3600" b="1" dirty="0"/>
          </a:p>
        </p:txBody>
      </p:sp>
      <p:sp>
        <p:nvSpPr>
          <p:cNvPr id="3" name="內容版面配置區 2"/>
          <p:cNvSpPr>
            <a:spLocks noGrp="1"/>
          </p:cNvSpPr>
          <p:nvPr>
            <p:ph idx="1"/>
          </p:nvPr>
        </p:nvSpPr>
        <p:spPr>
          <a:xfrm>
            <a:off x="1066673" y="1851533"/>
            <a:ext cx="10058400" cy="4050792"/>
          </a:xfrm>
        </p:spPr>
        <p:txBody>
          <a:bodyPr>
            <a:normAutofit/>
          </a:bodyPr>
          <a:lstStyle/>
          <a:p>
            <a:r>
              <a:rPr kumimoji="1" lang="en-US" altLang="zh-HK" sz="2400" dirty="0">
                <a:latin typeface="微軟正黑體" panose="020B0604030504040204" charset="-120"/>
                <a:ea typeface="微軟正黑體" panose="020B0604030504040204" charset="-120"/>
                <a:cs typeface="微軟正黑體" panose="020B0604030504040204" charset="-120"/>
              </a:rPr>
              <a:t>《</a:t>
            </a:r>
            <a:r>
              <a:rPr kumimoji="1" lang="zh-HK" altLang="en-US" sz="2400" dirty="0">
                <a:latin typeface="微軟正黑體" panose="020B0604030504040204" charset="-120"/>
                <a:ea typeface="微軟正黑體" panose="020B0604030504040204" charset="-120"/>
                <a:cs typeface="微軟正黑體" panose="020B0604030504040204" charset="-120"/>
              </a:rPr>
              <a:t>綴術</a:t>
            </a:r>
            <a:r>
              <a:rPr kumimoji="1" lang="en-US" altLang="zh-HK" sz="2400" dirty="0">
                <a:latin typeface="微軟正黑體" panose="020B0604030504040204" charset="-120"/>
                <a:ea typeface="微軟正黑體" panose="020B0604030504040204" charset="-120"/>
                <a:cs typeface="微軟正黑體" panose="020B0604030504040204" charset="-120"/>
              </a:rPr>
              <a:t>》</a:t>
            </a:r>
            <a:r>
              <a:rPr kumimoji="1" lang="zh-HK" altLang="en-US" sz="2400" dirty="0">
                <a:latin typeface="微軟正黑體" panose="020B0604030504040204" charset="-120"/>
                <a:ea typeface="微軟正黑體" panose="020B0604030504040204" charset="-120"/>
                <a:cs typeface="微軟正黑體" panose="020B0604030504040204" charset="-120"/>
              </a:rPr>
              <a:t>一書為集祖沖之父子數學研究成果之大成的算經</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en-US" altLang="zh-HK" sz="2400" dirty="0">
                <a:latin typeface="微軟正黑體" panose="020B0604030504040204" charset="-120"/>
                <a:ea typeface="微軟正黑體" panose="020B0604030504040204" charset="-120"/>
                <a:cs typeface="微軟正黑體" panose="020B0604030504040204" charset="-120"/>
              </a:rPr>
              <a:t>《</a:t>
            </a:r>
            <a:r>
              <a:rPr kumimoji="1" lang="zh-HK" altLang="en-US" sz="2400" dirty="0">
                <a:latin typeface="微軟正黑體" panose="020B0604030504040204" charset="-120"/>
                <a:ea typeface="微軟正黑體" panose="020B0604030504040204" charset="-120"/>
                <a:cs typeface="微軟正黑體" panose="020B0604030504040204" charset="-120"/>
              </a:rPr>
              <a:t>綴術</a:t>
            </a:r>
            <a:r>
              <a:rPr kumimoji="1" lang="en-US" altLang="zh-HK" sz="2400" dirty="0">
                <a:latin typeface="微軟正黑體" panose="020B0604030504040204" charset="-120"/>
                <a:ea typeface="微軟正黑體" panose="020B0604030504040204" charset="-120"/>
                <a:cs typeface="微軟正黑體" panose="020B0604030504040204" charset="-120"/>
              </a:rPr>
              <a:t>》</a:t>
            </a:r>
            <a:r>
              <a:rPr kumimoji="1" lang="zh-HK" altLang="en-US" sz="2400" dirty="0">
                <a:latin typeface="微軟正黑體" panose="020B0604030504040204" charset="-120"/>
                <a:ea typeface="微軟正黑體" panose="020B0604030504040204" charset="-120"/>
                <a:cs typeface="微軟正黑體" panose="020B0604030504040204" charset="-120"/>
              </a:rPr>
              <a:t>共五卷，由李淳風注釋</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en-US" altLang="zh-HK" sz="2400" dirty="0">
                <a:latin typeface="微軟正黑體" panose="020B0604030504040204" charset="-120"/>
                <a:ea typeface="微軟正黑體" panose="020B0604030504040204" charset="-120"/>
                <a:cs typeface="微軟正黑體" panose="020B0604030504040204" charset="-120"/>
              </a:rPr>
              <a:t>《</a:t>
            </a:r>
            <a:r>
              <a:rPr kumimoji="1" lang="zh-HK" altLang="en-US" sz="2400" dirty="0">
                <a:latin typeface="微軟正黑體" panose="020B0604030504040204" charset="-120"/>
                <a:ea typeface="微軟正黑體" panose="020B0604030504040204" charset="-120"/>
                <a:cs typeface="微軟正黑體" panose="020B0604030504040204" charset="-120"/>
              </a:rPr>
              <a:t>隋書</a:t>
            </a:r>
            <a:r>
              <a:rPr kumimoji="1" lang="en-US" altLang="zh-HK" sz="2400" dirty="0">
                <a:latin typeface="微軟正黑體" panose="020B0604030504040204" charset="-120"/>
                <a:ea typeface="微軟正黑體" panose="020B0604030504040204" charset="-120"/>
                <a:cs typeface="微軟正黑體" panose="020B0604030504040204" charset="-120"/>
              </a:rPr>
              <a:t>》</a:t>
            </a:r>
            <a:r>
              <a:rPr kumimoji="1" lang="zh-HK" altLang="en-US" sz="2400" dirty="0">
                <a:latin typeface="微軟正黑體" panose="020B0604030504040204" charset="-120"/>
                <a:ea typeface="微軟正黑體" panose="020B0604030504040204" charset="-120"/>
                <a:cs typeface="微軟正黑體" panose="020B0604030504040204" charset="-120"/>
              </a:rPr>
              <a:t>記載道： 此書「學官莫能究其深奧，故廢而不理」</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意思是這本書太難，整個朝廷竟無一人能讀懂，只好先放在一邊</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唐代時中國國力再上巔峰，人才輩出，</a:t>
            </a:r>
            <a:r>
              <a:rPr kumimoji="1" lang="en-US" altLang="zh-HK" sz="2400" dirty="0">
                <a:latin typeface="微軟正黑體" panose="020B0604030504040204" charset="-120"/>
                <a:ea typeface="微軟正黑體" panose="020B0604030504040204" charset="-120"/>
                <a:cs typeface="微軟正黑體" panose="020B0604030504040204" charset="-120"/>
              </a:rPr>
              <a:t>《</a:t>
            </a:r>
            <a:r>
              <a:rPr kumimoji="1" lang="zh-HK" altLang="en-US" sz="2400" dirty="0">
                <a:latin typeface="微軟正黑體" panose="020B0604030504040204" charset="-120"/>
                <a:ea typeface="微軟正黑體" panose="020B0604030504040204" charset="-120"/>
                <a:cs typeface="微軟正黑體" panose="020B0604030504040204" charset="-120"/>
              </a:rPr>
              <a:t>綴術</a:t>
            </a:r>
            <a:r>
              <a:rPr kumimoji="1" lang="en-US" altLang="zh-HK" sz="2400" dirty="0">
                <a:latin typeface="微軟正黑體" panose="020B0604030504040204" charset="-120"/>
                <a:ea typeface="微軟正黑體" panose="020B0604030504040204" charset="-120"/>
                <a:cs typeface="微軟正黑體" panose="020B0604030504040204" charset="-120"/>
              </a:rPr>
              <a:t>》</a:t>
            </a:r>
            <a:r>
              <a:rPr kumimoji="1" lang="zh-HK" altLang="en-US" sz="2400" dirty="0">
                <a:latin typeface="微軟正黑體" panose="020B0604030504040204" charset="-120"/>
                <a:ea typeface="微軟正黑體" panose="020B0604030504040204" charset="-120"/>
                <a:cs typeface="微軟正黑體" panose="020B0604030504040204" charset="-120"/>
              </a:rPr>
              <a:t>被收入</a:t>
            </a:r>
            <a:r>
              <a:rPr kumimoji="1" lang="en-US" altLang="zh-HK" sz="2400" dirty="0">
                <a:latin typeface="微軟正黑體" panose="020B0604030504040204" charset="-120"/>
                <a:ea typeface="微軟正黑體" panose="020B0604030504040204" charset="-120"/>
                <a:cs typeface="微軟正黑體" panose="020B0604030504040204" charset="-120"/>
              </a:rPr>
              <a:t>《</a:t>
            </a:r>
            <a:r>
              <a:rPr kumimoji="1" lang="zh-HK" altLang="en-US" sz="2400" dirty="0">
                <a:latin typeface="微軟正黑體" panose="020B0604030504040204" charset="-120"/>
                <a:ea typeface="微軟正黑體" panose="020B0604030504040204" charset="-120"/>
                <a:cs typeface="微軟正黑體" panose="020B0604030504040204" charset="-120"/>
              </a:rPr>
              <a:t>算經十書</a:t>
            </a:r>
            <a:r>
              <a:rPr kumimoji="1" lang="en-US" altLang="zh-HK" sz="2400" dirty="0">
                <a:latin typeface="微軟正黑體" panose="020B0604030504040204" charset="-120"/>
                <a:ea typeface="微軟正黑體" panose="020B0604030504040204" charset="-120"/>
                <a:cs typeface="微軟正黑體" panose="020B0604030504040204" charset="-120"/>
              </a:rPr>
              <a:t>》</a:t>
            </a:r>
          </a:p>
          <a:p>
            <a:r>
              <a:rPr kumimoji="1" lang="zh-HK" altLang="en-US" sz="2400" dirty="0">
                <a:latin typeface="微軟正黑體" panose="020B0604030504040204" charset="-120"/>
                <a:ea typeface="微軟正黑體" panose="020B0604030504040204" charset="-120"/>
                <a:cs typeface="微軟正黑體" panose="020B0604030504040204" charset="-120"/>
              </a:rPr>
              <a:t>此書其後成為唐代國子監算學課本</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當時學習</a:t>
            </a:r>
            <a:r>
              <a:rPr kumimoji="1" lang="en-US" altLang="zh-HK" sz="2400" dirty="0">
                <a:latin typeface="微軟正黑體" panose="020B0604030504040204" charset="-120"/>
                <a:ea typeface="微軟正黑體" panose="020B0604030504040204" charset="-120"/>
                <a:cs typeface="微軟正黑體" panose="020B0604030504040204" charset="-120"/>
              </a:rPr>
              <a:t>《</a:t>
            </a:r>
            <a:r>
              <a:rPr kumimoji="1" lang="zh-HK" altLang="en-US" sz="2400" dirty="0">
                <a:latin typeface="微軟正黑體" panose="020B0604030504040204" charset="-120"/>
                <a:ea typeface="微軟正黑體" panose="020B0604030504040204" charset="-120"/>
                <a:cs typeface="微軟正黑體" panose="020B0604030504040204" charset="-120"/>
              </a:rPr>
              <a:t>綴術</a:t>
            </a:r>
            <a:r>
              <a:rPr kumimoji="1" lang="en-US" altLang="zh-HK" sz="2400" dirty="0">
                <a:latin typeface="微軟正黑體" panose="020B0604030504040204" charset="-120"/>
                <a:ea typeface="微軟正黑體" panose="020B0604030504040204" charset="-120"/>
                <a:cs typeface="微軟正黑體" panose="020B0604030504040204" charset="-120"/>
              </a:rPr>
              <a:t>》</a:t>
            </a:r>
            <a:r>
              <a:rPr kumimoji="1" lang="zh-HK" altLang="en-US" sz="2400" dirty="0">
                <a:latin typeface="微軟正黑體" panose="020B0604030504040204" charset="-120"/>
                <a:ea typeface="微軟正黑體" panose="020B0604030504040204" charset="-120"/>
                <a:cs typeface="微軟正黑體" panose="020B0604030504040204" charset="-120"/>
              </a:rPr>
              <a:t>需要長達四年的時間，可見</a:t>
            </a:r>
            <a:r>
              <a:rPr kumimoji="1" lang="en-US" altLang="zh-HK" sz="2400" dirty="0">
                <a:latin typeface="微軟正黑體" panose="020B0604030504040204" charset="-120"/>
                <a:ea typeface="微軟正黑體" panose="020B0604030504040204" charset="-120"/>
                <a:cs typeface="微軟正黑體" panose="020B0604030504040204" charset="-120"/>
              </a:rPr>
              <a:t>《</a:t>
            </a:r>
            <a:r>
              <a:rPr kumimoji="1" lang="zh-HK" altLang="en-US" sz="2400" dirty="0">
                <a:latin typeface="微軟正黑體" panose="020B0604030504040204" charset="-120"/>
                <a:ea typeface="微軟正黑體" panose="020B0604030504040204" charset="-120"/>
                <a:cs typeface="微軟正黑體" panose="020B0604030504040204" charset="-120"/>
              </a:rPr>
              <a:t>綴術</a:t>
            </a:r>
            <a:r>
              <a:rPr kumimoji="1" lang="en-US" altLang="zh-HK" sz="2400" dirty="0">
                <a:latin typeface="微軟正黑體" panose="020B0604030504040204" charset="-120"/>
                <a:ea typeface="微軟正黑體" panose="020B0604030504040204" charset="-120"/>
                <a:cs typeface="微軟正黑體" panose="020B0604030504040204" charset="-120"/>
              </a:rPr>
              <a:t>》</a:t>
            </a:r>
            <a:r>
              <a:rPr kumimoji="1" lang="zh-HK" altLang="en-US" sz="2400" dirty="0">
                <a:latin typeface="微軟正黑體" panose="020B0604030504040204" charset="-120"/>
                <a:ea typeface="微軟正黑體" panose="020B0604030504040204" charset="-120"/>
                <a:cs typeface="微軟正黑體" panose="020B0604030504040204" charset="-120"/>
              </a:rPr>
              <a:t>的艱深</a:t>
            </a:r>
            <a:br>
              <a:rPr kumimoji="1" lang="en-US" altLang="zh-HK" sz="2400" dirty="0">
                <a:latin typeface="微軟正黑體" panose="020B0604030504040204" charset="-120"/>
                <a:ea typeface="微軟正黑體" panose="020B0604030504040204" charset="-120"/>
                <a:cs typeface="微軟正黑體" panose="020B0604030504040204" charset="-120"/>
              </a:rPr>
            </a:br>
            <a:endParaRPr kumimoji="1" lang="zh-HK" altLang="en-US" sz="2400" dirty="0">
              <a:latin typeface="微軟正黑體" panose="020B0604030504040204" charset="-120"/>
              <a:ea typeface="微軟正黑體" panose="020B0604030504040204" charset="-120"/>
              <a:cs typeface="微軟正黑體" panose="020B0604030504040204" charset="-12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1000"/>
                                        <p:tgtEl>
                                          <p:spTgt spid="3">
                                            <p:txEl>
                                              <p:pRg st="1" end="1"/>
                                            </p:txEl>
                                          </p:spTgt>
                                        </p:tgtEl>
                                      </p:cBhvr>
                                    </p:animEffect>
                                    <p:anim calcmode="lin" valueType="num">
                                      <p:cBhvr>
                                        <p:cTn id="16"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37"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anim calcmode="lin" valueType="num">
                                      <p:cBhvr>
                                        <p:cTn id="2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7"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1000"/>
                                        <p:tgtEl>
                                          <p:spTgt spid="3">
                                            <p:txEl>
                                              <p:pRg st="3" end="3"/>
                                            </p:txEl>
                                          </p:spTgt>
                                        </p:tgtEl>
                                      </p:cBhvr>
                                    </p:animEffect>
                                    <p:anim calcmode="lin" valueType="num">
                                      <p:cBhvr>
                                        <p:cTn id="3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7" presetClass="entr" presetSubtype="0"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1000"/>
                                        <p:tgtEl>
                                          <p:spTgt spid="3">
                                            <p:txEl>
                                              <p:pRg st="4" end="4"/>
                                            </p:txEl>
                                          </p:spTgt>
                                        </p:tgtEl>
                                      </p:cBhvr>
                                    </p:animEffect>
                                    <p:anim calcmode="lin" valueType="num">
                                      <p:cBhvr>
                                        <p:cTn id="4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1"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7" presetClass="entr" presetSubtype="0" fill="hold"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1000"/>
                                        <p:tgtEl>
                                          <p:spTgt spid="3">
                                            <p:txEl>
                                              <p:pRg st="5" end="5"/>
                                            </p:txEl>
                                          </p:spTgt>
                                        </p:tgtEl>
                                      </p:cBhvr>
                                    </p:animEffect>
                                    <p:anim calcmode="lin" valueType="num">
                                      <p:cBhvr>
                                        <p:cTn id="4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9" dur="9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7" presetClass="entr" presetSubtype="0" fill="hold"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Effect transition="in" filter="fade">
                                      <p:cBhvr>
                                        <p:cTn id="55" dur="1000"/>
                                        <p:tgtEl>
                                          <p:spTgt spid="3">
                                            <p:txEl>
                                              <p:pRg st="6" end="6"/>
                                            </p:txEl>
                                          </p:spTgt>
                                        </p:tgtEl>
                                      </p:cBhvr>
                                    </p:animEffect>
                                    <p:anim calcmode="lin" valueType="num">
                                      <p:cBhvr>
                                        <p:cTn id="5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7" dur="9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a:spLocks noGrp="1" noRot="1" noChangeAspect="1" noMove="1" noResize="1" noEditPoints="1" noAdjustHandles="1" noChangeArrowheads="1" noChangeShapeType="1" noTextEdit="1"/>
          </p:cNvSpPr>
          <p:nvPr/>
        </p:nvSpPr>
        <p:spPr>
          <a:xfrm>
            <a:off x="3344" y="0"/>
            <a:ext cx="12188656"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標題 1"/>
          <p:cNvSpPr>
            <a:spLocks noGrp="1"/>
          </p:cNvSpPr>
          <p:nvPr>
            <p:ph type="title"/>
          </p:nvPr>
        </p:nvSpPr>
        <p:spPr>
          <a:xfrm>
            <a:off x="4342943" y="454583"/>
            <a:ext cx="6730277" cy="1609344"/>
          </a:xfrm>
          <a:ln>
            <a:noFill/>
          </a:ln>
        </p:spPr>
        <p:txBody>
          <a:bodyPr>
            <a:normAutofit/>
          </a:bodyPr>
          <a:lstStyle/>
          <a:p>
            <a:r>
              <a:rPr kumimoji="1" lang="zh-HK" altLang="en-US" sz="4800" dirty="0"/>
              <a:t>三上義夫的看法</a:t>
            </a:r>
          </a:p>
        </p:txBody>
      </p:sp>
      <p:pic>
        <p:nvPicPr>
          <p:cNvPr id="4" name="圖片 3"/>
          <p:cNvPicPr>
            <a:picLocks noChangeAspect="1"/>
          </p:cNvPicPr>
          <p:nvPr/>
        </p:nvPicPr>
        <p:blipFill rotWithShape="1">
          <a:blip r:embed="rId4"/>
          <a:srcRect l="17955" r="25327"/>
          <a:stretch>
            <a:fillRect/>
          </a:stretch>
        </p:blipFill>
        <p:spPr>
          <a:xfrm>
            <a:off x="3344" y="10"/>
            <a:ext cx="4011095" cy="6857990"/>
          </a:xfrm>
          <a:prstGeom prst="rect">
            <a:avLst/>
          </a:prstGeom>
        </p:spPr>
      </p:pic>
      <mc:AlternateContent xmlns:mc="http://schemas.openxmlformats.org/markup-compatibility/2006" xmlns:a14="http://schemas.microsoft.com/office/drawing/2010/main">
        <mc:Choice Requires="a14">
          <p:sp>
            <p:nvSpPr>
              <p:cNvPr id="3" name="內容版面配置區 2"/>
              <p:cNvSpPr>
                <a:spLocks noGrp="1"/>
              </p:cNvSpPr>
              <p:nvPr>
                <p:ph idx="1"/>
              </p:nvPr>
            </p:nvSpPr>
            <p:spPr>
              <a:xfrm>
                <a:off x="4317023" y="1723291"/>
                <a:ext cx="7383362" cy="5134707"/>
              </a:xfrm>
            </p:spPr>
            <p:txBody>
              <a:bodyPr>
                <a:noAutofit/>
              </a:bodyPr>
              <a:lstStyle/>
              <a:p>
                <a:pPr>
                  <a:lnSpc>
                    <a:spcPct val="100000"/>
                  </a:lnSpc>
                  <a:spcBef>
                    <a:spcPts val="800"/>
                  </a:spcBef>
                  <a:spcAft>
                    <a:spcPts val="800"/>
                  </a:spcAft>
                </a:pPr>
                <a:r>
                  <a:rPr kumimoji="1" lang="zh-HK" altLang="en-US" sz="2400" dirty="0"/>
                  <a:t>日本數學家</a:t>
                </a:r>
                <a:r>
                  <a:rPr kumimoji="1" lang="zh-HK" altLang="en-US" sz="2400" u="sng" dirty="0"/>
                  <a:t>三上義夫</a:t>
                </a:r>
                <a:r>
                  <a:rPr kumimoji="1" lang="zh-HK" altLang="en-US" sz="2400" dirty="0"/>
                  <a:t>曾說過：「約率 </a:t>
                </a:r>
                <a:r>
                  <a:rPr kumimoji="1" lang="el-GR" altLang="zh-HK" sz="2400" dirty="0"/>
                  <a:t>π = </a:t>
                </a:r>
                <a14:m>
                  <m:oMath xmlns:m="http://schemas.openxmlformats.org/officeDocument/2006/math">
                    <m:f>
                      <m:fPr>
                        <m:ctrlPr>
                          <a:rPr kumimoji="1" lang="el-GR" altLang="zh-HK" sz="2400" i="1">
                            <a:latin typeface="Cambria Math" panose="02040503050406030204" pitchFamily="18" charset="0"/>
                          </a:rPr>
                        </m:ctrlPr>
                      </m:fPr>
                      <m:num>
                        <m:r>
                          <a:rPr kumimoji="1" lang="en-US" altLang="zh-TW" sz="2400" b="0" i="1">
                            <a:latin typeface="Cambria Math" panose="02040503050406030204" pitchFamily="18" charset="0"/>
                          </a:rPr>
                          <m:t>22</m:t>
                        </m:r>
                      </m:num>
                      <m:den>
                        <m:r>
                          <a:rPr kumimoji="1" lang="en-US" altLang="zh-TW" sz="2400" b="0" i="1">
                            <a:latin typeface="Cambria Math" panose="02040503050406030204" pitchFamily="18" charset="0"/>
                          </a:rPr>
                          <m:t>7</m:t>
                        </m:r>
                      </m:den>
                    </m:f>
                  </m:oMath>
                </a14:m>
                <a:r>
                  <a:rPr kumimoji="1" lang="zh-HK" altLang="en" sz="2400" dirty="0"/>
                  <a:t>，</a:t>
                </a:r>
                <a:r>
                  <a:rPr kumimoji="1" lang="zh-HK" altLang="en-US" sz="2400" dirty="0"/>
                  <a:t>無非是幾百年前希臘數學家</a:t>
                </a:r>
                <a:r>
                  <a:rPr kumimoji="1" lang="zh-HK" altLang="en-US" sz="2400" u="sng" dirty="0"/>
                  <a:t>阿基米德</a:t>
                </a:r>
                <a:r>
                  <a:rPr kumimoji="1" lang="zh-HK" altLang="en-US" sz="2400" dirty="0"/>
                  <a:t>已經得到的數值，但是 </a:t>
                </a:r>
                <a:r>
                  <a:rPr kumimoji="1" lang="el-GR" altLang="zh-HK" sz="2400" dirty="0"/>
                  <a:t>π = </a:t>
                </a:r>
                <a14:m>
                  <m:oMath xmlns:m="http://schemas.openxmlformats.org/officeDocument/2006/math">
                    <m:f>
                      <m:fPr>
                        <m:ctrlPr>
                          <a:rPr kumimoji="1" lang="el-GR" altLang="zh-HK" sz="2400" i="1">
                            <a:latin typeface="Cambria Math" panose="02040503050406030204" pitchFamily="18" charset="0"/>
                          </a:rPr>
                        </m:ctrlPr>
                      </m:fPr>
                      <m:num>
                        <m:r>
                          <a:rPr kumimoji="1" lang="en-US" altLang="zh-TW" sz="2400" b="0" i="1">
                            <a:latin typeface="Cambria Math" panose="02040503050406030204" pitchFamily="18" charset="0"/>
                          </a:rPr>
                          <m:t>355</m:t>
                        </m:r>
                      </m:num>
                      <m:den>
                        <m:r>
                          <a:rPr kumimoji="1" lang="en-US" altLang="zh-TW" sz="2400" b="0" i="1">
                            <a:latin typeface="Cambria Math" panose="02040503050406030204" pitchFamily="18" charset="0"/>
                          </a:rPr>
                          <m:t>113</m:t>
                        </m:r>
                      </m:den>
                    </m:f>
                  </m:oMath>
                </a14:m>
                <a:r>
                  <a:rPr kumimoji="1" lang="zh-HK" altLang="en-US" sz="2400" dirty="0"/>
                  <a:t>這個分數，卻是翻遍古希臘，古印度和阿拉伯的數學文獻都找不到的分數，希臘人肯定不知道它；在歐洲直到</a:t>
                </a:r>
                <a:r>
                  <a:rPr kumimoji="1" lang="en-US" altLang="zh-HK" sz="2400" dirty="0"/>
                  <a:t>1586</a:t>
                </a:r>
                <a:r>
                  <a:rPr kumimoji="1" lang="zh-HK" altLang="en-US" sz="2400" dirty="0"/>
                  <a:t>年才由荷蘭人</a:t>
                </a:r>
                <a:r>
                  <a:rPr kumimoji="1" lang="zh-HK" altLang="en-US" sz="2400" u="sng" dirty="0"/>
                  <a:t>安托尼斯宗</a:t>
                </a:r>
                <a:r>
                  <a:rPr kumimoji="1" lang="zh-HK" altLang="en-US" sz="2400" dirty="0"/>
                  <a:t>（</a:t>
                </a:r>
                <a:r>
                  <a:rPr kumimoji="1" lang="en" altLang="zh-HK" sz="2400" dirty="0" err="1"/>
                  <a:t>Adriaan</a:t>
                </a:r>
                <a:r>
                  <a:rPr kumimoji="1" lang="en" altLang="zh-HK" sz="2400" dirty="0"/>
                  <a:t> </a:t>
                </a:r>
                <a:r>
                  <a:rPr kumimoji="1" lang="en" altLang="zh-HK" sz="2400" dirty="0" err="1"/>
                  <a:t>Anthoniszoon</a:t>
                </a:r>
                <a:r>
                  <a:rPr kumimoji="1" lang="zh-HK" altLang="en" sz="2400" dirty="0"/>
                  <a:t>）</a:t>
                </a:r>
                <a:r>
                  <a:rPr kumimoji="1" lang="zh-HK" altLang="en-US" sz="2400" dirty="0"/>
                  <a:t>求出了</a:t>
                </a:r>
                <a:r>
                  <a:rPr kumimoji="1" lang="el-GR" altLang="zh-HK" sz="2400" dirty="0"/>
                  <a:t> </a:t>
                </a:r>
                <a14:m>
                  <m:oMath xmlns:m="http://schemas.openxmlformats.org/officeDocument/2006/math">
                    <m:f>
                      <m:fPr>
                        <m:ctrlPr>
                          <a:rPr kumimoji="1" lang="el-GR" altLang="zh-HK" sz="2400" i="1">
                            <a:latin typeface="Cambria Math" panose="02040503050406030204" pitchFamily="18" charset="0"/>
                          </a:rPr>
                        </m:ctrlPr>
                      </m:fPr>
                      <m:num>
                        <m:r>
                          <a:rPr kumimoji="1" lang="en-US" altLang="zh-TW" sz="2400" i="1">
                            <a:latin typeface="Cambria Math" panose="02040503050406030204" pitchFamily="18" charset="0"/>
                          </a:rPr>
                          <m:t>355</m:t>
                        </m:r>
                      </m:num>
                      <m:den>
                        <m:r>
                          <a:rPr kumimoji="1" lang="en-US" altLang="zh-TW" sz="2400" i="1">
                            <a:latin typeface="Cambria Math" panose="02040503050406030204" pitchFamily="18" charset="0"/>
                          </a:rPr>
                          <m:t>113</m:t>
                        </m:r>
                      </m:den>
                    </m:f>
                  </m:oMath>
                </a14:m>
                <a:r>
                  <a:rPr kumimoji="1" lang="zh-HK" altLang="en-US" sz="2400" dirty="0"/>
                  <a:t>這個比值。因此，中國人掌握這個非凡的圓周率分數比歐洲早出整整一千年之久」</a:t>
                </a:r>
                <a:endParaRPr kumimoji="1" lang="en-US" altLang="zh-HK" sz="2400" dirty="0"/>
              </a:p>
              <a:p>
                <a:pPr>
                  <a:lnSpc>
                    <a:spcPct val="100000"/>
                  </a:lnSpc>
                  <a:spcBef>
                    <a:spcPts val="800"/>
                  </a:spcBef>
                  <a:spcAft>
                    <a:spcPts val="800"/>
                  </a:spcAft>
                </a:pPr>
                <a:r>
                  <a:rPr kumimoji="1" lang="zh-HK" altLang="en-US" sz="2400" dirty="0"/>
                  <a:t>為紀念這位偉大的中國古代數學家，三上義夫要求把 </a:t>
                </a:r>
                <a14:m>
                  <m:oMath xmlns:m="http://schemas.openxmlformats.org/officeDocument/2006/math">
                    <m:f>
                      <m:fPr>
                        <m:ctrlPr>
                          <a:rPr kumimoji="1" lang="el-GR" altLang="zh-HK" sz="2400" i="1">
                            <a:latin typeface="Cambria Math" panose="02040503050406030204" pitchFamily="18" charset="0"/>
                          </a:rPr>
                        </m:ctrlPr>
                      </m:fPr>
                      <m:num>
                        <m:r>
                          <a:rPr kumimoji="1" lang="en-US" altLang="zh-TW" sz="2400" i="1">
                            <a:latin typeface="Cambria Math" panose="02040503050406030204" pitchFamily="18" charset="0"/>
                          </a:rPr>
                          <m:t>355</m:t>
                        </m:r>
                      </m:num>
                      <m:den>
                        <m:r>
                          <a:rPr kumimoji="1" lang="en-US" altLang="zh-TW" sz="2400" i="1">
                            <a:latin typeface="Cambria Math" panose="02040503050406030204" pitchFamily="18" charset="0"/>
                          </a:rPr>
                          <m:t>113</m:t>
                        </m:r>
                      </m:den>
                    </m:f>
                  </m:oMath>
                </a14:m>
                <a:r>
                  <a:rPr kumimoji="1" lang="zh-HK" altLang="en-US" sz="2400" dirty="0"/>
                  <a:t>稱為「祖率」</a:t>
                </a:r>
              </a:p>
            </p:txBody>
          </p:sp>
        </mc:Choice>
        <mc:Fallback xmlns="">
          <p:sp>
            <p:nvSpPr>
              <p:cNvPr id="3" name="內容版面配置區 2"/>
              <p:cNvSpPr>
                <a:spLocks noGrp="1" noRot="1" noChangeAspect="1" noMove="1" noResize="1" noEditPoints="1" noAdjustHandles="1" noChangeArrowheads="1" noChangeShapeType="1" noTextEdit="1"/>
              </p:cNvSpPr>
              <p:nvPr>
                <p:ph idx="1"/>
              </p:nvPr>
            </p:nvSpPr>
            <p:spPr>
              <a:xfrm>
                <a:off x="4200183" y="1723291"/>
                <a:ext cx="7383362" cy="5134707"/>
              </a:xfrm>
              <a:blipFill rotWithShape="1">
                <a:blip r:embed="rId5"/>
                <a:stretch>
                  <a:fillRect l="-687" r="-1203"/>
                </a:stretch>
              </a:blipFill>
            </p:spPr>
            <p:txBody>
              <a:bodyPr/>
              <a:lstStyle/>
              <a:p>
                <a:r>
                  <a:rPr lang="zh-HK" altLang="en-US">
                    <a:noFill/>
                  </a:rPr>
                  <a:t> </a:t>
                </a:r>
                <a:endParaRPr lang="zh-HK" altLang="en-US">
                  <a:noFill/>
                </a:endParaRPr>
              </a:p>
            </p:txBody>
          </p:sp>
        </mc:Fallback>
      </mc:AlternateContent>
      <p:grpSp>
        <p:nvGrpSpPr>
          <p:cNvPr id="11" name="Group 10"/>
          <p:cNvGrpSpPr>
            <a:grpSpLocks noGrp="1" noUngrp="1" noRot="1" noChangeAspect="1" noMove="1" noResize="1"/>
          </p:cNvGrpSpPr>
          <p:nvPr/>
        </p:nvGrpSpPr>
        <p:grpSpPr>
          <a:xfrm>
            <a:off x="11401725" y="6229681"/>
            <a:ext cx="457200" cy="457200"/>
            <a:chOff x="11361456" y="6195813"/>
            <a:chExt cx="548640" cy="548640"/>
          </a:xfrm>
        </p:grpSpPr>
        <p:sp>
          <p:nvSpPr>
            <p:cNvPr id="12" name="Oval 11"/>
            <p:cNvSpPr/>
            <p:nvPr/>
          </p:nvSpPr>
          <p:spPr>
            <a:xfrm>
              <a:off x="11361456" y="6195813"/>
              <a:ext cx="548640" cy="54864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3" name="Oval 12"/>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812038" y="273812"/>
            <a:ext cx="10058400" cy="1609344"/>
          </a:xfrm>
        </p:spPr>
        <p:txBody>
          <a:bodyPr/>
          <a:lstStyle/>
          <a:p>
            <a:r>
              <a:rPr kumimoji="1" lang="zh-HK" altLang="en-US" sz="4400" dirty="0"/>
              <a:t>總結</a:t>
            </a:r>
          </a:p>
        </p:txBody>
      </p:sp>
      <p:sp>
        <p:nvSpPr>
          <p:cNvPr id="3" name="內容版面配置區 2"/>
          <p:cNvSpPr>
            <a:spLocks noGrp="1"/>
          </p:cNvSpPr>
          <p:nvPr>
            <p:ph idx="1"/>
          </p:nvPr>
        </p:nvSpPr>
        <p:spPr>
          <a:xfrm>
            <a:off x="669163" y="1739773"/>
            <a:ext cx="10058400" cy="4050792"/>
          </a:xfrm>
        </p:spPr>
        <p:txBody>
          <a:bodyPr>
            <a:normAutofit/>
          </a:bodyPr>
          <a:lstStyle/>
          <a:p>
            <a:r>
              <a:rPr kumimoji="1" lang="zh-HK" altLang="en-US" sz="2400" dirty="0">
                <a:latin typeface="微軟正黑體" panose="020B0604030504040204" charset="-120"/>
                <a:ea typeface="微軟正黑體" panose="020B0604030504040204" charset="-120"/>
                <a:cs typeface="微軟正黑體" panose="020B0604030504040204" charset="-120"/>
              </a:rPr>
              <a:t>祖沖之與祖暅之父子的努力使中國數學的發展走向了高峰</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數學上祖沖之的最大貢獻有二：推算圓周率及計算球體體積</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他繼承劉徽的割圓術，計算圓周率準確至小數點後</a:t>
            </a:r>
            <a:r>
              <a:rPr kumimoji="1" lang="en-US" altLang="zh-HK" sz="2400" dirty="0">
                <a:latin typeface="微軟正黑體" panose="020B0604030504040204" charset="-120"/>
                <a:ea typeface="微軟正黑體" panose="020B0604030504040204" charset="-120"/>
                <a:cs typeface="微軟正黑體" panose="020B0604030504040204" charset="-120"/>
              </a:rPr>
              <a:t>7</a:t>
            </a:r>
            <a:r>
              <a:rPr kumimoji="1" lang="zh-HK" altLang="en-US" sz="2400" dirty="0">
                <a:latin typeface="微軟正黑體" panose="020B0604030504040204" charset="-120"/>
                <a:ea typeface="微軟正黑體" panose="020B0604030504040204" charset="-120"/>
                <a:cs typeface="微軟正黑體" panose="020B0604030504040204" charset="-120"/>
              </a:rPr>
              <a:t>位數</a:t>
            </a:r>
            <a:r>
              <a:rPr kumimoji="1" lang="en-US" altLang="zh-HK" sz="2400" dirty="0">
                <a:latin typeface="微軟正黑體" panose="020B0604030504040204" charset="-120"/>
                <a:ea typeface="微軟正黑體" panose="020B0604030504040204" charset="-120"/>
                <a:cs typeface="微軟正黑體" panose="020B0604030504040204" charset="-120"/>
              </a:rPr>
              <a:t>(3.1415926&lt;</a:t>
            </a:r>
            <a:r>
              <a:rPr kumimoji="1" lang="el-GR" altLang="zh-HK" sz="2400" dirty="0">
                <a:latin typeface="微軟正黑體" panose="020B0604030504040204" charset="-120"/>
                <a:ea typeface="微軟正黑體" panose="020B0604030504040204" charset="-120"/>
                <a:cs typeface="微軟正黑體" panose="020B0604030504040204" charset="-120"/>
              </a:rPr>
              <a:t>π&lt;3.1415927)</a:t>
            </a:r>
            <a:r>
              <a:rPr kumimoji="1" lang="zh-HK" altLang="en-US" sz="2400" dirty="0">
                <a:latin typeface="微軟正黑體" panose="020B0604030504040204" charset="-120"/>
                <a:ea typeface="微軟正黑體" panose="020B0604030504040204" charset="-120"/>
                <a:cs typeface="微軟正黑體" panose="020B0604030504040204" charset="-120"/>
              </a:rPr>
              <a:t>，這個記錄保持了</a:t>
            </a:r>
            <a:r>
              <a:rPr kumimoji="1" lang="en-US" altLang="zh-HK" sz="2400" dirty="0">
                <a:latin typeface="微軟正黑體" panose="020B0604030504040204" charset="-120"/>
                <a:ea typeface="微軟正黑體" panose="020B0604030504040204" charset="-120"/>
                <a:cs typeface="微軟正黑體" panose="020B0604030504040204" charset="-120"/>
              </a:rPr>
              <a:t>900</a:t>
            </a:r>
            <a:r>
              <a:rPr kumimoji="1" lang="zh-HK" altLang="en-US" sz="2400" dirty="0">
                <a:latin typeface="微軟正黑體" panose="020B0604030504040204" charset="-120"/>
                <a:ea typeface="微軟正黑體" panose="020B0604030504040204" charset="-120"/>
                <a:cs typeface="微軟正黑體" panose="020B0604030504040204" charset="-120"/>
              </a:rPr>
              <a:t>多年</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他完成了</a:t>
            </a:r>
            <a:r>
              <a:rPr kumimoji="1" lang="en-US" altLang="zh-HK" sz="2400" dirty="0">
                <a:latin typeface="微軟正黑體" panose="020B0604030504040204" charset="-120"/>
                <a:ea typeface="微軟正黑體" panose="020B0604030504040204" charset="-120"/>
                <a:cs typeface="微軟正黑體" panose="020B0604030504040204" charset="-120"/>
              </a:rPr>
              <a:t>《</a:t>
            </a:r>
            <a:r>
              <a:rPr kumimoji="1" lang="zh-HK" altLang="en-US" sz="2400" dirty="0">
                <a:latin typeface="微軟正黑體" panose="020B0604030504040204" charset="-120"/>
                <a:ea typeface="微軟正黑體" panose="020B0604030504040204" charset="-120"/>
                <a:cs typeface="微軟正黑體" panose="020B0604030504040204" charset="-120"/>
              </a:rPr>
              <a:t>大明曆</a:t>
            </a:r>
            <a:r>
              <a:rPr kumimoji="1" lang="en-US" altLang="zh-HK" sz="2400" dirty="0">
                <a:latin typeface="微軟正黑體" panose="020B0604030504040204" charset="-120"/>
                <a:ea typeface="微軟正黑體" panose="020B0604030504040204" charset="-120"/>
                <a:cs typeface="微軟正黑體" panose="020B0604030504040204" charset="-120"/>
              </a:rPr>
              <a:t>》</a:t>
            </a:r>
            <a:r>
              <a:rPr kumimoji="1" lang="zh-HK" altLang="en-US" sz="2400" dirty="0">
                <a:latin typeface="微軟正黑體" panose="020B0604030504040204" charset="-120"/>
                <a:ea typeface="微軟正黑體" panose="020B0604030504040204" charset="-120"/>
                <a:cs typeface="微軟正黑體" panose="020B0604030504040204" charset="-120"/>
              </a:rPr>
              <a:t>，引入了歲差的概念，至今仍被引用</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他復原了指南車，使這項四大發明得以完整流傳下來</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他制造了許多功能獨特的器具，是一名巧匠</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r>
              <a:rPr kumimoji="1" lang="zh-HK" altLang="en-US" sz="2400" dirty="0">
                <a:latin typeface="微軟正黑體" panose="020B0604030504040204" charset="-120"/>
                <a:ea typeface="微軟正黑體" panose="020B0604030504040204" charset="-120"/>
                <a:cs typeface="微軟正黑體" panose="020B0604030504040204" charset="-120"/>
              </a:rPr>
              <a:t>他是中國數學史上影展最大的數學家</a:t>
            </a:r>
            <a:endParaRPr kumimoji="1" lang="en-US" altLang="zh-HK" sz="2400" dirty="0">
              <a:latin typeface="微軟正黑體" panose="020B0604030504040204" charset="-120"/>
              <a:ea typeface="微軟正黑體" panose="020B0604030504040204" charset="-120"/>
              <a:cs typeface="微軟正黑體" panose="020B0604030504040204" charset="-120"/>
            </a:endParaRPr>
          </a:p>
          <a:p>
            <a:endParaRPr kumimoji="1" lang="en-US" altLang="zh-HK" sz="2400" dirty="0">
              <a:latin typeface="微軟正黑體" panose="020B0604030504040204" charset="-120"/>
              <a:ea typeface="微軟正黑體" panose="020B0604030504040204" charset="-120"/>
              <a:cs typeface="微軟正黑體" panose="020B0604030504040204" charset="-120"/>
            </a:endParaRPr>
          </a:p>
        </p:txBody>
      </p:sp>
      <p:pic>
        <p:nvPicPr>
          <p:cNvPr id="4" name="图片 3"/>
          <p:cNvPicPr>
            <a:picLocks noChangeAspect="1"/>
          </p:cNvPicPr>
          <p:nvPr/>
        </p:nvPicPr>
        <p:blipFill>
          <a:blip r:embed="rId2">
            <a:lum bright="12000" contrast="36000"/>
          </a:blip>
          <a:srcRect b="10756"/>
          <a:stretch>
            <a:fillRect/>
          </a:stretch>
        </p:blipFill>
        <p:spPr>
          <a:xfrm>
            <a:off x="8883015" y="1716405"/>
            <a:ext cx="3116580" cy="3424555"/>
          </a:xfrm>
          <a:prstGeom prst="rect">
            <a:avLst/>
          </a:prstGeom>
          <a:effectLst>
            <a:softEdge rad="63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heckerboard(across)">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heckerboard(across)">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a:spLocks noGrp="1" noRot="1" noChangeAspect="1" noMove="1" noResize="1" noEditPoints="1" noAdjustHandles="1" noChangeArrowheads="1" noChangeShapeType="1" noTextEdit="1"/>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a:spLocks noGrp="1" noRot="1" noChangeAspect="1" noMove="1" noResize="1" noEditPoints="1" noAdjustHandles="1" noChangeArrowheads="1" noChangeShapeType="1" noTextEdit="1"/>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a:spLocks noGrp="1" noRot="1" noChangeAspect="1" noMove="1" noResize="1" noEditPoints="1" noAdjustHandles="1" noChangeArrowheads="1" noChangeShapeType="1" noTextEdit="1"/>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5" name="Group 14"/>
          <p:cNvGrpSpPr>
            <a:grpSpLocks noGrp="1" noUngrp="1" noRot="1" noChangeAspect="1" noMove="1" noResize="1"/>
          </p:cNvGrpSpPr>
          <p:nvPr/>
        </p:nvGrpSpPr>
        <p:grpSpPr>
          <a:xfrm>
            <a:off x="9649215" y="4068923"/>
            <a:ext cx="1080904" cy="1080902"/>
            <a:chOff x="9685338" y="4460675"/>
            <a:chExt cx="1080904" cy="1080902"/>
          </a:xfrm>
        </p:grpSpPr>
        <p:sp>
          <p:nvSpPr>
            <p:cNvPr id="16" name="Oval 15"/>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7" name="Oval 16"/>
            <p:cNvSpPr/>
            <p:nvPr/>
          </p:nvSpPr>
          <p:spPr>
            <a:xfrm>
              <a:off x="9793429" y="4568765"/>
              <a:ext cx="864723" cy="864722"/>
            </a:xfrm>
            <a:prstGeom prst="ellipse">
              <a:avLst/>
            </a:prstGeom>
            <a:noFill/>
            <a:ln w="25400" cap="flat" cmpd="sng" algn="ctr">
              <a:solidFill>
                <a:sysClr val="window" lastClr="FFFFFF"/>
              </a:solidFill>
              <a:prstDash val="solid"/>
            </a:ln>
            <a:effectLst/>
          </p:spPr>
        </p:sp>
      </p:grpSp>
      <p:sp useBgFill="1">
        <p:nvSpPr>
          <p:cNvPr id="19" name="Rectangle 18"/>
          <p:cNvSpPr>
            <a:spLocks noGrp="1" noRot="1" noChangeAspect="1" noMove="1" noResize="1" noEditPoints="1" noAdjustHandles="1" noChangeArrowheads="1" noChangeShapeType="1" noTextEdit="1"/>
          </p:cNvSpPr>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21" name="Group 20"/>
          <p:cNvGrpSpPr>
            <a:grpSpLocks noGrp="1" noUngrp="1" noRot="1" noChangeAspect="1" noMove="1" noResize="1"/>
          </p:cNvGrpSpPr>
          <p:nvPr/>
        </p:nvGrpSpPr>
        <p:grpSpPr>
          <a:xfrm>
            <a:off x="1314818" y="720071"/>
            <a:ext cx="5417868" cy="5417858"/>
            <a:chOff x="1311770" y="720071"/>
            <a:chExt cx="5417868" cy="5417858"/>
          </a:xfrm>
        </p:grpSpPr>
        <p:sp>
          <p:nvSpPr>
            <p:cNvPr id="22" name="Oval 21"/>
            <p:cNvSpPr/>
            <p:nvPr/>
          </p:nvSpPr>
          <p:spPr>
            <a:xfrm>
              <a:off x="1311770" y="720071"/>
              <a:ext cx="5417868" cy="5417858"/>
            </a:xfrm>
            <a:prstGeom prst="ellipse">
              <a:avLst/>
            </a:prstGeom>
            <a:blipFill dpi="0" rotWithShape="1">
              <a:blip r:embed="rId6">
                <a:duotone>
                  <a:schemeClr val="accent1">
                    <a:shade val="45000"/>
                    <a:satMod val="135000"/>
                  </a:schemeClr>
                  <a:prstClr val="white"/>
                </a:duotone>
                <a:extLst>
                  <a:ext uri="{BEBA8EAE-BF5A-486C-A8C5-ECC9F3942E4B}">
                    <a14:imgProps xmlns:a14="http://schemas.microsoft.com/office/drawing/2010/main">
                      <a14:imgLayer r:embed="rId7">
                        <a14:imgEffect>
                          <a14:brightnessContrast bright="-40000" contrast="40000"/>
                        </a14:imgEffect>
                        <a14:imgEffect>
                          <a14:saturation sat="40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3" name="Oval 22"/>
            <p:cNvSpPr/>
            <p:nvPr/>
          </p:nvSpPr>
          <p:spPr>
            <a:xfrm>
              <a:off x="1598390" y="1006688"/>
              <a:ext cx="4844628" cy="4844620"/>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sp>
        <p:nvSpPr>
          <p:cNvPr id="4" name="標題 3"/>
          <p:cNvSpPr>
            <a:spLocks noGrp="1"/>
          </p:cNvSpPr>
          <p:nvPr>
            <p:ph type="title"/>
          </p:nvPr>
        </p:nvSpPr>
        <p:spPr>
          <a:xfrm>
            <a:off x="1717507" y="1316890"/>
            <a:ext cx="4606394" cy="4224216"/>
          </a:xfrm>
        </p:spPr>
        <p:txBody>
          <a:bodyPr vert="horz" lIns="91440" tIns="45720" rIns="91440" bIns="45720" rtlCol="0" anchor="ctr">
            <a:normAutofit/>
          </a:bodyPr>
          <a:lstStyle/>
          <a:p>
            <a:pPr algn="ctr">
              <a:lnSpc>
                <a:spcPct val="80000"/>
              </a:lnSpc>
            </a:pPr>
            <a:r>
              <a:rPr lang="zh-HK" altLang="en-US" sz="6000" dirty="0">
                <a:solidFill>
                  <a:srgbClr val="FFFFFF"/>
                </a:solidFill>
              </a:rPr>
              <a:t>完</a:t>
            </a:r>
            <a:endParaRPr lang="en-US" altLang="zh-HK" sz="6000" dirty="0">
              <a:solidFill>
                <a:srgbClr val="FFFFFF"/>
              </a:solidFill>
            </a:endParaRPr>
          </a:p>
        </p:txBody>
      </p:sp>
      <p:sp>
        <p:nvSpPr>
          <p:cNvPr id="25" name="Rectangle 24"/>
          <p:cNvSpPr>
            <a:spLocks noGrp="1" noRot="1" noChangeAspect="1" noMove="1" noResize="1" noEditPoints="1" noAdjustHandles="1" noChangeArrowheads="1" noChangeShapeType="1" noTextEdit="1"/>
          </p:cNvSpPr>
          <p:nvPr/>
        </p:nvSpPr>
        <p:spPr>
          <a:xfrm rot="5400000">
            <a:off x="5545208" y="3388657"/>
            <a:ext cx="36576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pic>
        <p:nvPicPr>
          <p:cNvPr id="18" name="圖片 17" descr="一張含有 桌, 椅凳, 時鐘 的圖片&#10;&#10;自動產生的描述"/>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629056" y="6400799"/>
            <a:ext cx="3565252" cy="457191"/>
          </a:xfrm>
          <a:prstGeom prst="rect">
            <a:avLst/>
          </a:prstGeom>
        </p:spPr>
      </p:pic>
      <p:sp>
        <p:nvSpPr>
          <p:cNvPr id="6" name="文字方塊 5"/>
          <p:cNvSpPr txBox="1"/>
          <p:nvPr/>
        </p:nvSpPr>
        <p:spPr>
          <a:xfrm>
            <a:off x="7511665" y="1316890"/>
            <a:ext cx="2029460" cy="4079630"/>
          </a:xfrm>
          <a:prstGeom prst="rect">
            <a:avLst/>
          </a:prstGeom>
          <a:noFill/>
        </p:spPr>
        <p:txBody>
          <a:bodyPr vert="eaVert" wrap="square" rtlCol="0">
            <a:spAutoFit/>
          </a:bodyPr>
          <a:lstStyle/>
          <a:p>
            <a:r>
              <a:rPr kumimoji="1" lang="zh-HK" altLang="en-US" sz="2400" dirty="0"/>
              <a:t>國史教育中心</a:t>
            </a:r>
            <a:r>
              <a:rPr kumimoji="1" lang="en-GB" altLang="zh-HK" sz="2400" dirty="0"/>
              <a:t>(</a:t>
            </a:r>
            <a:r>
              <a:rPr kumimoji="1" lang="zh-HK" altLang="en-US" sz="2400" dirty="0"/>
              <a:t>香港</a:t>
            </a:r>
            <a:r>
              <a:rPr kumimoji="1" lang="en-GB" altLang="zh-HK" sz="2400" dirty="0"/>
              <a:t>) </a:t>
            </a:r>
            <a:endParaRPr kumimoji="1" lang="zh-HK" altLang="en-US" sz="2400" dirty="0"/>
          </a:p>
          <a:p>
            <a:r>
              <a:rPr kumimoji="1" lang="zh-HK" altLang="en-US" sz="2400" dirty="0"/>
              <a:t>  </a:t>
            </a:r>
            <a:endParaRPr kumimoji="1" lang="en-US" altLang="zh-HK" sz="2400" dirty="0"/>
          </a:p>
          <a:p>
            <a:r>
              <a:rPr kumimoji="1" lang="en-GB" altLang="zh-HK" sz="2400" dirty="0"/>
              <a:t>Centre of National History Education ( Hong Kong ) </a:t>
            </a:r>
            <a:endParaRPr kumimoji="1" lang="zh-HK" altLang="en-US" sz="2400" dirty="0"/>
          </a:p>
          <a:p>
            <a:endParaRPr kumimoji="1" lang="zh-HK" altLang="en-US" sz="2400"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025,&quot;width&quot;:9075}"/>
</p:tagLst>
</file>

<file path=ppt/tags/tag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925,&quot;width&quot;:6390}"/>
</p:tagLst>
</file>

<file path=ppt/tags/tag3.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925,&quot;width&quot;:639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木刻字型">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3089</Words>
  <Application>Microsoft Office PowerPoint</Application>
  <PresentationFormat>寬螢幕</PresentationFormat>
  <Paragraphs>231</Paragraphs>
  <Slides>33</Slides>
  <Notes>4</Notes>
  <HiddenSlides>0</HiddenSlides>
  <MMClips>0</MMClips>
  <ScaleCrop>false</ScaleCrop>
  <HeadingPairs>
    <vt:vector size="6" baseType="variant">
      <vt:variant>
        <vt:lpstr>使用字型</vt:lpstr>
      </vt:variant>
      <vt:variant>
        <vt:i4>9</vt:i4>
      </vt:variant>
      <vt:variant>
        <vt:lpstr>佈景主題</vt:lpstr>
      </vt:variant>
      <vt:variant>
        <vt:i4>1</vt:i4>
      </vt:variant>
      <vt:variant>
        <vt:lpstr>投影片標題</vt:lpstr>
      </vt:variant>
      <vt:variant>
        <vt:i4>33</vt:i4>
      </vt:variant>
    </vt:vector>
  </HeadingPairs>
  <TitlesOfParts>
    <vt:vector size="43" baseType="lpstr">
      <vt:lpstr>微軟正黑體</vt:lpstr>
      <vt:lpstr>Arial</vt:lpstr>
      <vt:lpstr>Calibri</vt:lpstr>
      <vt:lpstr>Cambria</vt:lpstr>
      <vt:lpstr>Cambria Math</vt:lpstr>
      <vt:lpstr>Rockwell</vt:lpstr>
      <vt:lpstr>Rockwell Condensed</vt:lpstr>
      <vt:lpstr>Rockwell Extra Bold</vt:lpstr>
      <vt:lpstr>Wingdings</vt:lpstr>
      <vt:lpstr>木刻字型</vt:lpstr>
      <vt:lpstr>PowerPoint 簡報</vt:lpstr>
      <vt:lpstr>祖沖之最著名的成就是圓周率計算，請問他準確算出至小數點後多少位？</vt:lpstr>
      <vt:lpstr>祖沖之人物小檔案</vt:lpstr>
      <vt:lpstr>圓周率是什麼？</vt:lpstr>
      <vt:lpstr>PowerPoint 簡報</vt:lpstr>
      <vt:lpstr>PowerPoint 簡報</vt:lpstr>
      <vt:lpstr>祖沖之的家庭背景</vt:lpstr>
      <vt:lpstr>祖沖之的自述</vt:lpstr>
      <vt:lpstr>PowerPoint 簡報</vt:lpstr>
      <vt:lpstr>祖沖之 生平詳解</vt:lpstr>
      <vt:lpstr>劉宋時期</vt:lpstr>
      <vt:lpstr>《大明曆》的制作前後</vt:lpstr>
      <vt:lpstr>其他的「小」發明</vt:lpstr>
      <vt:lpstr>南齊時期</vt:lpstr>
      <vt:lpstr>重新頒布《大明曆》</vt:lpstr>
      <vt:lpstr>祖沖之 貢獻詳析</vt:lpstr>
      <vt:lpstr>數學方面</vt:lpstr>
      <vt:lpstr>圓周率的計算</vt:lpstr>
      <vt:lpstr>祖沖之的計算</vt:lpstr>
      <vt:lpstr>球體體積計算</vt:lpstr>
      <vt:lpstr>天文曆法方面</vt:lpstr>
      <vt:lpstr>天文曆法方面</vt:lpstr>
      <vt:lpstr>《大明曆》</vt:lpstr>
      <vt:lpstr>星辰大海的測量</vt:lpstr>
      <vt:lpstr>機械制造方面</vt:lpstr>
      <vt:lpstr>四大發明之指南車</vt:lpstr>
      <vt:lpstr>農業器具</vt:lpstr>
      <vt:lpstr>其他工具</vt:lpstr>
      <vt:lpstr>學術作品</vt:lpstr>
      <vt:lpstr>《綴術》--數學家眼中的天書</vt:lpstr>
      <vt:lpstr>三上義夫的看法</vt:lpstr>
      <vt:lpstr>總結</vt:lpstr>
      <vt:lpstr>完</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TSANG, Ho Yat Samuel</dc:creator>
  <cp:lastModifiedBy>USER</cp:lastModifiedBy>
  <cp:revision>29</cp:revision>
  <dcterms:created xsi:type="dcterms:W3CDTF">2020-07-15T06:06:00Z</dcterms:created>
  <dcterms:modified xsi:type="dcterms:W3CDTF">2020-09-04T08:32:30Z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