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97" r:id="rId13"/>
    <p:sldId id="268" r:id="rId14"/>
    <p:sldId id="270" r:id="rId15"/>
    <p:sldId id="271" r:id="rId16"/>
    <p:sldId id="272" r:id="rId17"/>
    <p:sldId id="273" r:id="rId18"/>
    <p:sldId id="274" r:id="rId19"/>
    <p:sldId id="269" r:id="rId20"/>
    <p:sldId id="275" r:id="rId21"/>
    <p:sldId id="277" r:id="rId22"/>
    <p:sldId id="278" r:id="rId23"/>
    <p:sldId id="298" r:id="rId24"/>
    <p:sldId id="279" r:id="rId25"/>
    <p:sldId id="280" r:id="rId26"/>
    <p:sldId id="281" r:id="rId27"/>
    <p:sldId id="283" r:id="rId28"/>
    <p:sldId id="282" r:id="rId29"/>
    <p:sldId id="284" r:id="rId30"/>
    <p:sldId id="285" r:id="rId31"/>
    <p:sldId id="286" r:id="rId32"/>
    <p:sldId id="287" r:id="rId33"/>
    <p:sldId id="288" r:id="rId34"/>
    <p:sldId id="299" r:id="rId35"/>
    <p:sldId id="289" r:id="rId36"/>
    <p:sldId id="291" r:id="rId37"/>
    <p:sldId id="292" r:id="rId38"/>
    <p:sldId id="293" r:id="rId39"/>
    <p:sldId id="294" r:id="rId40"/>
    <p:sldId id="295" r:id="rId41"/>
    <p:sldId id="29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中等深淺樣式 4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深色樣式 1 - 輔色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深色樣式 1 - 輔色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樣式 1 - 輔色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88"/>
    <p:restoredTop sz="94710"/>
  </p:normalViewPr>
  <p:slideViewPr>
    <p:cSldViewPr snapToGrid="0" snapToObjects="1">
      <p:cViewPr varScale="1">
        <p:scale>
          <a:sx n="101" d="100"/>
          <a:sy n="101" d="100"/>
        </p:scale>
        <p:origin x="138" y="2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148675-5651-A642-9730-F00150A72684}" type="datetimeFigureOut">
              <a:rPr kumimoji="1" lang="zh-HK" altLang="en-US" smtClean="0"/>
              <a:t>12/10/2020</a:t>
            </a:fld>
            <a:endParaRPr kumimoji="1"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DE46C4-9FDC-ED48-B5A1-6AC0DEEC1239}" type="slidenum">
              <a:rPr kumimoji="1" lang="zh-HK" altLang="en-US" smtClean="0"/>
              <a:t>‹#›</a:t>
            </a:fld>
            <a:endParaRPr kumimoji="1" lang="zh-HK" altLang="en-US"/>
          </a:p>
        </p:txBody>
      </p:sp>
    </p:spTree>
    <p:extLst>
      <p:ext uri="{BB962C8B-B14F-4D97-AF65-F5344CB8AC3E}">
        <p14:creationId xmlns:p14="http://schemas.microsoft.com/office/powerpoint/2010/main" val="4217546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10"/>
          </p:nvPr>
        </p:nvSpPr>
        <p:spPr/>
        <p:txBody>
          <a:bodyPr/>
          <a:lstStyle/>
          <a:p>
            <a:fld id="{10DE46C4-9FDC-ED48-B5A1-6AC0DEEC1239}" type="slidenum">
              <a:rPr kumimoji="1" lang="zh-HK" altLang="en-US" smtClean="0"/>
              <a:t>19</a:t>
            </a:fld>
            <a:endParaRPr kumimoji="1" lang="zh-HK" altLang="en-US"/>
          </a:p>
        </p:txBody>
      </p:sp>
    </p:spTree>
    <p:extLst>
      <p:ext uri="{BB962C8B-B14F-4D97-AF65-F5344CB8AC3E}">
        <p14:creationId xmlns:p14="http://schemas.microsoft.com/office/powerpoint/2010/main" val="3907358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33</a:t>
            </a:fld>
            <a:endParaRPr kumimoji="1" lang="zh-HK" altLang="en-US"/>
          </a:p>
        </p:txBody>
      </p:sp>
    </p:spTree>
    <p:extLst>
      <p:ext uri="{BB962C8B-B14F-4D97-AF65-F5344CB8AC3E}">
        <p14:creationId xmlns:p14="http://schemas.microsoft.com/office/powerpoint/2010/main" val="3430717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HK" altLang="en-US" sz="1200" u="sng" dirty="0"/>
              <a:t>杜預</a:t>
            </a:r>
            <a:r>
              <a:rPr kumimoji="1" lang="zh-HK" altLang="en-US" sz="1200" u="none" dirty="0"/>
              <a:t>：西晉名將，為晉國將軍，其著名功積為帶領大軍消滅三國時期最後苟存的東吳</a:t>
            </a:r>
            <a:endParaRPr kumimoji="1" lang="zh-HK" altLang="en-US" dirty="0"/>
          </a:p>
          <a:p>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35</a:t>
            </a:fld>
            <a:endParaRPr kumimoji="1" lang="zh-HK" altLang="en-US"/>
          </a:p>
        </p:txBody>
      </p:sp>
    </p:spTree>
    <p:extLst>
      <p:ext uri="{BB962C8B-B14F-4D97-AF65-F5344CB8AC3E}">
        <p14:creationId xmlns:p14="http://schemas.microsoft.com/office/powerpoint/2010/main" val="163004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36</a:t>
            </a:fld>
            <a:endParaRPr kumimoji="1" lang="zh-HK" altLang="en-US"/>
          </a:p>
        </p:txBody>
      </p:sp>
    </p:spTree>
    <p:extLst>
      <p:ext uri="{BB962C8B-B14F-4D97-AF65-F5344CB8AC3E}">
        <p14:creationId xmlns:p14="http://schemas.microsoft.com/office/powerpoint/2010/main" val="2335568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sz="1200" u="sng" dirty="0"/>
              <a:t>李淳風</a:t>
            </a:r>
            <a:r>
              <a:rPr kumimoji="1" lang="zh-HK" altLang="en-US" sz="1200" u="none" dirty="0"/>
              <a:t>：唐代數學家</a:t>
            </a:r>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38</a:t>
            </a:fld>
            <a:endParaRPr kumimoji="1" lang="zh-HK" altLang="en-US"/>
          </a:p>
        </p:txBody>
      </p:sp>
    </p:spTree>
    <p:extLst>
      <p:ext uri="{BB962C8B-B14F-4D97-AF65-F5344CB8AC3E}">
        <p14:creationId xmlns:p14="http://schemas.microsoft.com/office/powerpoint/2010/main" val="354546569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zh-TW" altLang="en-US"/>
              <a:t>按一下以編輯母片標題樣式</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10/12/2020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10/12/2020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49378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10/12/2020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zh-TW" altLang="en-US"/>
              <a:t>按一下以編輯母片標題樣式</a:t>
            </a:r>
            <a:endParaRPr lang="en-US" dirty="0"/>
          </a:p>
        </p:txBody>
      </p:sp>
    </p:spTree>
    <p:extLst>
      <p:ext uri="{BB962C8B-B14F-4D97-AF65-F5344CB8AC3E}">
        <p14:creationId xmlns:p14="http://schemas.microsoft.com/office/powerpoint/2010/main" val="1072378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只有標題">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919A6-33EB-49BD-A62F-1FA56B9F9712}" type="datetimeFigureOut">
              <a:rPr lang="en-US" smtClean="0"/>
              <a:t>10/12/2020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zh-TW" altLang="en-US"/>
              <a:t>按一下以編輯母片標題樣式</a:t>
            </a:r>
            <a:endParaRPr lang="en-US"/>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10/12/2020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輔助字幕的內容">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zh-TW" altLang="en-US"/>
              <a:t>按一下以編輯母片標題樣式</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DA16AA21-1863-4931-97CB-99D0A168701B}" type="datetimeFigureOut">
              <a:rPr lang="en-US" smtClean="0"/>
              <a:t>10/12/2020</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輔助字幕的圖片">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3772C379-9A7C-4C87-A116-CBE9F58B04C5}" type="datetimeFigureOut">
              <a:rPr lang="en-US" smtClean="0"/>
              <a:t>10/12/2020</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87157CC2-0FC8-4686-B024-99790E0F5162}"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10/12/2020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10/12/2020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9.tiff"/></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4.tiff"/></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6.tiff"/></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wdp"/><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17.tiff"/><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microsoft.com/office/2007/relationships/hdphoto" Target="../media/hdphoto2.wdp"/></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0.tiff"/></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3.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a:extLst>
              <a:ext uri="{FF2B5EF4-FFF2-40B4-BE49-F238E27FC236}">
                <a16:creationId xmlns:a16="http://schemas.microsoft.com/office/drawing/2014/main" id="{6D640AB8-7B30-E34B-9D84-B97972AB9C54}"/>
              </a:ext>
            </a:extLst>
          </p:cNvPr>
          <p:cNvSpPr>
            <a:spLocks noGrp="1"/>
          </p:cNvSpPr>
          <p:nvPr>
            <p:ph type="subTitle" idx="1"/>
          </p:nvPr>
        </p:nvSpPr>
        <p:spPr/>
        <p:txBody>
          <a:bodyPr/>
          <a:lstStyle/>
          <a:p>
            <a:r>
              <a:rPr kumimoji="1" lang="zh-HK" altLang="en-US" dirty="0"/>
              <a:t>國史教育中心（香港）  </a:t>
            </a:r>
            <a:endParaRPr kumimoji="1" lang="en-US" altLang="zh-HK" dirty="0"/>
          </a:p>
          <a:p>
            <a:r>
              <a:rPr kumimoji="1" lang="en" altLang="zh-HK" sz="2400" dirty="0"/>
              <a:t>Centre of National History Education ( Hong Kong ) </a:t>
            </a:r>
            <a:endParaRPr kumimoji="1" lang="zh-HK" altLang="en-US" dirty="0"/>
          </a:p>
          <a:p>
            <a:endParaRPr kumimoji="1" lang="zh-HK" altLang="en-US" dirty="0"/>
          </a:p>
        </p:txBody>
      </p:sp>
      <p:pic>
        <p:nvPicPr>
          <p:cNvPr id="5" name="圖片 4" descr="一張含有 桌, 椅凳, 時鐘 的圖片&#10;&#10;自動產生的描述">
            <a:extLst>
              <a:ext uri="{FF2B5EF4-FFF2-40B4-BE49-F238E27FC236}">
                <a16:creationId xmlns:a16="http://schemas.microsoft.com/office/drawing/2014/main" id="{C163BA17-C970-3246-9C8F-C4A76283EA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26748" y="6336441"/>
            <a:ext cx="3565252" cy="457191"/>
          </a:xfrm>
          <a:prstGeom prst="rect">
            <a:avLst/>
          </a:prstGeom>
        </p:spPr>
      </p:pic>
      <p:sp>
        <p:nvSpPr>
          <p:cNvPr id="6" name="矩形 5">
            <a:extLst>
              <a:ext uri="{FF2B5EF4-FFF2-40B4-BE49-F238E27FC236}">
                <a16:creationId xmlns:a16="http://schemas.microsoft.com/office/drawing/2014/main" id="{AC84A52E-A826-F14B-8471-61D60AEE91FC}"/>
              </a:ext>
            </a:extLst>
          </p:cNvPr>
          <p:cNvSpPr/>
          <p:nvPr/>
        </p:nvSpPr>
        <p:spPr>
          <a:xfrm>
            <a:off x="1141324" y="1370919"/>
            <a:ext cx="9619442" cy="2862322"/>
          </a:xfrm>
          <a:prstGeom prst="rect">
            <a:avLst/>
          </a:prstGeom>
          <a:noFill/>
        </p:spPr>
        <p:txBody>
          <a:bodyPr wrap="square" lIns="91440" tIns="45720" rIns="91440" bIns="45720">
            <a:spAutoFit/>
          </a:bodyPr>
          <a:lstStyle/>
          <a:p>
            <a:pPr algn="ctr"/>
            <a:r>
              <a:rPr kumimoji="1" lang="zh-TW" altLang="en-US" sz="6000" b="0" cap="none" spc="0" dirty="0">
                <a:ln w="0"/>
                <a:solidFill>
                  <a:schemeClr val="tx1"/>
                </a:solidFill>
                <a:effectLst>
                  <a:outerShdw blurRad="38100" dist="19050" dir="2700000" algn="tl" rotWithShape="0">
                    <a:schemeClr val="dk1">
                      <a:alpha val="40000"/>
                    </a:schemeClr>
                  </a:outerShdw>
                </a:effectLst>
              </a:rPr>
              <a:t>年度中國歷史人物選舉</a:t>
            </a:r>
            <a:r>
              <a:rPr kumimoji="1" lang="en-US" altLang="zh-TW" sz="6000" b="0" cap="none" spc="0" dirty="0">
                <a:ln w="0"/>
                <a:solidFill>
                  <a:schemeClr val="tx1"/>
                </a:solidFill>
                <a:effectLst>
                  <a:outerShdw blurRad="38100" dist="19050" dir="2700000" algn="tl" rotWithShape="0">
                    <a:schemeClr val="dk1">
                      <a:alpha val="40000"/>
                    </a:schemeClr>
                  </a:outerShdw>
                </a:effectLst>
              </a:rPr>
              <a:t>2020</a:t>
            </a:r>
            <a:endParaRPr kumimoji="1" lang="en-US" altLang="zh-HK" sz="6000" b="0" cap="none" spc="0" dirty="0">
              <a:ln w="0"/>
              <a:solidFill>
                <a:schemeClr val="tx1"/>
              </a:solidFill>
              <a:effectLst>
                <a:outerShdw blurRad="38100" dist="19050" dir="2700000" algn="tl" rotWithShape="0">
                  <a:schemeClr val="dk1">
                    <a:alpha val="40000"/>
                  </a:schemeClr>
                </a:outerShdw>
              </a:effectLst>
            </a:endParaRPr>
          </a:p>
          <a:p>
            <a:pPr algn="ctr"/>
            <a:r>
              <a:rPr kumimoji="1" lang="zh-HK" altLang="en-US" sz="6000" b="0" cap="none" spc="0" dirty="0">
                <a:ln w="0"/>
                <a:solidFill>
                  <a:schemeClr val="tx1"/>
                </a:solidFill>
                <a:effectLst>
                  <a:outerShdw blurRad="38100" dist="19050" dir="2700000" algn="tl" rotWithShape="0">
                    <a:schemeClr val="dk1">
                      <a:alpha val="40000"/>
                    </a:schemeClr>
                  </a:outerShdw>
                </a:effectLst>
              </a:rPr>
              <a:t>年度人物介紹</a:t>
            </a:r>
            <a:br>
              <a:rPr kumimoji="1" lang="en-US" altLang="zh-HK" sz="6000" b="0" cap="none" spc="0" dirty="0">
                <a:ln w="0"/>
                <a:solidFill>
                  <a:schemeClr val="tx1"/>
                </a:solidFill>
                <a:effectLst>
                  <a:outerShdw blurRad="38100" dist="19050" dir="2700000" algn="tl" rotWithShape="0">
                    <a:schemeClr val="dk1">
                      <a:alpha val="40000"/>
                    </a:schemeClr>
                  </a:outerShdw>
                </a:effectLst>
              </a:rPr>
            </a:br>
            <a:r>
              <a:rPr kumimoji="1" lang="zh-HK" altLang="en-US" sz="6000" b="0" cap="none" spc="0" dirty="0">
                <a:ln w="0"/>
                <a:solidFill>
                  <a:schemeClr val="tx1"/>
                </a:solidFill>
                <a:effectLst>
                  <a:outerShdw blurRad="38100" dist="19050" dir="2700000" algn="tl" rotWithShape="0">
                    <a:schemeClr val="dk1">
                      <a:alpha val="40000"/>
                    </a:schemeClr>
                  </a:outerShdw>
                </a:effectLst>
              </a:rPr>
              <a:t>祖沖之</a:t>
            </a:r>
            <a:endParaRPr lang="zh-HK" altLang="en-US" sz="6000" b="0" cap="none" spc="0" dirty="0">
              <a:ln w="0"/>
              <a:solidFill>
                <a:schemeClr val="tx1"/>
              </a:solidFill>
              <a:effectLst>
                <a:outerShdw blurRad="38100" dist="19050" dir="2700000" algn="tl" rotWithShape="0">
                  <a:schemeClr val="dk1">
                    <a:alpha val="40000"/>
                  </a:schemeClr>
                </a:outerShdw>
              </a:effectLst>
            </a:endParaRPr>
          </a:p>
        </p:txBody>
      </p:sp>
      <p:grpSp>
        <p:nvGrpSpPr>
          <p:cNvPr id="7" name="群組 6">
            <a:extLst>
              <a:ext uri="{FF2B5EF4-FFF2-40B4-BE49-F238E27FC236}">
                <a16:creationId xmlns:a16="http://schemas.microsoft.com/office/drawing/2014/main" id="{A1C0B2C4-52EF-4912-9E51-68D83AC9E1E2}"/>
              </a:ext>
            </a:extLst>
          </p:cNvPr>
          <p:cNvGrpSpPr/>
          <p:nvPr/>
        </p:nvGrpSpPr>
        <p:grpSpPr>
          <a:xfrm>
            <a:off x="5421349" y="6363286"/>
            <a:ext cx="3009772" cy="423137"/>
            <a:chOff x="4114140" y="416538"/>
            <a:chExt cx="3009772" cy="423137"/>
          </a:xfrm>
        </p:grpSpPr>
        <p:sp>
          <p:nvSpPr>
            <p:cNvPr id="8" name="文字方塊 7">
              <a:extLst>
                <a:ext uri="{FF2B5EF4-FFF2-40B4-BE49-F238E27FC236}">
                  <a16:creationId xmlns:a16="http://schemas.microsoft.com/office/drawing/2014/main" id="{E5C950FD-D4AC-490B-82F5-D39C72DD3F56}"/>
                </a:ext>
              </a:extLst>
            </p:cNvPr>
            <p:cNvSpPr txBox="1"/>
            <p:nvPr/>
          </p:nvSpPr>
          <p:spPr>
            <a:xfrm>
              <a:off x="4114140" y="440039"/>
              <a:ext cx="877163"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贊助：</a:t>
              </a:r>
              <a:endParaRPr lang="zh-HK" altLang="en-US" b="1" dirty="0">
                <a:latin typeface="微軟正黑體" panose="020B0604030504040204" pitchFamily="34" charset="-120"/>
                <a:ea typeface="微軟正黑體" panose="020B0604030504040204" pitchFamily="34" charset="-120"/>
              </a:endParaRPr>
            </a:p>
          </p:txBody>
        </p:sp>
        <p:pic>
          <p:nvPicPr>
            <p:cNvPr id="9" name="圖片 8">
              <a:extLst>
                <a:ext uri="{FF2B5EF4-FFF2-40B4-BE49-F238E27FC236}">
                  <a16:creationId xmlns:a16="http://schemas.microsoft.com/office/drawing/2014/main" id="{2DA9365F-7DCD-4C3A-942D-A996C544B197}"/>
                </a:ext>
              </a:extLst>
            </p:cNvPr>
            <p:cNvPicPr>
              <a:picLocks noChangeAspect="1"/>
            </p:cNvPicPr>
            <p:nvPr/>
          </p:nvPicPr>
          <p:blipFill>
            <a:blip r:embed="rId3"/>
            <a:stretch>
              <a:fillRect/>
            </a:stretch>
          </p:blipFill>
          <p:spPr>
            <a:xfrm>
              <a:off x="4991304" y="416538"/>
              <a:ext cx="2132608" cy="423137"/>
            </a:xfrm>
            <a:prstGeom prst="rect">
              <a:avLst/>
            </a:prstGeom>
          </p:spPr>
        </p:pic>
      </p:grpSp>
    </p:spTree>
    <p:extLst>
      <p:ext uri="{BB962C8B-B14F-4D97-AF65-F5344CB8AC3E}">
        <p14:creationId xmlns:p14="http://schemas.microsoft.com/office/powerpoint/2010/main" val="1119900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id="{E8187080-A06E-C945-902D-BA69E5D94143}"/>
              </a:ext>
            </a:extLst>
          </p:cNvPr>
          <p:cNvSpPr>
            <a:spLocks noGrp="1"/>
          </p:cNvSpPr>
          <p:nvPr>
            <p:ph type="title"/>
          </p:nvPr>
        </p:nvSpPr>
        <p:spPr>
          <a:xfrm>
            <a:off x="6386284" y="484632"/>
            <a:ext cx="5243464" cy="1971964"/>
          </a:xfrm>
        </p:spPr>
        <p:txBody>
          <a:bodyPr>
            <a:normAutofit/>
          </a:bodyPr>
          <a:lstStyle/>
          <a:p>
            <a:r>
              <a:rPr kumimoji="1" lang="zh-HK" altLang="en-US" sz="3400" dirty="0">
                <a:solidFill>
                  <a:schemeClr val="tx1"/>
                </a:solidFill>
              </a:rPr>
              <a:t>祖沖之最著名的成就是圓周率計算，請問他準確算出至小數點後多少位？</a:t>
            </a: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內容版面配置區 2">
            <a:extLst>
              <a:ext uri="{FF2B5EF4-FFF2-40B4-BE49-F238E27FC236}">
                <a16:creationId xmlns:a16="http://schemas.microsoft.com/office/drawing/2014/main" id="{88481BA6-9823-3445-81B4-977B11A1A6D7}"/>
              </a:ext>
            </a:extLst>
          </p:cNvPr>
          <p:cNvSpPr>
            <a:spLocks noGrp="1"/>
          </p:cNvSpPr>
          <p:nvPr>
            <p:ph idx="1"/>
          </p:nvPr>
        </p:nvSpPr>
        <p:spPr>
          <a:xfrm>
            <a:off x="6386285" y="2456596"/>
            <a:ext cx="5472639" cy="3715603"/>
          </a:xfrm>
        </p:spPr>
        <p:txBody>
          <a:bodyPr>
            <a:normAutofit/>
          </a:bodyPr>
          <a:lstStyle/>
          <a:p>
            <a:r>
              <a:rPr kumimoji="1" lang="en-US" altLang="zh-HK" sz="3200" dirty="0">
                <a:latin typeface="+mj-ea"/>
                <a:ea typeface="+mj-ea"/>
              </a:rPr>
              <a:t>A</a:t>
            </a:r>
            <a:r>
              <a:rPr kumimoji="1" lang="zh-TW" altLang="en-US" sz="3200" dirty="0">
                <a:latin typeface="+mj-ea"/>
                <a:ea typeface="+mj-ea"/>
              </a:rPr>
              <a:t>：</a:t>
            </a:r>
            <a:r>
              <a:rPr kumimoji="1" lang="en-US" altLang="zh-TW" sz="3200" dirty="0">
                <a:latin typeface="+mj-ea"/>
                <a:ea typeface="+mj-ea"/>
              </a:rPr>
              <a:t>7</a:t>
            </a:r>
            <a:r>
              <a:rPr kumimoji="1" lang="zh-TW" altLang="en-US" sz="3200" dirty="0">
                <a:latin typeface="+mj-ea"/>
                <a:ea typeface="+mj-ea"/>
              </a:rPr>
              <a:t>位</a:t>
            </a:r>
            <a:endParaRPr kumimoji="1" lang="en-US" altLang="zh-TW" sz="3200" dirty="0">
              <a:latin typeface="+mj-ea"/>
              <a:ea typeface="+mj-ea"/>
            </a:endParaRPr>
          </a:p>
          <a:p>
            <a:r>
              <a:rPr kumimoji="1" lang="en-US" altLang="zh-TW" sz="3200" dirty="0">
                <a:latin typeface="+mj-ea"/>
                <a:ea typeface="+mj-ea"/>
              </a:rPr>
              <a:t>B</a:t>
            </a:r>
            <a:r>
              <a:rPr kumimoji="1" lang="zh-TW" altLang="en-US" sz="3200" dirty="0">
                <a:latin typeface="+mj-ea"/>
                <a:ea typeface="+mj-ea"/>
              </a:rPr>
              <a:t>：</a:t>
            </a:r>
            <a:r>
              <a:rPr kumimoji="1" lang="en-US" altLang="zh-TW" sz="3200" dirty="0">
                <a:latin typeface="+mj-ea"/>
                <a:ea typeface="+mj-ea"/>
              </a:rPr>
              <a:t>13</a:t>
            </a:r>
            <a:r>
              <a:rPr kumimoji="1" lang="zh-TW" altLang="en-US" sz="3200" dirty="0">
                <a:latin typeface="+mj-ea"/>
                <a:ea typeface="+mj-ea"/>
              </a:rPr>
              <a:t>位</a:t>
            </a:r>
            <a:endParaRPr kumimoji="1" lang="en-US" altLang="zh-TW" sz="3200" dirty="0">
              <a:latin typeface="+mj-ea"/>
              <a:ea typeface="+mj-ea"/>
            </a:endParaRPr>
          </a:p>
          <a:p>
            <a:r>
              <a:rPr kumimoji="1" lang="en-US" altLang="zh-TW" sz="3200" dirty="0">
                <a:latin typeface="+mj-ea"/>
                <a:ea typeface="+mj-ea"/>
              </a:rPr>
              <a:t>C</a:t>
            </a:r>
            <a:r>
              <a:rPr kumimoji="1" lang="zh-TW" altLang="en-US" sz="3200" dirty="0">
                <a:latin typeface="+mj-ea"/>
                <a:ea typeface="+mj-ea"/>
              </a:rPr>
              <a:t>：</a:t>
            </a:r>
            <a:r>
              <a:rPr kumimoji="1" lang="en-US" altLang="zh-TW" sz="3200" dirty="0">
                <a:latin typeface="+mj-ea"/>
                <a:ea typeface="+mj-ea"/>
              </a:rPr>
              <a:t>17</a:t>
            </a:r>
            <a:r>
              <a:rPr kumimoji="1" lang="zh-TW" altLang="en-US" sz="3200" dirty="0">
                <a:latin typeface="+mj-ea"/>
                <a:ea typeface="+mj-ea"/>
              </a:rPr>
              <a:t>位</a:t>
            </a:r>
            <a:endParaRPr kumimoji="1" lang="en-US" altLang="zh-TW" sz="3200" dirty="0">
              <a:latin typeface="+mj-ea"/>
              <a:ea typeface="+mj-ea"/>
            </a:endParaRPr>
          </a:p>
          <a:p>
            <a:r>
              <a:rPr kumimoji="1" lang="en-US" altLang="zh-TW" sz="3200" dirty="0">
                <a:latin typeface="+mj-ea"/>
                <a:ea typeface="+mj-ea"/>
              </a:rPr>
              <a:t>D</a:t>
            </a:r>
            <a:r>
              <a:rPr kumimoji="1" lang="zh-TW" altLang="en-US" sz="3200" dirty="0">
                <a:latin typeface="+mj-ea"/>
                <a:ea typeface="+mj-ea"/>
              </a:rPr>
              <a:t>：他提出</a:t>
            </a:r>
            <a:r>
              <a:rPr kumimoji="1" lang="en-US" altLang="zh-TW" sz="3200" dirty="0">
                <a:latin typeface="+mj-ea"/>
                <a:ea typeface="+mj-ea"/>
              </a:rPr>
              <a:t>22/7</a:t>
            </a:r>
            <a:r>
              <a:rPr kumimoji="1" lang="zh-TW" altLang="en-US" sz="3200" dirty="0">
                <a:latin typeface="+mj-ea"/>
                <a:ea typeface="+mj-ea"/>
              </a:rPr>
              <a:t>這個說法</a:t>
            </a:r>
            <a:endParaRPr kumimoji="1" lang="zh-HK" altLang="en-US" sz="3200" dirty="0">
              <a:latin typeface="+mj-ea"/>
              <a:ea typeface="+mj-ea"/>
            </a:endParaRP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5" name="橢圓 4">
            <a:extLst>
              <a:ext uri="{FF2B5EF4-FFF2-40B4-BE49-F238E27FC236}">
                <a16:creationId xmlns:a16="http://schemas.microsoft.com/office/drawing/2014/main" id="{DE935BC3-E168-2A4D-92A3-BF5FC14FDC74}"/>
              </a:ext>
            </a:extLst>
          </p:cNvPr>
          <p:cNvSpPr/>
          <p:nvPr/>
        </p:nvSpPr>
        <p:spPr>
          <a:xfrm>
            <a:off x="803872" y="1694319"/>
            <a:ext cx="3680178" cy="3838223"/>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dirty="0"/>
          </a:p>
        </p:txBody>
      </p:sp>
      <p:pic>
        <p:nvPicPr>
          <p:cNvPr id="10" name="圖片 9"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16341246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id="{E8187080-A06E-C945-902D-BA69E5D94143}"/>
              </a:ext>
            </a:extLst>
          </p:cNvPr>
          <p:cNvSpPr>
            <a:spLocks noGrp="1"/>
          </p:cNvSpPr>
          <p:nvPr>
            <p:ph type="title"/>
          </p:nvPr>
        </p:nvSpPr>
        <p:spPr>
          <a:xfrm>
            <a:off x="6386284" y="484632"/>
            <a:ext cx="5243464" cy="1971964"/>
          </a:xfrm>
        </p:spPr>
        <p:txBody>
          <a:bodyPr>
            <a:normAutofit/>
          </a:bodyPr>
          <a:lstStyle/>
          <a:p>
            <a:r>
              <a:rPr kumimoji="1" lang="zh-HK" altLang="en-US" sz="3400" dirty="0">
                <a:solidFill>
                  <a:schemeClr val="tx1"/>
                </a:solidFill>
              </a:rPr>
              <a:t>祖沖之最著名的成就是圓周率計算，請問他準確算出至小數點後多少位？</a:t>
            </a:r>
          </a:p>
        </p:txBody>
      </p:sp>
      <p:sp>
        <p:nvSpPr>
          <p:cNvPr id="11" name="Freeform: Shape 10">
            <a:extLst>
              <a:ext uri="{FF2B5EF4-FFF2-40B4-BE49-F238E27FC236}">
                <a16:creationId xmlns:a16="http://schemas.microsoft.com/office/drawing/2014/main" id="{E5821A2D-F010-4C2B-8819-23281D9C7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3"/>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內容版面配置區 2">
            <a:extLst>
              <a:ext uri="{FF2B5EF4-FFF2-40B4-BE49-F238E27FC236}">
                <a16:creationId xmlns:a16="http://schemas.microsoft.com/office/drawing/2014/main" id="{88481BA6-9823-3445-81B4-977B11A1A6D7}"/>
              </a:ext>
            </a:extLst>
          </p:cNvPr>
          <p:cNvSpPr>
            <a:spLocks noGrp="1"/>
          </p:cNvSpPr>
          <p:nvPr>
            <p:ph idx="1"/>
          </p:nvPr>
        </p:nvSpPr>
        <p:spPr>
          <a:xfrm>
            <a:off x="6386285" y="2456596"/>
            <a:ext cx="5472639" cy="3715603"/>
          </a:xfrm>
        </p:spPr>
        <p:txBody>
          <a:bodyPr>
            <a:normAutofit/>
          </a:bodyPr>
          <a:lstStyle/>
          <a:p>
            <a:r>
              <a:rPr kumimoji="1" lang="en-US" altLang="zh-HK" sz="3200" dirty="0">
                <a:solidFill>
                  <a:srgbClr val="FFFF00"/>
                </a:solidFill>
                <a:latin typeface="+mj-ea"/>
                <a:ea typeface="+mj-ea"/>
              </a:rPr>
              <a:t>A</a:t>
            </a:r>
            <a:r>
              <a:rPr kumimoji="1" lang="zh-TW" altLang="en-US" sz="3200" dirty="0">
                <a:solidFill>
                  <a:srgbClr val="FFFF00"/>
                </a:solidFill>
                <a:latin typeface="+mj-ea"/>
                <a:ea typeface="+mj-ea"/>
              </a:rPr>
              <a:t>：</a:t>
            </a:r>
            <a:r>
              <a:rPr kumimoji="1" lang="en-US" altLang="zh-TW" sz="3200" dirty="0">
                <a:solidFill>
                  <a:srgbClr val="FFFF00"/>
                </a:solidFill>
                <a:latin typeface="+mj-ea"/>
                <a:ea typeface="+mj-ea"/>
              </a:rPr>
              <a:t>7</a:t>
            </a:r>
            <a:r>
              <a:rPr kumimoji="1" lang="zh-TW" altLang="en-US" sz="3200" dirty="0">
                <a:solidFill>
                  <a:srgbClr val="FFFF00"/>
                </a:solidFill>
                <a:latin typeface="+mj-ea"/>
                <a:ea typeface="+mj-ea"/>
              </a:rPr>
              <a:t>位</a:t>
            </a:r>
            <a:endParaRPr kumimoji="1" lang="en-US" altLang="zh-TW" sz="3200" dirty="0">
              <a:solidFill>
                <a:srgbClr val="FFFF00"/>
              </a:solidFill>
              <a:latin typeface="+mj-ea"/>
              <a:ea typeface="+mj-ea"/>
            </a:endParaRPr>
          </a:p>
          <a:p>
            <a:r>
              <a:rPr kumimoji="1" lang="en-US" altLang="zh-TW" sz="3200" dirty="0">
                <a:latin typeface="+mj-ea"/>
                <a:ea typeface="+mj-ea"/>
              </a:rPr>
              <a:t>B</a:t>
            </a:r>
            <a:r>
              <a:rPr kumimoji="1" lang="zh-TW" altLang="en-US" sz="3200" dirty="0">
                <a:latin typeface="+mj-ea"/>
                <a:ea typeface="+mj-ea"/>
              </a:rPr>
              <a:t>：</a:t>
            </a:r>
            <a:r>
              <a:rPr kumimoji="1" lang="en-US" altLang="zh-TW" sz="3200" dirty="0">
                <a:latin typeface="+mj-ea"/>
                <a:ea typeface="+mj-ea"/>
              </a:rPr>
              <a:t>13</a:t>
            </a:r>
            <a:r>
              <a:rPr kumimoji="1" lang="zh-TW" altLang="en-US" sz="3200" dirty="0">
                <a:latin typeface="+mj-ea"/>
                <a:ea typeface="+mj-ea"/>
              </a:rPr>
              <a:t>位</a:t>
            </a:r>
            <a:endParaRPr kumimoji="1" lang="en-US" altLang="zh-TW" sz="3200" dirty="0">
              <a:latin typeface="+mj-ea"/>
              <a:ea typeface="+mj-ea"/>
            </a:endParaRPr>
          </a:p>
          <a:p>
            <a:r>
              <a:rPr kumimoji="1" lang="en-US" altLang="zh-TW" sz="3200" dirty="0">
                <a:latin typeface="+mj-ea"/>
                <a:ea typeface="+mj-ea"/>
              </a:rPr>
              <a:t>C</a:t>
            </a:r>
            <a:r>
              <a:rPr kumimoji="1" lang="zh-TW" altLang="en-US" sz="3200" dirty="0">
                <a:latin typeface="+mj-ea"/>
                <a:ea typeface="+mj-ea"/>
              </a:rPr>
              <a:t>：</a:t>
            </a:r>
            <a:r>
              <a:rPr kumimoji="1" lang="en-US" altLang="zh-TW" sz="3200" dirty="0">
                <a:latin typeface="+mj-ea"/>
                <a:ea typeface="+mj-ea"/>
              </a:rPr>
              <a:t>17</a:t>
            </a:r>
            <a:r>
              <a:rPr kumimoji="1" lang="zh-TW" altLang="en-US" sz="3200" dirty="0">
                <a:latin typeface="+mj-ea"/>
                <a:ea typeface="+mj-ea"/>
              </a:rPr>
              <a:t>位</a:t>
            </a:r>
            <a:endParaRPr kumimoji="1" lang="en-US" altLang="zh-TW" sz="3200" dirty="0">
              <a:latin typeface="+mj-ea"/>
              <a:ea typeface="+mj-ea"/>
            </a:endParaRPr>
          </a:p>
          <a:p>
            <a:r>
              <a:rPr kumimoji="1" lang="en-US" altLang="zh-TW" sz="3200" dirty="0">
                <a:latin typeface="+mj-ea"/>
                <a:ea typeface="+mj-ea"/>
              </a:rPr>
              <a:t>D</a:t>
            </a:r>
            <a:r>
              <a:rPr kumimoji="1" lang="zh-TW" altLang="en-US" sz="3200" dirty="0">
                <a:latin typeface="+mj-ea"/>
                <a:ea typeface="+mj-ea"/>
              </a:rPr>
              <a:t>：他提出</a:t>
            </a:r>
            <a:r>
              <a:rPr kumimoji="1" lang="en-US" altLang="zh-TW" sz="3200" dirty="0">
                <a:latin typeface="+mj-ea"/>
                <a:ea typeface="+mj-ea"/>
              </a:rPr>
              <a:t>22/7</a:t>
            </a:r>
            <a:r>
              <a:rPr kumimoji="1" lang="zh-TW" altLang="en-US" sz="3200" dirty="0">
                <a:latin typeface="+mj-ea"/>
                <a:ea typeface="+mj-ea"/>
              </a:rPr>
              <a:t>這個說法</a:t>
            </a:r>
            <a:endParaRPr kumimoji="1" lang="zh-HK" altLang="en-US" sz="3200" dirty="0">
              <a:latin typeface="+mj-ea"/>
              <a:ea typeface="+mj-ea"/>
            </a:endParaRPr>
          </a:p>
        </p:txBody>
      </p:sp>
      <p:grpSp>
        <p:nvGrpSpPr>
          <p:cNvPr id="13" name="Group 12">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5" name="Oval 14">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5" name="橢圓 4">
            <a:extLst>
              <a:ext uri="{FF2B5EF4-FFF2-40B4-BE49-F238E27FC236}">
                <a16:creationId xmlns:a16="http://schemas.microsoft.com/office/drawing/2014/main" id="{DE935BC3-E168-2A4D-92A3-BF5FC14FDC74}"/>
              </a:ext>
            </a:extLst>
          </p:cNvPr>
          <p:cNvSpPr/>
          <p:nvPr/>
        </p:nvSpPr>
        <p:spPr>
          <a:xfrm>
            <a:off x="803872" y="1694319"/>
            <a:ext cx="3680178" cy="3838223"/>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dirty="0"/>
          </a:p>
        </p:txBody>
      </p:sp>
      <p:pic>
        <p:nvPicPr>
          <p:cNvPr id="10" name="圖片 9"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19945814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id="{07F19706-D55D-CD43-80A2-D7C1434AF35A}"/>
              </a:ext>
            </a:extLst>
          </p:cNvPr>
          <p:cNvSpPr>
            <a:spLocks noGrp="1"/>
          </p:cNvSpPr>
          <p:nvPr>
            <p:ph type="title"/>
          </p:nvPr>
        </p:nvSpPr>
        <p:spPr>
          <a:xfrm>
            <a:off x="4970109" y="484632"/>
            <a:ext cx="6730277" cy="1609344"/>
          </a:xfrm>
          <a:ln>
            <a:noFill/>
          </a:ln>
        </p:spPr>
        <p:txBody>
          <a:bodyPr>
            <a:normAutofit/>
          </a:bodyPr>
          <a:lstStyle/>
          <a:p>
            <a:r>
              <a:rPr kumimoji="1" lang="zh-HK" altLang="en-US" sz="4800"/>
              <a:t>祖沖之人物小檔案</a:t>
            </a:r>
          </a:p>
        </p:txBody>
      </p:sp>
      <p:pic>
        <p:nvPicPr>
          <p:cNvPr id="6" name="圖片 5" descr="一張含有 畫畫, 馬克杯 的圖片&#10;&#10;自動產生的描述">
            <a:extLst>
              <a:ext uri="{FF2B5EF4-FFF2-40B4-BE49-F238E27FC236}">
                <a16:creationId xmlns:a16="http://schemas.microsoft.com/office/drawing/2014/main" id="{9ECAEAF5-9A7F-E74A-B38E-A3DF8EED3074}"/>
              </a:ext>
            </a:extLst>
          </p:cNvPr>
          <p:cNvPicPr>
            <a:picLocks noChangeAspect="1"/>
          </p:cNvPicPr>
          <p:nvPr/>
        </p:nvPicPr>
        <p:blipFill rotWithShape="1">
          <a:blip r:embed="rId4"/>
          <a:srcRect l="6702"/>
          <a:stretch/>
        </p:blipFill>
        <p:spPr>
          <a:xfrm>
            <a:off x="3344" y="10"/>
            <a:ext cx="4646726" cy="6857990"/>
          </a:xfrm>
          <a:prstGeom prst="rect">
            <a:avLst/>
          </a:prstGeom>
          <a:ln w="12700">
            <a:solidFill>
              <a:schemeClr val="tx1"/>
            </a:solidFill>
            <a:prstDash val="dashDot"/>
          </a:ln>
          <a:scene3d>
            <a:camera prst="orthographicFront"/>
            <a:lightRig rig="threePt" dir="t"/>
          </a:scene3d>
          <a:sp3d>
            <a:bevelT/>
          </a:sp3d>
        </p:spPr>
      </p:pic>
      <p:sp>
        <p:nvSpPr>
          <p:cNvPr id="3" name="內容版面配置區 2">
            <a:extLst>
              <a:ext uri="{FF2B5EF4-FFF2-40B4-BE49-F238E27FC236}">
                <a16:creationId xmlns:a16="http://schemas.microsoft.com/office/drawing/2014/main" id="{ADFFB121-1B23-F749-B21A-65E3A06B4B84}"/>
              </a:ext>
            </a:extLst>
          </p:cNvPr>
          <p:cNvSpPr>
            <a:spLocks noGrp="1"/>
          </p:cNvSpPr>
          <p:nvPr>
            <p:ph idx="1"/>
          </p:nvPr>
        </p:nvSpPr>
        <p:spPr>
          <a:xfrm>
            <a:off x="4970109" y="2121408"/>
            <a:ext cx="6730276" cy="4050792"/>
          </a:xfrm>
        </p:spPr>
        <p:txBody>
          <a:bodyPr>
            <a:normAutofit/>
          </a:bodyPr>
          <a:lstStyle/>
          <a:p>
            <a:r>
              <a:rPr kumimoji="1" lang="zh-HK" altLang="en-US" dirty="0">
                <a:latin typeface="+mj-ea"/>
                <a:ea typeface="+mj-ea"/>
              </a:rPr>
              <a:t>姓名：祖沖之，字文遠</a:t>
            </a:r>
            <a:endParaRPr kumimoji="1" lang="en-US" altLang="zh-HK" dirty="0">
              <a:latin typeface="+mj-ea"/>
              <a:ea typeface="+mj-ea"/>
            </a:endParaRPr>
          </a:p>
          <a:p>
            <a:r>
              <a:rPr kumimoji="1" lang="zh-HK" altLang="en-US" dirty="0">
                <a:latin typeface="+mj-ea"/>
                <a:ea typeface="+mj-ea"/>
              </a:rPr>
              <a:t>祖籍：范陽郡</a:t>
            </a:r>
            <a:r>
              <a:rPr kumimoji="1" lang="zh-TW" altLang="en-US" dirty="0">
                <a:latin typeface="+mj-ea"/>
                <a:ea typeface="+mj-ea"/>
              </a:rPr>
              <a:t>遒</a:t>
            </a:r>
            <a:r>
              <a:rPr kumimoji="1" lang="zh-HK" altLang="en-US" dirty="0">
                <a:latin typeface="+mj-ea"/>
                <a:ea typeface="+mj-ea"/>
              </a:rPr>
              <a:t>縣（今河北省保定市淶水縣）人</a:t>
            </a:r>
            <a:endParaRPr kumimoji="1" lang="en-US" altLang="zh-HK" dirty="0">
              <a:latin typeface="+mj-ea"/>
              <a:ea typeface="+mj-ea"/>
            </a:endParaRPr>
          </a:p>
          <a:p>
            <a:r>
              <a:rPr kumimoji="1" lang="zh-HK" altLang="en-US" dirty="0">
                <a:latin typeface="+mj-ea"/>
                <a:ea typeface="+mj-ea"/>
              </a:rPr>
              <a:t>出生年份：公元</a:t>
            </a:r>
            <a:r>
              <a:rPr kumimoji="1" lang="en-US" altLang="zh-HK" dirty="0">
                <a:latin typeface="+mj-ea"/>
                <a:ea typeface="+mj-ea"/>
              </a:rPr>
              <a:t>4</a:t>
            </a:r>
            <a:r>
              <a:rPr kumimoji="1" lang="en-US" altLang="zh-TW" dirty="0">
                <a:latin typeface="+mj-ea"/>
                <a:ea typeface="+mj-ea"/>
              </a:rPr>
              <a:t>29</a:t>
            </a:r>
            <a:r>
              <a:rPr kumimoji="1" lang="zh-TW" altLang="en-US" dirty="0">
                <a:latin typeface="+mj-ea"/>
                <a:ea typeface="+mj-ea"/>
              </a:rPr>
              <a:t>年</a:t>
            </a:r>
            <a:endParaRPr kumimoji="1" lang="en-US" altLang="zh-TW" dirty="0">
              <a:latin typeface="+mj-ea"/>
              <a:ea typeface="+mj-ea"/>
            </a:endParaRPr>
          </a:p>
          <a:p>
            <a:r>
              <a:rPr kumimoji="1" lang="zh-TW" altLang="en-US" dirty="0">
                <a:latin typeface="+mj-ea"/>
                <a:ea typeface="+mj-ea"/>
              </a:rPr>
              <a:t>所屬朝代：劉宋（南朝宋，南北朝時期南朝第一個政權）</a:t>
            </a:r>
            <a:endParaRPr kumimoji="1" lang="en-US" altLang="zh-TW" dirty="0">
              <a:latin typeface="+mj-ea"/>
              <a:ea typeface="+mj-ea"/>
            </a:endParaRPr>
          </a:p>
          <a:p>
            <a:r>
              <a:rPr kumimoji="1" lang="zh-HK" altLang="en-US" dirty="0">
                <a:latin typeface="+mj-ea"/>
                <a:ea typeface="+mj-ea"/>
              </a:rPr>
              <a:t>享年</a:t>
            </a:r>
            <a:r>
              <a:rPr kumimoji="1" lang="en-US" altLang="zh-HK" dirty="0">
                <a:latin typeface="+mj-ea"/>
                <a:ea typeface="+mj-ea"/>
              </a:rPr>
              <a:t>7</a:t>
            </a:r>
            <a:r>
              <a:rPr kumimoji="1" lang="en-US" altLang="zh-TW" dirty="0">
                <a:latin typeface="+mj-ea"/>
                <a:ea typeface="+mj-ea"/>
              </a:rPr>
              <a:t>2</a:t>
            </a:r>
            <a:r>
              <a:rPr kumimoji="1" lang="zh-TW" altLang="en-US" dirty="0">
                <a:latin typeface="+mj-ea"/>
                <a:ea typeface="+mj-ea"/>
              </a:rPr>
              <a:t>歲（公元</a:t>
            </a:r>
            <a:r>
              <a:rPr kumimoji="1" lang="en-US" altLang="zh-TW" dirty="0">
                <a:latin typeface="+mj-ea"/>
                <a:ea typeface="+mj-ea"/>
              </a:rPr>
              <a:t>429-</a:t>
            </a:r>
            <a:r>
              <a:rPr kumimoji="1" lang="zh-TW" altLang="en-US" dirty="0">
                <a:latin typeface="+mj-ea"/>
                <a:ea typeface="+mj-ea"/>
              </a:rPr>
              <a:t>公元</a:t>
            </a:r>
            <a:r>
              <a:rPr kumimoji="1" lang="en-US" altLang="zh-TW" dirty="0">
                <a:latin typeface="+mj-ea"/>
                <a:ea typeface="+mj-ea"/>
              </a:rPr>
              <a:t>500</a:t>
            </a:r>
            <a:r>
              <a:rPr kumimoji="1" lang="zh-TW" altLang="en-US" dirty="0">
                <a:latin typeface="+mj-ea"/>
                <a:ea typeface="+mj-ea"/>
              </a:rPr>
              <a:t>年）</a:t>
            </a:r>
            <a:endParaRPr kumimoji="1" lang="en-US" altLang="zh-TW" dirty="0">
              <a:latin typeface="+mj-ea"/>
              <a:ea typeface="+mj-ea"/>
            </a:endParaRPr>
          </a:p>
          <a:p>
            <a:r>
              <a:rPr kumimoji="1" lang="zh-TW" altLang="en-US" dirty="0">
                <a:latin typeface="+mj-ea"/>
                <a:ea typeface="+mj-ea"/>
              </a:rPr>
              <a:t>職業：數學家、天文學家</a:t>
            </a:r>
            <a:endParaRPr kumimoji="1" lang="en-US" altLang="zh-TW" dirty="0">
              <a:latin typeface="+mj-ea"/>
              <a:ea typeface="+mj-ea"/>
            </a:endParaRPr>
          </a:p>
          <a:p>
            <a:r>
              <a:rPr kumimoji="1" lang="zh-HK" altLang="en-US" dirty="0">
                <a:latin typeface="+mj-ea"/>
                <a:ea typeface="+mj-ea"/>
              </a:rPr>
              <a:t>重大成就：對圓周率的計算與研究</a:t>
            </a:r>
            <a:endParaRPr kumimoji="1" lang="en-US" altLang="zh-HK" dirty="0">
              <a:latin typeface="+mj-ea"/>
              <a:ea typeface="+mj-ea"/>
            </a:endParaRPr>
          </a:p>
          <a:p>
            <a:r>
              <a:rPr kumimoji="1" lang="zh-HK" altLang="en-US" dirty="0">
                <a:latin typeface="+mj-ea"/>
                <a:ea typeface="+mj-ea"/>
              </a:rPr>
              <a:t>作品：</a:t>
            </a:r>
            <a:r>
              <a:rPr kumimoji="1" lang="en-US" altLang="zh-HK" dirty="0">
                <a:latin typeface="+mj-ea"/>
                <a:ea typeface="+mj-ea"/>
              </a:rPr>
              <a:t>《</a:t>
            </a:r>
            <a:r>
              <a:rPr kumimoji="1" lang="zh-HK" altLang="en-US" dirty="0">
                <a:latin typeface="+mj-ea"/>
                <a:ea typeface="+mj-ea"/>
              </a:rPr>
              <a:t>綴術</a:t>
            </a:r>
            <a:r>
              <a:rPr kumimoji="1" lang="en-US" altLang="zh-HK" dirty="0">
                <a:latin typeface="+mj-ea"/>
                <a:ea typeface="+mj-ea"/>
              </a:rPr>
              <a:t>》</a:t>
            </a:r>
            <a:r>
              <a:rPr kumimoji="1" lang="zh-HK" altLang="en-US" dirty="0">
                <a:latin typeface="+mj-ea"/>
                <a:ea typeface="+mj-ea"/>
              </a:rPr>
              <a:t>、</a:t>
            </a:r>
            <a:r>
              <a:rPr kumimoji="1" lang="en-US" altLang="zh-HK" dirty="0">
                <a:latin typeface="+mj-ea"/>
                <a:ea typeface="+mj-ea"/>
              </a:rPr>
              <a:t>《</a:t>
            </a:r>
            <a:r>
              <a:rPr kumimoji="1" lang="zh-HK" altLang="en-US" dirty="0">
                <a:latin typeface="+mj-ea"/>
                <a:ea typeface="+mj-ea"/>
              </a:rPr>
              <a:t>大明曆</a:t>
            </a:r>
            <a:r>
              <a:rPr kumimoji="1" lang="en-US" altLang="zh-HK" dirty="0">
                <a:latin typeface="+mj-ea"/>
                <a:ea typeface="+mj-ea"/>
              </a:rPr>
              <a:t>》</a:t>
            </a:r>
            <a:r>
              <a:rPr kumimoji="1" lang="zh-HK" altLang="en-US" dirty="0">
                <a:latin typeface="+mj-ea"/>
                <a:ea typeface="+mj-ea"/>
              </a:rPr>
              <a:t>、</a:t>
            </a:r>
            <a:r>
              <a:rPr kumimoji="1" lang="en-US" altLang="zh-HK" dirty="0">
                <a:latin typeface="+mj-ea"/>
                <a:ea typeface="+mj-ea"/>
              </a:rPr>
              <a:t>《</a:t>
            </a:r>
            <a:r>
              <a:rPr kumimoji="1" lang="zh-HK" altLang="en-US" dirty="0">
                <a:latin typeface="+mj-ea"/>
                <a:ea typeface="+mj-ea"/>
              </a:rPr>
              <a:t>安邊論</a:t>
            </a:r>
            <a:r>
              <a:rPr kumimoji="1" lang="en-US" altLang="zh-HK" dirty="0">
                <a:latin typeface="+mj-ea"/>
                <a:ea typeface="+mj-ea"/>
              </a:rPr>
              <a:t>》</a:t>
            </a:r>
            <a:endParaRPr kumimoji="1" lang="zh-HK" altLang="en-US" dirty="0">
              <a:latin typeface="+mj-ea"/>
              <a:ea typeface="+mj-ea"/>
            </a:endParaRPr>
          </a:p>
        </p:txBody>
      </p:sp>
      <p:grpSp>
        <p:nvGrpSpPr>
          <p:cNvPr id="22" name="Group 21">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4" name="Oval 23">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9" name="圖片 8"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463407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AF35CD-DA30-4E34-B0F3-32C27766D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id="{36361245-0C05-8C40-BBBB-58C84024BE50}"/>
              </a:ext>
            </a:extLst>
          </p:cNvPr>
          <p:cNvSpPr>
            <a:spLocks noGrp="1"/>
          </p:cNvSpPr>
          <p:nvPr>
            <p:ph type="title"/>
          </p:nvPr>
        </p:nvSpPr>
        <p:spPr>
          <a:xfrm>
            <a:off x="8156350" y="484632"/>
            <a:ext cx="3544035" cy="1609344"/>
          </a:xfrm>
          <a:ln>
            <a:noFill/>
          </a:ln>
        </p:spPr>
        <p:txBody>
          <a:bodyPr>
            <a:normAutofit/>
          </a:bodyPr>
          <a:lstStyle/>
          <a:p>
            <a:r>
              <a:rPr kumimoji="1" lang="zh-HK" altLang="en-US" sz="4400" dirty="0"/>
              <a:t>圓周率是什麼？</a:t>
            </a:r>
          </a:p>
        </p:txBody>
      </p:sp>
      <p:pic>
        <p:nvPicPr>
          <p:cNvPr id="4" name="內容版面配置區 3">
            <a:extLst>
              <a:ext uri="{FF2B5EF4-FFF2-40B4-BE49-F238E27FC236}">
                <a16:creationId xmlns:a16="http://schemas.microsoft.com/office/drawing/2014/main" id="{EFC6C670-9727-B140-8BBB-492B8E24C975}"/>
              </a:ext>
            </a:extLst>
          </p:cNvPr>
          <p:cNvPicPr>
            <a:picLocks noChangeAspect="1"/>
          </p:cNvPicPr>
          <p:nvPr/>
        </p:nvPicPr>
        <p:blipFill>
          <a:blip r:embed="rId4"/>
          <a:stretch>
            <a:fillRect/>
          </a:stretch>
        </p:blipFill>
        <p:spPr>
          <a:xfrm>
            <a:off x="781663" y="640080"/>
            <a:ext cx="6586940" cy="5588101"/>
          </a:xfrm>
          <a:prstGeom prst="rect">
            <a:avLst/>
          </a:prstGeom>
        </p:spPr>
      </p:pic>
      <p:sp>
        <p:nvSpPr>
          <p:cNvPr id="8" name="Content Placeholder 7">
            <a:extLst>
              <a:ext uri="{FF2B5EF4-FFF2-40B4-BE49-F238E27FC236}">
                <a16:creationId xmlns:a16="http://schemas.microsoft.com/office/drawing/2014/main" id="{349BA08F-91DE-4923-B28B-45CE6063FF0F}"/>
              </a:ext>
            </a:extLst>
          </p:cNvPr>
          <p:cNvSpPr>
            <a:spLocks noGrp="1"/>
          </p:cNvSpPr>
          <p:nvPr>
            <p:ph idx="1"/>
          </p:nvPr>
        </p:nvSpPr>
        <p:spPr>
          <a:xfrm>
            <a:off x="8156350" y="2121408"/>
            <a:ext cx="3809871" cy="4050792"/>
          </a:xfrm>
        </p:spPr>
        <p:txBody>
          <a:bodyPr>
            <a:normAutofit/>
          </a:bodyPr>
          <a:lstStyle/>
          <a:p>
            <a:r>
              <a:rPr lang="en-US" sz="2400" dirty="0">
                <a:latin typeface="+mj-ea"/>
                <a:ea typeface="+mj-ea"/>
              </a:rPr>
              <a:t>圓周率，從數學上的定義來說，就是圓周除以直徑的商（</a:t>
            </a:r>
            <a:r>
              <a:rPr lang="en-US" sz="2400" b="1" dirty="0">
                <a:latin typeface="+mj-ea"/>
                <a:ea typeface="+mj-ea"/>
              </a:rPr>
              <a:t>和差積商</a:t>
            </a:r>
            <a:r>
              <a:rPr lang="en-US" sz="2400" dirty="0">
                <a:latin typeface="+mj-ea"/>
                <a:ea typeface="+mj-ea"/>
              </a:rPr>
              <a:t>了解一下？）</a:t>
            </a:r>
          </a:p>
          <a:p>
            <a:r>
              <a:rPr lang="en-US" sz="2400" dirty="0">
                <a:latin typeface="+mj-ea"/>
                <a:ea typeface="+mj-ea"/>
              </a:rPr>
              <a:t>從文字上描述，就是一個圓形的外圍長度有多少個它的直徑長</a:t>
            </a:r>
          </a:p>
          <a:p>
            <a:r>
              <a:rPr lang="en-US" sz="2400" dirty="0">
                <a:latin typeface="+mj-ea"/>
                <a:ea typeface="+mj-ea"/>
              </a:rPr>
              <a:t>如圖所示</a:t>
            </a:r>
          </a:p>
          <a:p>
            <a:endParaRPr lang="en-US" dirty="0"/>
          </a:p>
        </p:txBody>
      </p:sp>
      <p:grpSp>
        <p:nvGrpSpPr>
          <p:cNvPr id="13" name="Group 12">
            <a:extLst>
              <a:ext uri="{FF2B5EF4-FFF2-40B4-BE49-F238E27FC236}">
                <a16:creationId xmlns:a16="http://schemas.microsoft.com/office/drawing/2014/main" id="{BCFC42DC-2C46-47C4-BC61-530557385D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4" name="Oval 13">
              <a:extLst>
                <a:ext uri="{FF2B5EF4-FFF2-40B4-BE49-F238E27FC236}">
                  <a16:creationId xmlns:a16="http://schemas.microsoft.com/office/drawing/2014/main" id="{54B91A37-AA1F-4966-8ACF-93023547DA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a:extLst>
                <a:ext uri="{FF2B5EF4-FFF2-40B4-BE49-F238E27FC236}">
                  <a16:creationId xmlns:a16="http://schemas.microsoft.com/office/drawing/2014/main" id="{17B17AC5-0931-432F-9A4A-DDCFAA010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9" name="圖片 8"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556060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6B23DED7-DA00-45B3-B4F8-05228E7DCD51}"/>
              </a:ext>
            </a:extLst>
          </p:cNvPr>
          <p:cNvSpPr>
            <a:spLocks noGrp="1"/>
          </p:cNvSpPr>
          <p:nvPr>
            <p:ph idx="1"/>
          </p:nvPr>
        </p:nvSpPr>
        <p:spPr>
          <a:xfrm>
            <a:off x="946023" y="1514475"/>
            <a:ext cx="10568996" cy="4232308"/>
          </a:xfrm>
        </p:spPr>
        <p:txBody>
          <a:bodyPr>
            <a:noAutofit/>
          </a:bodyPr>
          <a:lstStyle/>
          <a:p>
            <a:r>
              <a:rPr lang="en-US" sz="2400" dirty="0" err="1">
                <a:latin typeface="+mj-ea"/>
                <a:ea typeface="+mj-ea"/>
              </a:rPr>
              <a:t>祖沖之身為中國最著名的數學家之一，他對圓周率的計算成為了他最大的功</a:t>
            </a:r>
            <a:r>
              <a:rPr lang="zh-TW" altLang="en-US" sz="2400" dirty="0">
                <a:latin typeface="+mj-ea"/>
                <a:ea typeface="+mj-ea"/>
              </a:rPr>
              <a:t>績</a:t>
            </a:r>
            <a:endParaRPr lang="en-US" sz="2400" dirty="0">
              <a:latin typeface="+mj-ea"/>
              <a:ea typeface="+mj-ea"/>
            </a:endParaRPr>
          </a:p>
          <a:p>
            <a:r>
              <a:rPr lang="en-US" sz="2400" dirty="0" err="1">
                <a:latin typeface="+mj-ea"/>
                <a:ea typeface="+mj-ea"/>
              </a:rPr>
              <a:t>那麼圓周率到底有什麼特別的地方</a:t>
            </a:r>
            <a:r>
              <a:rPr lang="en-US" sz="2400" dirty="0">
                <a:latin typeface="+mj-ea"/>
                <a:ea typeface="+mj-ea"/>
              </a:rPr>
              <a:t>？</a:t>
            </a:r>
          </a:p>
          <a:p>
            <a:r>
              <a:rPr lang="en-US" sz="2400" dirty="0">
                <a:latin typeface="+mj-ea"/>
                <a:ea typeface="+mj-ea"/>
              </a:rPr>
              <a:t>首先，圓周率在數學上具有非常重要的地位</a:t>
            </a:r>
          </a:p>
          <a:p>
            <a:r>
              <a:rPr lang="en-US" sz="2400" dirty="0" err="1">
                <a:latin typeface="+mj-ea"/>
                <a:ea typeface="+mj-ea"/>
              </a:rPr>
              <a:t>圓周率在物理和數學中都有</a:t>
            </a:r>
            <a:r>
              <a:rPr lang="zh-TW" altLang="en-US" sz="2400" dirty="0">
                <a:latin typeface="+mj-ea"/>
                <a:ea typeface="+mj-ea"/>
              </a:rPr>
              <a:t>着</a:t>
            </a:r>
            <a:r>
              <a:rPr lang="en-US" sz="2400" dirty="0" err="1">
                <a:latin typeface="+mj-ea"/>
                <a:ea typeface="+mj-ea"/>
              </a:rPr>
              <a:t>十分重要的地位</a:t>
            </a:r>
            <a:endParaRPr lang="en-US" sz="2400" dirty="0">
              <a:latin typeface="+mj-ea"/>
              <a:ea typeface="+mj-ea"/>
            </a:endParaRPr>
          </a:p>
          <a:p>
            <a:r>
              <a:rPr lang="en-US" sz="2400" dirty="0">
                <a:latin typeface="+mj-ea"/>
                <a:ea typeface="+mj-ea"/>
              </a:rPr>
              <a:t>雖然在一般計算中只需要用到</a:t>
            </a:r>
            <a:r>
              <a:rPr lang="en-US" altLang="zh-TW" sz="2400" dirty="0">
                <a:latin typeface="+mj-ea"/>
                <a:ea typeface="+mj-ea"/>
              </a:rPr>
              <a:t>3.14</a:t>
            </a:r>
            <a:r>
              <a:rPr lang="zh-TW" altLang="en-US" sz="2400" dirty="0">
                <a:latin typeface="+mj-ea"/>
                <a:ea typeface="+mj-ea"/>
              </a:rPr>
              <a:t>就夠了</a:t>
            </a:r>
            <a:endParaRPr lang="en-US" altLang="zh-TW" sz="2400" dirty="0">
              <a:latin typeface="+mj-ea"/>
              <a:ea typeface="+mj-ea"/>
            </a:endParaRPr>
          </a:p>
          <a:p>
            <a:r>
              <a:rPr lang="zh-TW" altLang="en-US" sz="2400" dirty="0">
                <a:latin typeface="+mj-ea"/>
                <a:ea typeface="+mj-ea"/>
              </a:rPr>
              <a:t>即便在高精度領域如航天領域，也只需要</a:t>
            </a:r>
            <a:r>
              <a:rPr lang="en-US" altLang="zh-TW" sz="2400" dirty="0">
                <a:latin typeface="+mj-ea"/>
                <a:ea typeface="+mj-ea"/>
              </a:rPr>
              <a:t>15</a:t>
            </a:r>
            <a:r>
              <a:rPr lang="zh-TW" altLang="en-US" sz="2400" dirty="0">
                <a:latin typeface="+mj-ea"/>
                <a:ea typeface="+mj-ea"/>
              </a:rPr>
              <a:t>至</a:t>
            </a:r>
            <a:r>
              <a:rPr lang="en-US" altLang="zh-TW" sz="2400" dirty="0">
                <a:latin typeface="+mj-ea"/>
                <a:ea typeface="+mj-ea"/>
              </a:rPr>
              <a:t>16</a:t>
            </a:r>
            <a:r>
              <a:rPr lang="zh-TW" altLang="en-US" sz="2400" dirty="0">
                <a:latin typeface="+mj-ea"/>
                <a:ea typeface="+mj-ea"/>
              </a:rPr>
              <a:t>個小數位便足夠</a:t>
            </a:r>
            <a:endParaRPr lang="en-US" altLang="zh-TW" sz="2400" dirty="0">
              <a:latin typeface="+mj-ea"/>
              <a:ea typeface="+mj-ea"/>
            </a:endParaRPr>
          </a:p>
          <a:p>
            <a:r>
              <a:rPr lang="zh-TW" altLang="en-US" sz="2400" dirty="0">
                <a:latin typeface="+mj-ea"/>
                <a:ea typeface="+mj-ea"/>
              </a:rPr>
              <a:t>事實上，圓周率在現代計算機學的用處是用來測量計算機的性能</a:t>
            </a:r>
            <a:endParaRPr lang="en-US" altLang="zh-TW" sz="2400" dirty="0">
              <a:latin typeface="+mj-ea"/>
              <a:ea typeface="+mj-ea"/>
            </a:endParaRPr>
          </a:p>
          <a:p>
            <a:r>
              <a:rPr lang="zh-TW" altLang="en-US" sz="2400" dirty="0">
                <a:latin typeface="+mj-ea"/>
                <a:ea typeface="+mj-ea"/>
              </a:rPr>
              <a:t>（目前的最高進度是小數點後</a:t>
            </a:r>
            <a:r>
              <a:rPr lang="en-US" altLang="zh-TW" sz="2400" dirty="0">
                <a:latin typeface="+mj-ea"/>
                <a:ea typeface="+mj-ea"/>
              </a:rPr>
              <a:t>10</a:t>
            </a:r>
            <a:r>
              <a:rPr lang="zh-TW" altLang="en-US" sz="2400" dirty="0">
                <a:latin typeface="+mj-ea"/>
                <a:ea typeface="+mj-ea"/>
              </a:rPr>
              <a:t>萬億位）</a:t>
            </a:r>
            <a:endParaRPr lang="en-US" sz="2400" dirty="0">
              <a:latin typeface="+mj-ea"/>
              <a:ea typeface="+mj-ea"/>
            </a:endParaRPr>
          </a:p>
        </p:txBody>
      </p:sp>
      <p:grpSp>
        <p:nvGrpSpPr>
          <p:cNvPr id="15" name="Group 14">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文字方塊 4">
            <a:extLst>
              <a:ext uri="{FF2B5EF4-FFF2-40B4-BE49-F238E27FC236}">
                <a16:creationId xmlns:a16="http://schemas.microsoft.com/office/drawing/2014/main" id="{F7116C2B-2471-D24A-8681-AA259E8C3616}"/>
              </a:ext>
            </a:extLst>
          </p:cNvPr>
          <p:cNvSpPr txBox="1"/>
          <p:nvPr/>
        </p:nvSpPr>
        <p:spPr>
          <a:xfrm>
            <a:off x="1069848" y="496711"/>
            <a:ext cx="9719733" cy="769441"/>
          </a:xfrm>
          <a:prstGeom prst="rect">
            <a:avLst/>
          </a:prstGeom>
          <a:noFill/>
        </p:spPr>
        <p:txBody>
          <a:bodyPr wrap="square" rtlCol="0">
            <a:spAutoFit/>
          </a:bodyPr>
          <a:lstStyle/>
          <a:p>
            <a:r>
              <a:rPr kumimoji="1" lang="zh-HK" altLang="en-US" sz="4400" dirty="0"/>
              <a:t>圓周率有什麼特別？</a:t>
            </a:r>
          </a:p>
        </p:txBody>
      </p:sp>
      <p:pic>
        <p:nvPicPr>
          <p:cNvPr id="10" name="圖片 9"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6924438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wipe(down)">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wipe(down)">
                                      <p:cBhvr>
                                        <p:cTn id="15" dur="500"/>
                                        <p:tgtEl>
                                          <p:spTgt spid="8">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wipe(down)">
                                      <p:cBhvr>
                                        <p:cTn id="18" dur="500"/>
                                        <p:tgtEl>
                                          <p:spTgt spid="8">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wipe(down)">
                                      <p:cBhvr>
                                        <p:cTn id="23" dur="500"/>
                                        <p:tgtEl>
                                          <p:spTgt spid="8">
                                            <p:txEl>
                                              <p:pRg st="4" end="4"/>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wipe(down)">
                                      <p:cBhvr>
                                        <p:cTn id="26" dur="500"/>
                                        <p:tgtEl>
                                          <p:spTgt spid="8">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Effect transition="in" filter="wipe(down)">
                                      <p:cBhvr>
                                        <p:cTn id="31" dur="500"/>
                                        <p:tgtEl>
                                          <p:spTgt spid="8">
                                            <p:txEl>
                                              <p:pRg st="6" end="6"/>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wipe(down)">
                                      <p:cBhvr>
                                        <p:cTn id="34"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5A48F85-A762-AC47-8FDF-23CEDEE1EB48}"/>
              </a:ext>
            </a:extLst>
          </p:cNvPr>
          <p:cNvSpPr>
            <a:spLocks noGrp="1"/>
          </p:cNvSpPr>
          <p:nvPr>
            <p:ph type="title"/>
          </p:nvPr>
        </p:nvSpPr>
        <p:spPr>
          <a:xfrm>
            <a:off x="1069847" y="484632"/>
            <a:ext cx="10630921" cy="1609344"/>
          </a:xfrm>
        </p:spPr>
        <p:txBody>
          <a:bodyPr/>
          <a:lstStyle/>
          <a:p>
            <a:r>
              <a:rPr kumimoji="1" lang="zh-HK" altLang="en-US" dirty="0"/>
              <a:t>我們所有的密碼都在圓周率之中？</a:t>
            </a:r>
          </a:p>
        </p:txBody>
      </p:sp>
      <p:sp>
        <p:nvSpPr>
          <p:cNvPr id="11" name="文字方塊 10">
            <a:extLst>
              <a:ext uri="{FF2B5EF4-FFF2-40B4-BE49-F238E27FC236}">
                <a16:creationId xmlns:a16="http://schemas.microsoft.com/office/drawing/2014/main" id="{8314C82F-5C73-3841-B492-B949BCF8C507}"/>
              </a:ext>
            </a:extLst>
          </p:cNvPr>
          <p:cNvSpPr txBox="1"/>
          <p:nvPr/>
        </p:nvSpPr>
        <p:spPr>
          <a:xfrm>
            <a:off x="745724" y="2093976"/>
            <a:ext cx="10955044" cy="3477875"/>
          </a:xfrm>
          <a:prstGeom prst="rect">
            <a:avLst/>
          </a:prstGeom>
          <a:blipFill>
            <a:blip r:embed="rId3"/>
            <a:tile tx="0" ty="0" sx="100000" sy="100000" flip="none" algn="tl"/>
          </a:blipFill>
        </p:spPr>
        <p:txBody>
          <a:bodyPr wrap="square" rtlCol="0">
            <a:spAutoFit/>
          </a:bodyPr>
          <a:lstStyle/>
          <a:p>
            <a:pPr marL="285750" indent="-285750">
              <a:buFont typeface="Arial" panose="020B0604020202020204" pitchFamily="34" charset="0"/>
              <a:buChar char="•"/>
            </a:pPr>
            <a:r>
              <a:rPr lang="zh-HK" altLang="en-US" sz="2000" dirty="0">
                <a:solidFill>
                  <a:srgbClr val="FFFF00"/>
                </a:solidFill>
                <a:latin typeface="+mj-ea"/>
                <a:ea typeface="+mj-ea"/>
              </a:rPr>
              <a:t>早前有人提出一個假說，：全世界所有數字密碼都能在圓周率中找到，不論是如何隨機生成，如何避開解密方式，它都必定存在於圓周率中某段</a:t>
            </a:r>
            <a:r>
              <a:rPr lang="zh-TW" altLang="en-US" sz="2000" dirty="0">
                <a:solidFill>
                  <a:srgbClr val="FFFF00"/>
                </a:solidFill>
                <a:latin typeface="+mj-ea"/>
                <a:ea typeface="+mj-ea"/>
              </a:rPr>
              <a:t>數</a:t>
            </a:r>
            <a:r>
              <a:rPr lang="zh-HK" altLang="en-US" sz="2000" dirty="0">
                <a:solidFill>
                  <a:srgbClr val="FFFF00"/>
                </a:solidFill>
                <a:latin typeface="+mj-ea"/>
                <a:ea typeface="+mj-ea"/>
              </a:rPr>
              <a:t>字段間</a:t>
            </a:r>
            <a:endParaRPr lang="en-US" altLang="zh-HK" sz="2000" dirty="0">
              <a:solidFill>
                <a:srgbClr val="FFFF00"/>
              </a:solidFill>
              <a:latin typeface="+mj-ea"/>
              <a:ea typeface="+mj-ea"/>
            </a:endParaRPr>
          </a:p>
          <a:p>
            <a:pPr marL="285750" indent="-285750">
              <a:buFont typeface="Arial" panose="020B0604020202020204" pitchFamily="34" charset="0"/>
              <a:buChar char="•"/>
            </a:pPr>
            <a:r>
              <a:rPr lang="zh-HK" altLang="en-US" sz="2000" dirty="0">
                <a:solidFill>
                  <a:srgbClr val="FFFF00"/>
                </a:solidFill>
                <a:latin typeface="+mj-ea"/>
                <a:ea typeface="+mj-ea"/>
              </a:rPr>
              <a:t>假設有一段神秘的</a:t>
            </a:r>
            <a:r>
              <a:rPr lang="en-US" altLang="zh-HK" sz="2000" dirty="0">
                <a:solidFill>
                  <a:srgbClr val="FFFF00"/>
                </a:solidFill>
                <a:latin typeface="+mj-ea"/>
                <a:ea typeface="+mj-ea"/>
              </a:rPr>
              <a:t>8</a:t>
            </a:r>
            <a:r>
              <a:rPr lang="zh-HK" altLang="en-US" sz="2000" dirty="0">
                <a:solidFill>
                  <a:srgbClr val="FFFF00"/>
                </a:solidFill>
                <a:latin typeface="+mj-ea"/>
                <a:ea typeface="+mj-ea"/>
              </a:rPr>
              <a:t>位數字密碼，那麼這個</a:t>
            </a:r>
            <a:r>
              <a:rPr lang="en-US" altLang="zh-TW" sz="2000" dirty="0">
                <a:solidFill>
                  <a:srgbClr val="FFFF00"/>
                </a:solidFill>
                <a:latin typeface="+mj-ea"/>
                <a:ea typeface="+mj-ea"/>
              </a:rPr>
              <a:t>8</a:t>
            </a:r>
            <a:r>
              <a:rPr lang="zh-TW" altLang="en-US" sz="2000" dirty="0">
                <a:solidFill>
                  <a:srgbClr val="FFFF00"/>
                </a:solidFill>
                <a:latin typeface="+mj-ea"/>
                <a:ea typeface="+mj-ea"/>
              </a:rPr>
              <a:t>位數字必定能在圓周率某個位置找到</a:t>
            </a:r>
            <a:endParaRPr lang="en-US" altLang="zh-HK" sz="2000" dirty="0">
              <a:solidFill>
                <a:srgbClr val="FFFF00"/>
              </a:solidFill>
              <a:latin typeface="+mj-ea"/>
              <a:ea typeface="+mj-ea"/>
            </a:endParaRPr>
          </a:p>
          <a:p>
            <a:pPr marL="285750" indent="-285750">
              <a:buFont typeface="Arial" panose="020B0604020202020204" pitchFamily="34" charset="0"/>
              <a:buChar char="•"/>
            </a:pPr>
            <a:r>
              <a:rPr lang="zh-HK" altLang="en-US" sz="2000" dirty="0">
                <a:solidFill>
                  <a:srgbClr val="FFFF00"/>
                </a:solidFill>
                <a:latin typeface="+mj-ea"/>
                <a:ea typeface="+mj-ea"/>
              </a:rPr>
              <a:t>該位置為小數點後第</a:t>
            </a:r>
            <a:r>
              <a:rPr lang="en-US" altLang="zh-HK" sz="2000" dirty="0">
                <a:solidFill>
                  <a:srgbClr val="FF0000"/>
                </a:solidFill>
                <a:latin typeface="+mj-ea"/>
                <a:ea typeface="+mj-ea"/>
              </a:rPr>
              <a:t>n</a:t>
            </a:r>
            <a:r>
              <a:rPr lang="zh-HK" altLang="en-US" sz="2000" dirty="0">
                <a:solidFill>
                  <a:srgbClr val="FFFF00"/>
                </a:solidFill>
                <a:latin typeface="+mj-ea"/>
                <a:ea typeface="+mj-ea"/>
              </a:rPr>
              <a:t>位至</a:t>
            </a:r>
            <a:r>
              <a:rPr lang="en-US" altLang="zh-HK" sz="2000" dirty="0">
                <a:solidFill>
                  <a:srgbClr val="FF0000"/>
                </a:solidFill>
                <a:latin typeface="+mj-ea"/>
                <a:ea typeface="+mj-ea"/>
              </a:rPr>
              <a:t>n+</a:t>
            </a:r>
            <a:r>
              <a:rPr lang="en-US" altLang="zh-TW" sz="2000" dirty="0">
                <a:solidFill>
                  <a:srgbClr val="FF0000"/>
                </a:solidFill>
                <a:latin typeface="+mj-ea"/>
                <a:ea typeface="+mj-ea"/>
              </a:rPr>
              <a:t>7</a:t>
            </a:r>
            <a:r>
              <a:rPr lang="zh-HK" altLang="en-US" sz="2000" dirty="0">
                <a:solidFill>
                  <a:srgbClr val="FFFF00"/>
                </a:solidFill>
                <a:latin typeface="+mj-ea"/>
                <a:ea typeface="+mj-ea"/>
              </a:rPr>
              <a:t>位</a:t>
            </a:r>
            <a:r>
              <a:rPr lang="en-US" altLang="zh-HK" sz="2000" dirty="0">
                <a:solidFill>
                  <a:srgbClr val="FFFF00"/>
                </a:solidFill>
                <a:latin typeface="+mj-ea"/>
                <a:ea typeface="+mj-ea"/>
              </a:rPr>
              <a:t>(</a:t>
            </a:r>
            <a:r>
              <a:rPr lang="en-US" altLang="zh-HK" sz="2000" dirty="0">
                <a:solidFill>
                  <a:srgbClr val="FF0000"/>
                </a:solidFill>
                <a:latin typeface="+mj-ea"/>
                <a:ea typeface="+mj-ea"/>
              </a:rPr>
              <a:t>n+0</a:t>
            </a:r>
            <a:r>
              <a:rPr lang="zh-HK" altLang="en-US" sz="2000" dirty="0">
                <a:solidFill>
                  <a:srgbClr val="FFFF00"/>
                </a:solidFill>
                <a:latin typeface="+mj-ea"/>
                <a:ea typeface="+mj-ea"/>
              </a:rPr>
              <a:t>才是第一個哦！）</a:t>
            </a:r>
            <a:endParaRPr lang="en-US" altLang="zh-HK" sz="2000" dirty="0">
              <a:solidFill>
                <a:srgbClr val="FFFF00"/>
              </a:solidFill>
              <a:latin typeface="+mj-ea"/>
              <a:ea typeface="+mj-ea"/>
            </a:endParaRPr>
          </a:p>
          <a:p>
            <a:pPr marL="285750" indent="-285750">
              <a:buFont typeface="Arial" panose="020B0604020202020204" pitchFamily="34" charset="0"/>
              <a:buChar char="•"/>
            </a:pPr>
            <a:r>
              <a:rPr lang="en-US" altLang="zh-HK" sz="2000" dirty="0">
                <a:solidFill>
                  <a:srgbClr val="FFFF00"/>
                </a:solidFill>
                <a:latin typeface="+mj-ea"/>
                <a:ea typeface="+mj-ea"/>
              </a:rPr>
              <a:t>n</a:t>
            </a:r>
            <a:r>
              <a:rPr lang="zh-HK" altLang="en-US" sz="2000" dirty="0">
                <a:solidFill>
                  <a:srgbClr val="FFFF00"/>
                </a:solidFill>
                <a:latin typeface="+mj-ea"/>
                <a:ea typeface="+mj-ea"/>
              </a:rPr>
              <a:t>這個代數的範圍為</a:t>
            </a:r>
            <a:r>
              <a:rPr lang="en-US" altLang="zh-HK" sz="2000" dirty="0">
                <a:solidFill>
                  <a:srgbClr val="FF0000"/>
                </a:solidFill>
                <a:latin typeface="+mj-ea"/>
                <a:ea typeface="+mj-ea"/>
              </a:rPr>
              <a:t>0</a:t>
            </a:r>
            <a:r>
              <a:rPr lang="zh-HK" altLang="en-US" sz="2000" dirty="0">
                <a:solidFill>
                  <a:srgbClr val="FFFF00"/>
                </a:solidFill>
                <a:latin typeface="+mj-ea"/>
                <a:ea typeface="+mj-ea"/>
              </a:rPr>
              <a:t>至</a:t>
            </a:r>
            <a:r>
              <a:rPr lang="zh-HK" altLang="en-US" sz="2000" dirty="0">
                <a:solidFill>
                  <a:srgbClr val="FF0000"/>
                </a:solidFill>
                <a:latin typeface="+mj-ea"/>
                <a:ea typeface="+mj-ea"/>
              </a:rPr>
              <a:t>無限大</a:t>
            </a:r>
            <a:endParaRPr lang="en-US" altLang="zh-HK" sz="2000" dirty="0">
              <a:solidFill>
                <a:srgbClr val="FF0000"/>
              </a:solidFill>
              <a:latin typeface="+mj-ea"/>
              <a:ea typeface="+mj-ea"/>
            </a:endParaRPr>
          </a:p>
          <a:p>
            <a:pPr marL="285750" indent="-285750">
              <a:buFont typeface="Arial" panose="020B0604020202020204" pitchFamily="34" charset="0"/>
              <a:buChar char="•"/>
            </a:pPr>
            <a:endParaRPr lang="en-US" altLang="zh-HK" sz="2000" dirty="0">
              <a:solidFill>
                <a:srgbClr val="FFFF00"/>
              </a:solidFill>
              <a:latin typeface="+mj-ea"/>
              <a:ea typeface="+mj-ea"/>
            </a:endParaRPr>
          </a:p>
          <a:p>
            <a:pPr marL="285750" indent="-285750">
              <a:buFont typeface="Arial" panose="020B0604020202020204" pitchFamily="34" charset="0"/>
              <a:buChar char="•"/>
            </a:pPr>
            <a:r>
              <a:rPr lang="zh-HK" altLang="en-US" sz="2000" dirty="0">
                <a:solidFill>
                  <a:srgbClr val="FFFF00"/>
                </a:solidFill>
                <a:latin typeface="+mj-ea"/>
                <a:ea typeface="+mj-ea"/>
              </a:rPr>
              <a:t>這個理論來自於</a:t>
            </a:r>
            <a:r>
              <a:rPr lang="en-US" altLang="zh-HK" sz="2000" dirty="0">
                <a:solidFill>
                  <a:srgbClr val="FFFF00"/>
                </a:solidFill>
                <a:latin typeface="+mj-ea"/>
                <a:ea typeface="+mj-ea"/>
              </a:rPr>
              <a:t>《</a:t>
            </a:r>
            <a:r>
              <a:rPr lang="zh-HK" altLang="en-US" sz="2000" dirty="0">
                <a:solidFill>
                  <a:srgbClr val="FFFF00"/>
                </a:solidFill>
                <a:latin typeface="+mj-ea"/>
                <a:ea typeface="+mj-ea"/>
              </a:rPr>
              <a:t>無限猴子定理</a:t>
            </a:r>
            <a:r>
              <a:rPr lang="en-US" altLang="zh-HK" sz="2000" dirty="0">
                <a:solidFill>
                  <a:srgbClr val="FFFF00"/>
                </a:solidFill>
                <a:latin typeface="+mj-ea"/>
                <a:ea typeface="+mj-ea"/>
              </a:rPr>
              <a:t>》</a:t>
            </a:r>
            <a:r>
              <a:rPr lang="zh-HK" altLang="en-US" sz="2000" dirty="0">
                <a:solidFill>
                  <a:srgbClr val="FFFF00"/>
                </a:solidFill>
                <a:latin typeface="+mj-ea"/>
                <a:ea typeface="+mj-ea"/>
              </a:rPr>
              <a:t>（又名無限猴子打字機）</a:t>
            </a:r>
            <a:endParaRPr lang="en-US" altLang="zh-HK" sz="2000" dirty="0">
              <a:solidFill>
                <a:srgbClr val="FFFF00"/>
              </a:solidFill>
              <a:latin typeface="+mj-ea"/>
              <a:ea typeface="+mj-ea"/>
            </a:endParaRPr>
          </a:p>
          <a:p>
            <a:pPr marL="285750" indent="-285750">
              <a:buFont typeface="Arial" panose="020B0604020202020204" pitchFamily="34" charset="0"/>
              <a:buChar char="•"/>
            </a:pPr>
            <a:r>
              <a:rPr lang="zh-HK" altLang="en-US" sz="2000" dirty="0">
                <a:solidFill>
                  <a:srgbClr val="FFFF00"/>
                </a:solidFill>
                <a:latin typeface="+mj-ea"/>
                <a:ea typeface="+mj-ea"/>
              </a:rPr>
              <a:t>前提是：圓周率是無限長的</a:t>
            </a:r>
            <a:endParaRPr lang="en-US" altLang="zh-HK" sz="2000" dirty="0">
              <a:solidFill>
                <a:srgbClr val="FFFF00"/>
              </a:solidFill>
              <a:latin typeface="+mj-ea"/>
              <a:ea typeface="+mj-ea"/>
            </a:endParaRPr>
          </a:p>
          <a:p>
            <a:pPr marL="285750" indent="-285750">
              <a:buFont typeface="Arial" panose="020B0604020202020204" pitchFamily="34" charset="0"/>
              <a:buChar char="•"/>
            </a:pPr>
            <a:r>
              <a:rPr lang="zh-HK" altLang="en-US" sz="2000" dirty="0">
                <a:solidFill>
                  <a:srgbClr val="FFFF00"/>
                </a:solidFill>
                <a:latin typeface="+mj-ea"/>
                <a:ea typeface="+mj-ea"/>
              </a:rPr>
              <a:t>用最簡單的文字來說就是：只要</a:t>
            </a:r>
            <a:r>
              <a:rPr lang="zh-HK" altLang="en-US" sz="2000" dirty="0">
                <a:solidFill>
                  <a:srgbClr val="FF0000"/>
                </a:solidFill>
                <a:latin typeface="+mj-ea"/>
                <a:ea typeface="+mj-ea"/>
              </a:rPr>
              <a:t>可能性足夠多</a:t>
            </a:r>
            <a:r>
              <a:rPr lang="zh-HK" altLang="en-US" sz="2000" dirty="0">
                <a:solidFill>
                  <a:srgbClr val="FFFF00"/>
                </a:solidFill>
                <a:latin typeface="+mj-ea"/>
                <a:ea typeface="+mj-ea"/>
              </a:rPr>
              <a:t>，就</a:t>
            </a:r>
            <a:r>
              <a:rPr lang="zh-HK" altLang="en-US" sz="2000" dirty="0">
                <a:solidFill>
                  <a:srgbClr val="FF0000"/>
                </a:solidFill>
                <a:latin typeface="+mj-ea"/>
                <a:ea typeface="+mj-ea"/>
              </a:rPr>
              <a:t>不存在不可能的事情</a:t>
            </a:r>
            <a:endParaRPr lang="en-US" altLang="zh-HK" sz="2000" dirty="0">
              <a:solidFill>
                <a:srgbClr val="FF0000"/>
              </a:solidFill>
              <a:latin typeface="+mj-ea"/>
              <a:ea typeface="+mj-ea"/>
            </a:endParaRPr>
          </a:p>
          <a:p>
            <a:pPr marL="285750" indent="-285750">
              <a:buFont typeface="Arial" panose="020B0604020202020204" pitchFamily="34" charset="0"/>
              <a:buChar char="•"/>
            </a:pPr>
            <a:r>
              <a:rPr lang="zh-HK" altLang="en-US" sz="2000" dirty="0">
                <a:solidFill>
                  <a:srgbClr val="FFFF00"/>
                </a:solidFill>
                <a:latin typeface="+mj-ea"/>
                <a:ea typeface="+mj-ea"/>
              </a:rPr>
              <a:t>當然，即便理論成立，憑人類和計算機的能力也未必能準確找到並提取出那個密碼</a:t>
            </a:r>
            <a:endParaRPr lang="en-US" altLang="zh-HK" sz="2000" dirty="0">
              <a:solidFill>
                <a:srgbClr val="FFFF00"/>
              </a:solidFill>
              <a:latin typeface="+mj-ea"/>
              <a:ea typeface="+mj-ea"/>
            </a:endParaRPr>
          </a:p>
          <a:p>
            <a:pPr marL="285750" indent="-285750">
              <a:buFont typeface="Arial" panose="020B0604020202020204" pitchFamily="34" charset="0"/>
              <a:buChar char="•"/>
            </a:pPr>
            <a:r>
              <a:rPr lang="zh-HK" altLang="en-US" sz="2000" dirty="0">
                <a:solidFill>
                  <a:srgbClr val="FFFF00"/>
                </a:solidFill>
                <a:latin typeface="+mj-ea"/>
                <a:ea typeface="+mj-ea"/>
              </a:rPr>
              <a:t>所以在圓周率完成之前大家可以繼續放心使用密碼</a:t>
            </a:r>
            <a:endParaRPr kumimoji="1" lang="zh-HK" altLang="en-US" sz="2000" dirty="0">
              <a:solidFill>
                <a:srgbClr val="FFFF00"/>
              </a:solidFill>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73673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28832FD-AA51-DB43-8D9F-819B76BE7CAB}"/>
              </a:ext>
            </a:extLst>
          </p:cNvPr>
          <p:cNvSpPr>
            <a:spLocks noGrp="1"/>
          </p:cNvSpPr>
          <p:nvPr>
            <p:ph type="title"/>
          </p:nvPr>
        </p:nvSpPr>
        <p:spPr/>
        <p:txBody>
          <a:bodyPr/>
          <a:lstStyle/>
          <a:p>
            <a:r>
              <a:rPr kumimoji="1" lang="zh-HK" altLang="en-US" dirty="0"/>
              <a:t>祖沖之的生平</a:t>
            </a:r>
          </a:p>
        </p:txBody>
      </p:sp>
      <p:sp>
        <p:nvSpPr>
          <p:cNvPr id="3" name="內容版面配置區 2">
            <a:extLst>
              <a:ext uri="{FF2B5EF4-FFF2-40B4-BE49-F238E27FC236}">
                <a16:creationId xmlns:a16="http://schemas.microsoft.com/office/drawing/2014/main" id="{B7D14216-62A3-0C47-9BB0-B6FC1CA9B803}"/>
              </a:ext>
            </a:extLst>
          </p:cNvPr>
          <p:cNvSpPr>
            <a:spLocks noGrp="1"/>
          </p:cNvSpPr>
          <p:nvPr>
            <p:ph idx="1"/>
          </p:nvPr>
        </p:nvSpPr>
        <p:spPr/>
        <p:txBody>
          <a:bodyPr>
            <a:normAutofit/>
          </a:bodyPr>
          <a:lstStyle/>
          <a:p>
            <a:r>
              <a:rPr kumimoji="1" lang="zh-HK" altLang="en-US" sz="2200" dirty="0">
                <a:latin typeface="+mj-ea"/>
                <a:ea typeface="+mj-ea"/>
              </a:rPr>
              <a:t>祖沖之在三十多歲時（約公元</a:t>
            </a:r>
            <a:r>
              <a:rPr kumimoji="1" lang="en-US" altLang="zh-HK" sz="2200" dirty="0">
                <a:latin typeface="+mj-ea"/>
                <a:ea typeface="+mj-ea"/>
              </a:rPr>
              <a:t>4</a:t>
            </a:r>
            <a:r>
              <a:rPr kumimoji="1" lang="en-US" altLang="zh-TW" sz="2200" dirty="0">
                <a:latin typeface="+mj-ea"/>
                <a:ea typeface="+mj-ea"/>
              </a:rPr>
              <a:t>50</a:t>
            </a:r>
            <a:r>
              <a:rPr kumimoji="1" lang="zh-TW" altLang="en-US" sz="2200" dirty="0">
                <a:latin typeface="+mj-ea"/>
                <a:ea typeface="+mj-ea"/>
              </a:rPr>
              <a:t>年左右），被時任皇帝宋孝武帝委派至「華林學省」從事研究工作</a:t>
            </a:r>
            <a:endParaRPr kumimoji="1" lang="en-US" altLang="zh-TW" sz="2200" dirty="0">
              <a:latin typeface="+mj-ea"/>
              <a:ea typeface="+mj-ea"/>
            </a:endParaRPr>
          </a:p>
          <a:p>
            <a:r>
              <a:rPr kumimoji="1" lang="zh-HK" altLang="en-US" sz="2200" dirty="0">
                <a:latin typeface="+mj-ea"/>
                <a:ea typeface="+mj-ea"/>
              </a:rPr>
              <a:t>不久後，得以調任至當時最高級的科研機構</a:t>
            </a:r>
            <a:r>
              <a:rPr kumimoji="1" lang="en-US" altLang="zh-HK" sz="2200" dirty="0">
                <a:latin typeface="+mj-ea"/>
                <a:ea typeface="+mj-ea"/>
              </a:rPr>
              <a:t>——</a:t>
            </a:r>
            <a:r>
              <a:rPr kumimoji="1" lang="zh-HK" altLang="en-US" sz="2200" dirty="0">
                <a:latin typeface="+mj-ea"/>
                <a:ea typeface="+mj-ea"/>
              </a:rPr>
              <a:t>總明觀</a:t>
            </a:r>
            <a:r>
              <a:rPr kumimoji="1" lang="zh-TW" altLang="en-US" sz="2200" dirty="0">
                <a:latin typeface="+mj-ea"/>
                <a:ea typeface="+mj-ea"/>
              </a:rPr>
              <a:t>任職</a:t>
            </a:r>
            <a:endParaRPr kumimoji="1" lang="en-US" altLang="zh-TW" sz="2200" dirty="0">
              <a:latin typeface="+mj-ea"/>
              <a:ea typeface="+mj-ea"/>
            </a:endParaRPr>
          </a:p>
          <a:p>
            <a:r>
              <a:rPr kumimoji="1" lang="zh-TW" altLang="en-US" sz="2200" dirty="0">
                <a:latin typeface="+mj-ea"/>
                <a:ea typeface="+mj-ea"/>
              </a:rPr>
              <a:t>公元</a:t>
            </a:r>
            <a:r>
              <a:rPr kumimoji="1" lang="en-US" altLang="zh-TW" sz="2200" dirty="0">
                <a:latin typeface="+mj-ea"/>
                <a:ea typeface="+mj-ea"/>
              </a:rPr>
              <a:t>461</a:t>
            </a:r>
            <a:r>
              <a:rPr kumimoji="1" lang="zh-TW" altLang="en-US" sz="2200" dirty="0">
                <a:latin typeface="+mj-ea"/>
                <a:ea typeface="+mj-ea"/>
              </a:rPr>
              <a:t>年，祖沖之擔任南徐州（今江蘇鎮江）刺史的從事，後來分別擔任南徐州從事史，公府參軍</a:t>
            </a:r>
            <a:endParaRPr kumimoji="1" lang="en-US" altLang="zh-TW" sz="2200" dirty="0">
              <a:latin typeface="+mj-ea"/>
              <a:ea typeface="+mj-ea"/>
            </a:endParaRPr>
          </a:p>
          <a:p>
            <a:r>
              <a:rPr kumimoji="1" lang="zh-TW" altLang="en-US" sz="2200" dirty="0">
                <a:latin typeface="+mj-ea"/>
                <a:ea typeface="+mj-ea"/>
              </a:rPr>
              <a:t>公元</a:t>
            </a:r>
            <a:r>
              <a:rPr kumimoji="1" lang="en-US" altLang="zh-TW" sz="2200" dirty="0">
                <a:latin typeface="+mj-ea"/>
                <a:ea typeface="+mj-ea"/>
              </a:rPr>
              <a:t>464</a:t>
            </a:r>
            <a:r>
              <a:rPr kumimoji="1" lang="zh-TW" altLang="en-US" sz="2200" dirty="0">
                <a:latin typeface="+mj-ea"/>
                <a:ea typeface="+mj-ea"/>
              </a:rPr>
              <a:t>年，祖沖之被調任至婁縣（今江蘇崑山東北）擔任縣令</a:t>
            </a:r>
            <a:endParaRPr kumimoji="1" lang="en-US" altLang="zh-TW" sz="2200" dirty="0">
              <a:latin typeface="+mj-ea"/>
              <a:ea typeface="+mj-ea"/>
            </a:endParaRPr>
          </a:p>
          <a:p>
            <a:r>
              <a:rPr kumimoji="1" lang="zh-HK" altLang="en-US" sz="2200" dirty="0">
                <a:latin typeface="+mj-ea"/>
                <a:ea typeface="+mj-ea"/>
              </a:rPr>
              <a:t>數年後，被調回建康（今江蘇南京）擔任謁者僕射</a:t>
            </a:r>
            <a:endParaRPr kumimoji="1" lang="en-US" altLang="zh-HK" sz="2200" dirty="0">
              <a:latin typeface="+mj-ea"/>
              <a:ea typeface="+mj-ea"/>
            </a:endParaRPr>
          </a:p>
          <a:p>
            <a:r>
              <a:rPr kumimoji="1" lang="zh-HK" altLang="en-US" sz="2200" dirty="0">
                <a:latin typeface="+mj-ea"/>
                <a:ea typeface="+mj-ea"/>
              </a:rPr>
              <a:t>公元</a:t>
            </a:r>
            <a:r>
              <a:rPr kumimoji="1" lang="en-US" altLang="zh-HK" sz="2200" dirty="0">
                <a:latin typeface="+mj-ea"/>
                <a:ea typeface="+mj-ea"/>
              </a:rPr>
              <a:t>4</a:t>
            </a:r>
            <a:r>
              <a:rPr kumimoji="1" lang="en-US" altLang="zh-TW" sz="2200" dirty="0">
                <a:latin typeface="+mj-ea"/>
                <a:ea typeface="+mj-ea"/>
              </a:rPr>
              <a:t>94</a:t>
            </a:r>
            <a:r>
              <a:rPr kumimoji="1" lang="zh-TW" altLang="en-US" sz="2200" dirty="0">
                <a:latin typeface="+mj-ea"/>
                <a:ea typeface="+mj-ea"/>
              </a:rPr>
              <a:t>年，祖沖之在新的朝代</a:t>
            </a:r>
            <a:r>
              <a:rPr kumimoji="1" lang="en-US" altLang="zh-TW" sz="2200" dirty="0">
                <a:latin typeface="+mj-ea"/>
                <a:ea typeface="+mj-ea"/>
              </a:rPr>
              <a:t>——</a:t>
            </a:r>
            <a:r>
              <a:rPr kumimoji="1" lang="zh-TW" altLang="en-US" sz="2200" dirty="0">
                <a:latin typeface="+mj-ea"/>
                <a:ea typeface="+mj-ea"/>
              </a:rPr>
              <a:t>南齊朝廷擔任長水校尉，受四品俸祿</a:t>
            </a:r>
            <a:endParaRPr kumimoji="1" lang="en-US" altLang="zh-TW" sz="2200" dirty="0">
              <a:latin typeface="+mj-ea"/>
              <a:ea typeface="+mj-ea"/>
            </a:endParaRPr>
          </a:p>
          <a:p>
            <a:r>
              <a:rPr kumimoji="1" lang="zh-TW" altLang="en-US" sz="2200" dirty="0">
                <a:latin typeface="+mj-ea"/>
                <a:ea typeface="+mj-ea"/>
              </a:rPr>
              <a:t>公元</a:t>
            </a:r>
            <a:r>
              <a:rPr kumimoji="1" lang="en-US" altLang="zh-TW" sz="2200" dirty="0">
                <a:latin typeface="+mj-ea"/>
                <a:ea typeface="+mj-ea"/>
              </a:rPr>
              <a:t>500</a:t>
            </a:r>
            <a:r>
              <a:rPr kumimoji="1" lang="zh-TW" altLang="en-US" sz="2200" dirty="0">
                <a:latin typeface="+mj-ea"/>
                <a:ea typeface="+mj-ea"/>
              </a:rPr>
              <a:t>年，南齊滅亡前兩年，祖沖之去世</a:t>
            </a:r>
            <a:endParaRPr kumimoji="1" lang="zh-HK" altLang="en-US" sz="2200" dirty="0">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11916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D863EC9-3703-7D4F-BAE4-2DB3C5BC6C11}"/>
              </a:ext>
            </a:extLst>
          </p:cNvPr>
          <p:cNvSpPr>
            <a:spLocks noGrp="1"/>
          </p:cNvSpPr>
          <p:nvPr>
            <p:ph type="title"/>
          </p:nvPr>
        </p:nvSpPr>
        <p:spPr/>
        <p:txBody>
          <a:bodyPr/>
          <a:lstStyle/>
          <a:p>
            <a:r>
              <a:rPr kumimoji="1" lang="zh-HK" altLang="en-US" dirty="0"/>
              <a:t>祖沖之的家庭背景</a:t>
            </a:r>
          </a:p>
        </p:txBody>
      </p:sp>
      <p:sp>
        <p:nvSpPr>
          <p:cNvPr id="3" name="內容版面配置區 2">
            <a:extLst>
              <a:ext uri="{FF2B5EF4-FFF2-40B4-BE49-F238E27FC236}">
                <a16:creationId xmlns:a16="http://schemas.microsoft.com/office/drawing/2014/main" id="{BA3DCB4D-B44B-924F-A3DB-82CB8EDA2BE7}"/>
              </a:ext>
            </a:extLst>
          </p:cNvPr>
          <p:cNvSpPr>
            <a:spLocks noGrp="1"/>
          </p:cNvSpPr>
          <p:nvPr>
            <p:ph idx="1"/>
          </p:nvPr>
        </p:nvSpPr>
        <p:spPr/>
        <p:txBody>
          <a:bodyPr/>
          <a:lstStyle/>
          <a:p>
            <a:r>
              <a:rPr kumimoji="1" lang="zh-HK" altLang="en-US" dirty="0">
                <a:latin typeface="+mj-ea"/>
                <a:ea typeface="+mj-ea"/>
              </a:rPr>
              <a:t>祖沖之的曾祖父祖台之，為東晉侍中</a:t>
            </a:r>
            <a:endParaRPr kumimoji="1" lang="en-US" altLang="zh-HK" dirty="0">
              <a:latin typeface="+mj-ea"/>
              <a:ea typeface="+mj-ea"/>
            </a:endParaRPr>
          </a:p>
          <a:p>
            <a:r>
              <a:rPr kumimoji="1" lang="zh-HK" altLang="en-US" dirty="0">
                <a:latin typeface="+mj-ea"/>
                <a:ea typeface="+mj-ea"/>
              </a:rPr>
              <a:t>為避戰亂，</a:t>
            </a:r>
            <a:r>
              <a:rPr kumimoji="1" lang="zh-TW" altLang="en-US" dirty="0">
                <a:latin typeface="+mj-ea"/>
                <a:ea typeface="+mj-ea"/>
              </a:rPr>
              <a:t>祖沖之的祖父</a:t>
            </a:r>
            <a:r>
              <a:rPr kumimoji="1" lang="zh-HK" altLang="en-US" dirty="0">
                <a:latin typeface="+mj-ea"/>
                <a:ea typeface="+mj-ea"/>
              </a:rPr>
              <a:t>祖昌把祖家從河北遷至江南</a:t>
            </a:r>
            <a:endParaRPr kumimoji="1" lang="en-US" altLang="zh-HK" dirty="0">
              <a:latin typeface="+mj-ea"/>
              <a:ea typeface="+mj-ea"/>
            </a:endParaRPr>
          </a:p>
          <a:p>
            <a:r>
              <a:rPr kumimoji="1" lang="zh-HK" altLang="en-US" dirty="0">
                <a:latin typeface="+mj-ea"/>
                <a:ea typeface="+mj-ea"/>
              </a:rPr>
              <a:t>祖昌曾經就任</a:t>
            </a:r>
            <a:r>
              <a:rPr kumimoji="1" lang="zh-HK" altLang="en-US" b="1" dirty="0">
                <a:latin typeface="+mj-ea"/>
                <a:ea typeface="+mj-ea"/>
              </a:rPr>
              <a:t>劉宋朝</a:t>
            </a:r>
            <a:r>
              <a:rPr kumimoji="1" lang="zh-HK" altLang="en-US" dirty="0">
                <a:latin typeface="+mj-ea"/>
                <a:ea typeface="+mj-ea"/>
              </a:rPr>
              <a:t>的「大匠卿」，掌管土木工程</a:t>
            </a:r>
            <a:endParaRPr kumimoji="1" lang="en-US" altLang="zh-HK" dirty="0">
              <a:latin typeface="+mj-ea"/>
              <a:ea typeface="+mj-ea"/>
            </a:endParaRPr>
          </a:p>
          <a:p>
            <a:r>
              <a:rPr kumimoji="1" lang="zh-HK" altLang="en-US" dirty="0">
                <a:latin typeface="+mj-ea"/>
                <a:ea typeface="+mj-ea"/>
              </a:rPr>
              <a:t>父親祖朔之曾經就任</a:t>
            </a:r>
            <a:r>
              <a:rPr kumimoji="1" lang="zh-HK" altLang="en-US" b="1" dirty="0">
                <a:latin typeface="+mj-ea"/>
                <a:ea typeface="+mj-ea"/>
              </a:rPr>
              <a:t>劉宋朝</a:t>
            </a:r>
            <a:r>
              <a:rPr kumimoji="1" lang="zh-HK" altLang="en-US" dirty="0">
                <a:latin typeface="+mj-ea"/>
                <a:ea typeface="+mj-ea"/>
              </a:rPr>
              <a:t>的「奉朝請」，常受邀參加皇室典禮及宴會</a:t>
            </a:r>
            <a:endParaRPr kumimoji="1" lang="en-US" altLang="zh-HK" dirty="0">
              <a:latin typeface="+mj-ea"/>
              <a:ea typeface="+mj-ea"/>
            </a:endParaRPr>
          </a:p>
          <a:p>
            <a:r>
              <a:rPr kumimoji="1" lang="zh-HK" altLang="en-US" dirty="0">
                <a:latin typeface="+mj-ea"/>
                <a:ea typeface="+mj-ea"/>
              </a:rPr>
              <a:t>由於父上兩代都是學識淵博的人，祖沖之自幼便受到良好的家庭教育</a:t>
            </a:r>
            <a:endParaRPr kumimoji="1" lang="en-US" altLang="zh-HK" dirty="0">
              <a:latin typeface="+mj-ea"/>
              <a:ea typeface="+mj-ea"/>
            </a:endParaRPr>
          </a:p>
          <a:p>
            <a:r>
              <a:rPr kumimoji="1" lang="zh-HK" altLang="en-US" dirty="0">
                <a:latin typeface="+mj-ea"/>
                <a:ea typeface="+mj-ea"/>
              </a:rPr>
              <a:t>父親自幼便領他誦讀經書典籍，在家庭的薰陶和耳濡目染下</a:t>
            </a:r>
            <a:endParaRPr kumimoji="1" lang="en-US" altLang="zh-HK" dirty="0">
              <a:latin typeface="+mj-ea"/>
              <a:ea typeface="+mj-ea"/>
            </a:endParaRPr>
          </a:p>
          <a:p>
            <a:r>
              <a:rPr kumimoji="1" lang="zh-HK" altLang="en-US" dirty="0">
                <a:latin typeface="+mj-ea"/>
                <a:ea typeface="+mj-ea"/>
              </a:rPr>
              <a:t>加上祖沖之本人勤奮好學</a:t>
            </a:r>
            <a:endParaRPr kumimoji="1" lang="en-US" altLang="zh-HK" dirty="0">
              <a:latin typeface="+mj-ea"/>
              <a:ea typeface="+mj-ea"/>
            </a:endParaRPr>
          </a:p>
          <a:p>
            <a:r>
              <a:rPr kumimoji="1" lang="zh-HK" altLang="en-US" dirty="0">
                <a:latin typeface="+mj-ea"/>
                <a:ea typeface="+mj-ea"/>
              </a:rPr>
              <a:t>他從小便對自然科學和文學、哲學，特別是天文學產生了濃厚的興趣</a:t>
            </a:r>
            <a:endParaRPr kumimoji="1" lang="en-US" altLang="zh-HK" dirty="0">
              <a:latin typeface="+mj-ea"/>
              <a:ea typeface="+mj-ea"/>
            </a:endParaRPr>
          </a:p>
          <a:p>
            <a:r>
              <a:rPr kumimoji="1" lang="zh-HK" altLang="en-US" dirty="0">
                <a:latin typeface="+mj-ea"/>
                <a:ea typeface="+mj-ea"/>
              </a:rPr>
              <a:t>在青年時代便有了博學的名聲</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525645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94E7AD8-183B-D44F-B70D-6DFC580A696A}"/>
              </a:ext>
            </a:extLst>
          </p:cNvPr>
          <p:cNvSpPr>
            <a:spLocks noGrp="1"/>
          </p:cNvSpPr>
          <p:nvPr>
            <p:ph type="title"/>
          </p:nvPr>
        </p:nvSpPr>
        <p:spPr/>
        <p:txBody>
          <a:bodyPr/>
          <a:lstStyle/>
          <a:p>
            <a:r>
              <a:rPr kumimoji="1" lang="zh-HK" altLang="en-US" dirty="0"/>
              <a:t>祖沖之的自述</a:t>
            </a:r>
          </a:p>
        </p:txBody>
      </p:sp>
      <p:sp>
        <p:nvSpPr>
          <p:cNvPr id="3" name="內容版面配置區 2">
            <a:extLst>
              <a:ext uri="{FF2B5EF4-FFF2-40B4-BE49-F238E27FC236}">
                <a16:creationId xmlns:a16="http://schemas.microsoft.com/office/drawing/2014/main" id="{178D421B-114D-3445-B600-A046D1CE1CF9}"/>
              </a:ext>
            </a:extLst>
          </p:cNvPr>
          <p:cNvSpPr>
            <a:spLocks noGrp="1"/>
          </p:cNvSpPr>
          <p:nvPr>
            <p:ph idx="1"/>
          </p:nvPr>
        </p:nvSpPr>
        <p:spPr/>
        <p:txBody>
          <a:bodyPr/>
          <a:lstStyle/>
          <a:p>
            <a:r>
              <a:rPr kumimoji="1" lang="zh-HK" altLang="en-US" dirty="0">
                <a:latin typeface="+mj-ea"/>
                <a:ea typeface="+mj-ea"/>
              </a:rPr>
              <a:t>祖沖之曾在其著作中自述道，他幼時便「專功數術，搜爍古今」</a:t>
            </a:r>
            <a:endParaRPr kumimoji="1" lang="en-US" altLang="zh-HK" dirty="0">
              <a:latin typeface="+mj-ea"/>
              <a:ea typeface="+mj-ea"/>
            </a:endParaRPr>
          </a:p>
          <a:p>
            <a:r>
              <a:rPr kumimoji="1" lang="zh-HK" altLang="en-US" dirty="0">
                <a:latin typeface="+mj-ea"/>
                <a:ea typeface="+mj-ea"/>
              </a:rPr>
              <a:t>他把從上古時起直至他生活的時代止的各種文獻、記錄、資料，幾乎全都搜羅來進行考察</a:t>
            </a:r>
            <a:endParaRPr kumimoji="1" lang="en-US" altLang="zh-HK" dirty="0">
              <a:latin typeface="+mj-ea"/>
              <a:ea typeface="+mj-ea"/>
            </a:endParaRPr>
          </a:p>
          <a:p>
            <a:r>
              <a:rPr kumimoji="1" lang="zh-HK" altLang="en-US" dirty="0">
                <a:latin typeface="+mj-ea"/>
                <a:ea typeface="+mj-ea"/>
              </a:rPr>
              <a:t>他又主張決不「虛推古人」，不拘束於古人陳腐的錯誤結論之中</a:t>
            </a:r>
            <a:endParaRPr kumimoji="1" lang="en-US" altLang="zh-HK" dirty="0">
              <a:latin typeface="+mj-ea"/>
              <a:ea typeface="+mj-ea"/>
            </a:endParaRPr>
          </a:p>
          <a:p>
            <a:r>
              <a:rPr kumimoji="1" lang="zh-HK" altLang="en-US" dirty="0">
                <a:latin typeface="+mj-ea"/>
                <a:ea typeface="+mj-ea"/>
              </a:rPr>
              <a:t>每逢遇到疑問，他會親自進行精密的測量和仔細的推算</a:t>
            </a:r>
            <a:endParaRPr kumimoji="1" lang="en-US" altLang="zh-HK" dirty="0">
              <a:latin typeface="+mj-ea"/>
              <a:ea typeface="+mj-ea"/>
            </a:endParaRPr>
          </a:p>
          <a:p>
            <a:pPr marL="182563" indent="-182563"/>
            <a:r>
              <a:rPr kumimoji="1" lang="zh-HK" altLang="en-US" dirty="0">
                <a:latin typeface="+mj-ea"/>
                <a:ea typeface="+mj-ea"/>
              </a:rPr>
              <a:t>每每「親量圭尺，躬察儀漏，目盡毫釐，心窮籌策」 </a:t>
            </a:r>
            <a:br>
              <a:rPr kumimoji="1" lang="en-US" altLang="zh-HK" dirty="0">
                <a:latin typeface="+mj-ea"/>
                <a:ea typeface="+mj-ea"/>
              </a:rPr>
            </a:br>
            <a:r>
              <a:rPr kumimoji="1" lang="zh-HK" altLang="en-US" dirty="0">
                <a:latin typeface="+mj-ea"/>
                <a:ea typeface="+mj-ea"/>
              </a:rPr>
              <a:t>（意思是：親自</a:t>
            </a:r>
            <a:r>
              <a:rPr kumimoji="1" lang="zh-TW" altLang="en-US" dirty="0">
                <a:latin typeface="+mj-ea"/>
                <a:ea typeface="+mj-ea"/>
              </a:rPr>
              <a:t>用</a:t>
            </a:r>
            <a:r>
              <a:rPr kumimoji="1" lang="zh-HK" altLang="en-US" dirty="0">
                <a:latin typeface="+mj-ea"/>
                <a:ea typeface="+mj-ea"/>
              </a:rPr>
              <a:t>尺來量度</a:t>
            </a:r>
            <a:r>
              <a:rPr kumimoji="1" lang="zh-TW" altLang="en-US" dirty="0">
                <a:latin typeface="+mj-ea"/>
                <a:ea typeface="+mj-ea"/>
              </a:rPr>
              <a:t>在圭表中投出來的</a:t>
            </a:r>
            <a:r>
              <a:rPr kumimoji="1" lang="zh-HK" altLang="en-US" dirty="0">
                <a:latin typeface="+mj-ea"/>
                <a:ea typeface="+mj-ea"/>
              </a:rPr>
              <a:t>日影長短；親自確認沙漏等儀器的結果；看清楚測量結</a:t>
            </a:r>
            <a:r>
              <a:rPr kumimoji="1" lang="zh-TW" altLang="en-US" dirty="0">
                <a:latin typeface="+mj-ea"/>
                <a:ea typeface="+mj-ea"/>
              </a:rPr>
              <a:t>。</a:t>
            </a:r>
            <a:r>
              <a:rPr kumimoji="1" lang="zh-HK" altLang="en-US" dirty="0">
                <a:latin typeface="+mj-ea"/>
                <a:ea typeface="+mj-ea"/>
              </a:rPr>
              <a:t>果，不允許有毫厘之差；推演算數時用盡心力）</a:t>
            </a:r>
            <a:endParaRPr kumimoji="1" lang="en-US" altLang="zh-HK" dirty="0">
              <a:latin typeface="+mj-ea"/>
              <a:ea typeface="+mj-ea"/>
            </a:endParaRPr>
          </a:p>
          <a:p>
            <a:pPr marL="0" indent="0">
              <a:buNone/>
            </a:pPr>
            <a:r>
              <a:rPr kumimoji="1" lang="zh-HK" altLang="en-US" dirty="0">
                <a:latin typeface="+mj-ea"/>
                <a:ea typeface="+mj-ea"/>
              </a:rPr>
              <a:t>    （躬＝親自；籌策＝計算推演）</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77421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4510167-EDBD-9440-96C3-FAE44F48974D}"/>
              </a:ext>
            </a:extLst>
          </p:cNvPr>
          <p:cNvSpPr>
            <a:spLocks noGrp="1"/>
          </p:cNvSpPr>
          <p:nvPr>
            <p:ph type="title"/>
          </p:nvPr>
        </p:nvSpPr>
        <p:spPr/>
        <p:txBody>
          <a:bodyPr/>
          <a:lstStyle/>
          <a:p>
            <a:r>
              <a:rPr kumimoji="1" lang="zh-HK" altLang="en-US" dirty="0"/>
              <a:t>祖沖之的成就</a:t>
            </a:r>
          </a:p>
        </p:txBody>
      </p:sp>
      <p:sp>
        <p:nvSpPr>
          <p:cNvPr id="3" name="內容版面配置區 2">
            <a:extLst>
              <a:ext uri="{FF2B5EF4-FFF2-40B4-BE49-F238E27FC236}">
                <a16:creationId xmlns:a16="http://schemas.microsoft.com/office/drawing/2014/main" id="{DD937255-E1AF-0544-83D2-76910F5E7997}"/>
              </a:ext>
            </a:extLst>
          </p:cNvPr>
          <p:cNvSpPr>
            <a:spLocks noGrp="1"/>
          </p:cNvSpPr>
          <p:nvPr>
            <p:ph idx="1"/>
          </p:nvPr>
        </p:nvSpPr>
        <p:spPr/>
        <p:txBody>
          <a:bodyPr/>
          <a:lstStyle/>
          <a:p>
            <a:r>
              <a:rPr kumimoji="1" lang="zh-HK" altLang="en-US" dirty="0">
                <a:latin typeface="+mj-ea"/>
                <a:ea typeface="+mj-ea"/>
              </a:rPr>
              <a:t>祖沖之最著名的成就在於數學方面對圓周率的推算，但除此之外他還有許多其他領域的成就</a:t>
            </a:r>
            <a:endParaRPr kumimoji="1" lang="en-US" altLang="zh-HK" dirty="0">
              <a:latin typeface="+mj-ea"/>
              <a:ea typeface="+mj-ea"/>
            </a:endParaRPr>
          </a:p>
          <a:p>
            <a:r>
              <a:rPr kumimoji="1" lang="zh-HK" altLang="en-US" dirty="0">
                <a:latin typeface="+mj-ea"/>
                <a:ea typeface="+mj-ea"/>
              </a:rPr>
              <a:t>上文有提到，祖沖之不但是一位數學家，更是一名天文學家</a:t>
            </a:r>
            <a:endParaRPr kumimoji="1" lang="en-US" altLang="zh-HK" dirty="0">
              <a:latin typeface="+mj-ea"/>
              <a:ea typeface="+mj-ea"/>
            </a:endParaRPr>
          </a:p>
          <a:p>
            <a:r>
              <a:rPr kumimoji="1" lang="zh-HK" altLang="en-US" dirty="0">
                <a:latin typeface="+mj-ea"/>
                <a:ea typeface="+mj-ea"/>
              </a:rPr>
              <a:t>他的主要成就在數學、天文曆法與機械</a:t>
            </a:r>
            <a:r>
              <a:rPr kumimoji="1" lang="zh-TW" altLang="en-US" dirty="0">
                <a:latin typeface="+mj-ea"/>
                <a:ea typeface="+mj-ea"/>
              </a:rPr>
              <a:t>製</a:t>
            </a:r>
            <a:r>
              <a:rPr kumimoji="1" lang="zh-HK" altLang="en-US" dirty="0">
                <a:latin typeface="+mj-ea"/>
                <a:ea typeface="+mj-ea"/>
              </a:rPr>
              <a:t>造等三個領域</a:t>
            </a:r>
            <a:endParaRPr kumimoji="1" lang="en-US" altLang="zh-HK" dirty="0">
              <a:latin typeface="+mj-ea"/>
              <a:ea typeface="+mj-ea"/>
            </a:endParaRPr>
          </a:p>
          <a:p>
            <a:r>
              <a:rPr kumimoji="1" lang="zh-HK" altLang="en-US" dirty="0">
                <a:latin typeface="+mj-ea"/>
                <a:ea typeface="+mj-ea"/>
              </a:rPr>
              <a:t>野史記載祖沖之同樣精通音律，擅於下棋</a:t>
            </a:r>
            <a:endParaRPr kumimoji="1" lang="en-US" altLang="zh-HK" dirty="0">
              <a:latin typeface="+mj-ea"/>
              <a:ea typeface="+mj-ea"/>
            </a:endParaRPr>
          </a:p>
          <a:p>
            <a:r>
              <a:rPr kumimoji="1" lang="zh-HK" altLang="en-US" dirty="0">
                <a:latin typeface="+mj-ea"/>
                <a:ea typeface="+mj-ea"/>
              </a:rPr>
              <a:t>甚至有說他曾有一本小說著作</a:t>
            </a:r>
            <a:r>
              <a:rPr kumimoji="1" lang="en-US" altLang="zh-HK" dirty="0">
                <a:latin typeface="+mj-ea"/>
                <a:ea typeface="+mj-ea"/>
              </a:rPr>
              <a:t>《</a:t>
            </a:r>
            <a:r>
              <a:rPr kumimoji="1" lang="zh-HK" altLang="en-US" dirty="0">
                <a:latin typeface="+mj-ea"/>
                <a:ea typeface="+mj-ea"/>
              </a:rPr>
              <a:t>述異記</a:t>
            </a:r>
            <a:r>
              <a:rPr kumimoji="1" lang="en-US" altLang="zh-HK" dirty="0">
                <a:latin typeface="+mj-ea"/>
                <a:ea typeface="+mj-ea"/>
              </a:rPr>
              <a:t>》</a:t>
            </a:r>
          </a:p>
          <a:p>
            <a:r>
              <a:rPr kumimoji="1" lang="zh-HK" altLang="en-US" dirty="0">
                <a:latin typeface="+mj-ea"/>
                <a:ea typeface="+mj-ea"/>
              </a:rPr>
              <a:t>在家庭教育方面，他教子有方，兒子祖暅</a:t>
            </a:r>
            <a:r>
              <a:rPr kumimoji="1" lang="en-US" altLang="zh-TW" dirty="0">
                <a:latin typeface="+mj-ea"/>
                <a:ea typeface="+mj-ea"/>
              </a:rPr>
              <a:t>(</a:t>
            </a:r>
            <a:r>
              <a:rPr kumimoji="1" lang="zh-TW" altLang="en-US" dirty="0">
                <a:latin typeface="+mj-ea"/>
                <a:ea typeface="+mj-ea"/>
              </a:rPr>
              <a:t>又名祖</a:t>
            </a:r>
            <a:r>
              <a:rPr kumimoji="1" lang="zh-HK" altLang="en-US" dirty="0">
                <a:latin typeface="+mj-ea"/>
                <a:ea typeface="+mj-ea"/>
              </a:rPr>
              <a:t>暅</a:t>
            </a:r>
            <a:r>
              <a:rPr kumimoji="1" lang="zh-TW" altLang="en-US" dirty="0">
                <a:latin typeface="+mj-ea"/>
                <a:ea typeface="+mj-ea"/>
              </a:rPr>
              <a:t>之</a:t>
            </a:r>
            <a:r>
              <a:rPr kumimoji="1" lang="en-US" altLang="zh-TW" dirty="0">
                <a:latin typeface="+mj-ea"/>
                <a:ea typeface="+mj-ea"/>
              </a:rPr>
              <a:t>)</a:t>
            </a:r>
            <a:r>
              <a:rPr kumimoji="1" lang="zh-HK" altLang="en-US" dirty="0">
                <a:latin typeface="+mj-ea"/>
                <a:ea typeface="+mj-ea"/>
              </a:rPr>
              <a:t>也是一名傑出的數學家</a:t>
            </a:r>
            <a:endParaRPr kumimoji="1" lang="en-US" altLang="zh-HK" dirty="0">
              <a:latin typeface="+mj-ea"/>
              <a:ea typeface="+mj-ea"/>
            </a:endParaRPr>
          </a:p>
          <a:p>
            <a:endParaRPr kumimoji="1" lang="zh-HK" altLang="en-US" dirty="0">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053216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a:extLst>
              <a:ext uri="{FF2B5EF4-FFF2-40B4-BE49-F238E27FC236}">
                <a16:creationId xmlns:a16="http://schemas.microsoft.com/office/drawing/2014/main" id="{4E1B28C2-BF9D-3441-94BF-52C16A153D81}"/>
              </a:ext>
            </a:extLst>
          </p:cNvPr>
          <p:cNvGraphicFramePr>
            <a:graphicFrameLocks noGrp="1"/>
          </p:cNvGraphicFramePr>
          <p:nvPr>
            <p:ph idx="1"/>
            <p:extLst>
              <p:ext uri="{D42A27DB-BD31-4B8C-83A1-F6EECF244321}">
                <p14:modId xmlns:p14="http://schemas.microsoft.com/office/powerpoint/2010/main" val="3585817995"/>
              </p:ext>
            </p:extLst>
          </p:nvPr>
        </p:nvGraphicFramePr>
        <p:xfrm>
          <a:off x="211015" y="422031"/>
          <a:ext cx="10917360" cy="5873265"/>
        </p:xfrm>
        <a:graphic>
          <a:graphicData uri="http://schemas.openxmlformats.org/drawingml/2006/table">
            <a:tbl>
              <a:tblPr firstRow="1" bandRow="1">
                <a:tableStyleId>{5C22544A-7EE6-4342-B048-85BDC9FD1C3A}</a:tableStyleId>
              </a:tblPr>
              <a:tblGrid>
                <a:gridCol w="10917360">
                  <a:extLst>
                    <a:ext uri="{9D8B030D-6E8A-4147-A177-3AD203B41FA5}">
                      <a16:colId xmlns:a16="http://schemas.microsoft.com/office/drawing/2014/main" val="670358714"/>
                    </a:ext>
                  </a:extLst>
                </a:gridCol>
              </a:tblGrid>
              <a:tr h="652585">
                <a:tc>
                  <a:txBody>
                    <a:bodyPr/>
                    <a:lstStyle/>
                    <a:p>
                      <a:pPr algn="ctr"/>
                      <a:r>
                        <a:rPr kumimoji="1" lang="zh-HK" altLang="en-US" sz="3600" b="1" cap="none" spc="50" dirty="0">
                          <a:ln w="9525" cmpd="sng">
                            <a:solidFill>
                              <a:schemeClr val="accent1"/>
                            </a:solidFill>
                            <a:prstDash val="solid"/>
                          </a:ln>
                          <a:solidFill>
                            <a:srgbClr val="70AD47">
                              <a:tint val="1000"/>
                            </a:srgbClr>
                          </a:solidFill>
                          <a:effectLst>
                            <a:glow rad="38100">
                              <a:schemeClr val="accent1">
                                <a:alpha val="40000"/>
                              </a:schemeClr>
                            </a:glow>
                          </a:effectLst>
                        </a:rPr>
                        <a:t>成就一覽表</a:t>
                      </a:r>
                      <a:endParaRPr lang="zh-HK" altLang="en-US" sz="36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a:txBody>
                  <a:tcPr/>
                </a:tc>
                <a:extLst>
                  <a:ext uri="{0D108BD9-81ED-4DB2-BD59-A6C34878D82A}">
                    <a16:rowId xmlns:a16="http://schemas.microsoft.com/office/drawing/2014/main" val="1158501157"/>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HK" sz="2400" dirty="0"/>
                        <a:t>1</a:t>
                      </a:r>
                      <a:r>
                        <a:rPr kumimoji="1" lang="en-US" altLang="zh-TW" sz="2400" dirty="0"/>
                        <a:t>.</a:t>
                      </a:r>
                      <a:r>
                        <a:rPr kumimoji="1" lang="zh-TW" altLang="en-US" sz="2400" dirty="0"/>
                        <a:t>    </a:t>
                      </a:r>
                      <a:r>
                        <a:rPr kumimoji="1" lang="zh-HK" altLang="en-US" sz="2400" dirty="0"/>
                        <a:t>為</a:t>
                      </a:r>
                      <a:r>
                        <a:rPr kumimoji="1" lang="en-US" altLang="zh-HK" sz="2400" dirty="0"/>
                        <a:t>《</a:t>
                      </a:r>
                      <a:r>
                        <a:rPr kumimoji="1" lang="zh-HK" altLang="en-US" sz="2400" dirty="0"/>
                        <a:t>九章算術</a:t>
                      </a:r>
                      <a:r>
                        <a:rPr kumimoji="1" lang="en-US" altLang="zh-HK" sz="2400" dirty="0"/>
                        <a:t>》</a:t>
                      </a:r>
                      <a:r>
                        <a:rPr kumimoji="1" lang="zh-HK" altLang="en-US" sz="2400" dirty="0"/>
                        <a:t>與</a:t>
                      </a:r>
                      <a:r>
                        <a:rPr kumimoji="1" lang="en-US" altLang="zh-HK" sz="2400" dirty="0"/>
                        <a:t>《</a:t>
                      </a:r>
                      <a:r>
                        <a:rPr kumimoji="1" lang="zh-HK" altLang="en-US" sz="2400" dirty="0"/>
                        <a:t>重差</a:t>
                      </a:r>
                      <a:r>
                        <a:rPr kumimoji="1" lang="en-US" altLang="zh-HK" sz="2400" dirty="0"/>
                        <a:t>》</a:t>
                      </a:r>
                      <a:r>
                        <a:rPr kumimoji="1" lang="zh-HK" altLang="en-US" sz="2400" dirty="0"/>
                        <a:t>作注解</a:t>
                      </a:r>
                      <a:endParaRPr kumimoji="1" lang="en-US" altLang="zh-HK" sz="2400" dirty="0"/>
                    </a:p>
                  </a:txBody>
                  <a:tcPr/>
                </a:tc>
                <a:extLst>
                  <a:ext uri="{0D108BD9-81ED-4DB2-BD59-A6C34878D82A}">
                    <a16:rowId xmlns:a16="http://schemas.microsoft.com/office/drawing/2014/main" val="683159424"/>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HK" sz="2400" dirty="0"/>
                        <a:t>2</a:t>
                      </a:r>
                      <a:r>
                        <a:rPr kumimoji="1" lang="en-US" altLang="zh-TW" sz="2400" dirty="0"/>
                        <a:t>.</a:t>
                      </a:r>
                      <a:r>
                        <a:rPr kumimoji="1" lang="zh-TW" altLang="en-US" sz="2400" dirty="0"/>
                        <a:t>    </a:t>
                      </a:r>
                      <a:r>
                        <a:rPr kumimoji="1" lang="zh-HK" altLang="en-US" sz="2400" dirty="0"/>
                        <a:t>著有</a:t>
                      </a:r>
                      <a:r>
                        <a:rPr kumimoji="1" lang="en-US" altLang="zh-HK" sz="2400" dirty="0"/>
                        <a:t>《</a:t>
                      </a:r>
                      <a:r>
                        <a:rPr kumimoji="1" lang="zh-HK" altLang="en-US" sz="2400" dirty="0"/>
                        <a:t>綴術</a:t>
                      </a:r>
                      <a:r>
                        <a:rPr kumimoji="1" lang="en-US" altLang="zh-HK" sz="2400" dirty="0"/>
                        <a:t>》</a:t>
                      </a:r>
                      <a:r>
                        <a:rPr kumimoji="1" lang="zh-HK" altLang="en-US" sz="2400" dirty="0"/>
                        <a:t>一書，此書內容艱深，唐代國子監要用四年來學習此書</a:t>
                      </a:r>
                      <a:endParaRPr kumimoji="1" lang="en-US" altLang="zh-HK" sz="2400" dirty="0"/>
                    </a:p>
                  </a:txBody>
                  <a:tcPr/>
                </a:tc>
                <a:extLst>
                  <a:ext uri="{0D108BD9-81ED-4DB2-BD59-A6C34878D82A}">
                    <a16:rowId xmlns:a16="http://schemas.microsoft.com/office/drawing/2014/main" val="2705061208"/>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HK" sz="2400" dirty="0"/>
                        <a:t>3</a:t>
                      </a:r>
                      <a:r>
                        <a:rPr kumimoji="1" lang="en-US" altLang="zh-TW" sz="2400" dirty="0"/>
                        <a:t>.</a:t>
                      </a:r>
                      <a:r>
                        <a:rPr kumimoji="1" lang="zh-TW" altLang="en-US" sz="2400" dirty="0"/>
                        <a:t>    </a:t>
                      </a:r>
                      <a:r>
                        <a:rPr kumimoji="1" lang="zh-HK" altLang="en-US" sz="2400" dirty="0"/>
                        <a:t>研究過「開差冪」和「開立差」等問題（多元方程求根的問題）</a:t>
                      </a:r>
                      <a:endParaRPr kumimoji="1" lang="en-US" altLang="zh-HK" sz="2400" dirty="0"/>
                    </a:p>
                  </a:txBody>
                  <a:tcPr/>
                </a:tc>
                <a:extLst>
                  <a:ext uri="{0D108BD9-81ED-4DB2-BD59-A6C34878D82A}">
                    <a16:rowId xmlns:a16="http://schemas.microsoft.com/office/drawing/2014/main" val="3132969008"/>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HK" sz="2400" dirty="0"/>
                        <a:t>4</a:t>
                      </a:r>
                      <a:r>
                        <a:rPr kumimoji="1" lang="en-US" altLang="zh-TW" sz="2400" dirty="0"/>
                        <a:t>.</a:t>
                      </a:r>
                      <a:r>
                        <a:rPr kumimoji="1" lang="zh-TW" altLang="en-US" sz="2400" dirty="0"/>
                        <a:t>    </a:t>
                      </a:r>
                      <a:r>
                        <a:rPr kumimoji="1" lang="zh-HK" altLang="en-US" sz="2400" dirty="0"/>
                        <a:t>對圓周率的計算結果（推算至小數點後</a:t>
                      </a:r>
                      <a:r>
                        <a:rPr kumimoji="1" lang="en-US" altLang="zh-HK" sz="2400" dirty="0"/>
                        <a:t>7</a:t>
                      </a:r>
                      <a:r>
                        <a:rPr kumimoji="1" lang="zh-HK" altLang="en-US" sz="2400" dirty="0"/>
                        <a:t>位數，</a:t>
                      </a:r>
                      <a:r>
                        <a:rPr kumimoji="1" lang="en-US" altLang="zh-HK" sz="2400" dirty="0"/>
                        <a:t>1</a:t>
                      </a:r>
                      <a:r>
                        <a:rPr kumimoji="1" lang="en-US" altLang="zh-TW" sz="2400" dirty="0"/>
                        <a:t>000</a:t>
                      </a:r>
                      <a:r>
                        <a:rPr kumimoji="1" lang="zh-TW" altLang="en-US" sz="2400" dirty="0"/>
                        <a:t>年後才被超越）</a:t>
                      </a:r>
                      <a:endParaRPr kumimoji="1" lang="en-US" altLang="zh-TW" sz="2400" dirty="0"/>
                    </a:p>
                  </a:txBody>
                  <a:tcPr/>
                </a:tc>
                <a:extLst>
                  <a:ext uri="{0D108BD9-81ED-4DB2-BD59-A6C34878D82A}">
                    <a16:rowId xmlns:a16="http://schemas.microsoft.com/office/drawing/2014/main" val="384824685"/>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TW" sz="2400" dirty="0"/>
                        <a:t>5.</a:t>
                      </a:r>
                      <a:r>
                        <a:rPr kumimoji="1" lang="zh-TW" altLang="en-US" sz="2400" dirty="0"/>
                        <a:t>    研究出球體面積的計算公式</a:t>
                      </a:r>
                      <a:endParaRPr kumimoji="1" lang="en-US" altLang="zh-TW" sz="2400" dirty="0"/>
                    </a:p>
                  </a:txBody>
                  <a:tcPr/>
                </a:tc>
                <a:extLst>
                  <a:ext uri="{0D108BD9-81ED-4DB2-BD59-A6C34878D82A}">
                    <a16:rowId xmlns:a16="http://schemas.microsoft.com/office/drawing/2014/main" val="1828936368"/>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TW" sz="2400" dirty="0"/>
                        <a:t>6.</a:t>
                      </a:r>
                      <a:r>
                        <a:rPr kumimoji="1" lang="zh-TW" altLang="en-US" sz="2400" dirty="0"/>
                        <a:t>    編製</a:t>
                      </a:r>
                      <a:r>
                        <a:rPr kumimoji="1" lang="en-US" altLang="zh-TW" sz="2400" dirty="0"/>
                        <a:t>《</a:t>
                      </a:r>
                      <a:r>
                        <a:rPr kumimoji="1" lang="zh-TW" altLang="en-US" sz="2400" dirty="0"/>
                        <a:t>大明曆</a:t>
                      </a:r>
                      <a:r>
                        <a:rPr kumimoji="1" lang="en-US" altLang="zh-TW" sz="2400" dirty="0"/>
                        <a:t>》</a:t>
                      </a:r>
                      <a:r>
                        <a:rPr kumimoji="1" lang="zh-TW" altLang="en-US" sz="2400" dirty="0"/>
                        <a:t>及其附文</a:t>
                      </a:r>
                      <a:r>
                        <a:rPr kumimoji="1" lang="en-US" altLang="zh-TW" sz="2400" dirty="0"/>
                        <a:t>《</a:t>
                      </a:r>
                      <a:r>
                        <a:rPr kumimoji="1" lang="zh-TW" altLang="en-US" sz="2400" dirty="0"/>
                        <a:t>駁議</a:t>
                      </a:r>
                      <a:r>
                        <a:rPr kumimoji="1" lang="en-US" altLang="zh-TW" sz="2400" dirty="0"/>
                        <a:t>》</a:t>
                      </a:r>
                    </a:p>
                  </a:txBody>
                  <a:tcPr/>
                </a:tc>
                <a:extLst>
                  <a:ext uri="{0D108BD9-81ED-4DB2-BD59-A6C34878D82A}">
                    <a16:rowId xmlns:a16="http://schemas.microsoft.com/office/drawing/2014/main" val="4243180793"/>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TW" sz="2400" dirty="0"/>
                        <a:t>7.</a:t>
                      </a:r>
                      <a:r>
                        <a:rPr kumimoji="1" lang="zh-TW" altLang="en-US" sz="2400" dirty="0"/>
                        <a:t>    重鑄了失傳已久的四大發明之一</a:t>
                      </a:r>
                      <a:r>
                        <a:rPr kumimoji="1" lang="en-US" altLang="zh-TW" sz="2400" dirty="0"/>
                        <a:t>——</a:t>
                      </a:r>
                      <a:r>
                        <a:rPr kumimoji="1" lang="zh-TW" altLang="en-US" sz="2400" dirty="0"/>
                        <a:t>指南車</a:t>
                      </a:r>
                      <a:endParaRPr kumimoji="1" lang="en-US" altLang="zh-TW" sz="2400" dirty="0"/>
                    </a:p>
                  </a:txBody>
                  <a:tcPr/>
                </a:tc>
                <a:extLst>
                  <a:ext uri="{0D108BD9-81ED-4DB2-BD59-A6C34878D82A}">
                    <a16:rowId xmlns:a16="http://schemas.microsoft.com/office/drawing/2014/main" val="1561657446"/>
                  </a:ext>
                </a:extLst>
              </a:tr>
              <a:tr h="65258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zh-HK" sz="2400" dirty="0"/>
                        <a:t>8</a:t>
                      </a:r>
                      <a:r>
                        <a:rPr kumimoji="1" lang="en-US" altLang="zh-TW" sz="2400" dirty="0"/>
                        <a:t>.</a:t>
                      </a:r>
                      <a:r>
                        <a:rPr kumimoji="1" lang="zh-TW" altLang="en-US" sz="2400" dirty="0"/>
                        <a:t>    </a:t>
                      </a:r>
                      <a:r>
                        <a:rPr kumimoji="1" lang="zh-HK" altLang="en-US" sz="2400" dirty="0"/>
                        <a:t>設計製造過利用水力舂米、磨麵的水碓磨等等</a:t>
                      </a:r>
                      <a:endParaRPr kumimoji="1" lang="en-US" altLang="zh-TW" sz="2400" dirty="0"/>
                    </a:p>
                  </a:txBody>
                  <a:tcPr/>
                </a:tc>
                <a:extLst>
                  <a:ext uri="{0D108BD9-81ED-4DB2-BD59-A6C34878D82A}">
                    <a16:rowId xmlns:a16="http://schemas.microsoft.com/office/drawing/2014/main" val="1262210513"/>
                  </a:ext>
                </a:extLst>
              </a:tr>
            </a:tbl>
          </a:graphicData>
        </a:graphic>
      </p:graphicFrame>
      <p:pic>
        <p:nvPicPr>
          <p:cNvPr id="3" name="圖片 2"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92759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0" name="Rectangle 19">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標題 3">
            <a:extLst>
              <a:ext uri="{FF2B5EF4-FFF2-40B4-BE49-F238E27FC236}">
                <a16:creationId xmlns:a16="http://schemas.microsoft.com/office/drawing/2014/main" id="{EBA9A7CB-F83E-D34D-B6C9-C8D18CCD912E}"/>
              </a:ext>
            </a:extLst>
          </p:cNvPr>
          <p:cNvSpPr>
            <a:spLocks noGrp="1"/>
          </p:cNvSpPr>
          <p:nvPr>
            <p:ph type="title"/>
          </p:nvPr>
        </p:nvSpPr>
        <p:spPr>
          <a:xfrm>
            <a:off x="1051560" y="1110054"/>
            <a:ext cx="6558608" cy="4580300"/>
          </a:xfrm>
        </p:spPr>
        <p:txBody>
          <a:bodyPr vert="horz" lIns="91440" tIns="45720" rIns="91440" bIns="45720" rtlCol="0" anchor="ctr">
            <a:normAutofit/>
          </a:bodyPr>
          <a:lstStyle/>
          <a:p>
            <a:pPr algn="r"/>
            <a:r>
              <a:rPr lang="zh-HK" altLang="en-US" sz="8800" dirty="0">
                <a:blipFill dpi="0" rotWithShape="1">
                  <a:blip r:embed="rId4"/>
                  <a:srcRect/>
                  <a:tile tx="6350" ty="-127000" sx="65000" sy="64000" flip="none" algn="tl"/>
                </a:blipFill>
              </a:rPr>
              <a:t>祖沖之</a:t>
            </a:r>
            <a:br>
              <a:rPr lang="en-US" altLang="zh-HK" sz="8800" dirty="0">
                <a:blipFill dpi="0" rotWithShape="1">
                  <a:blip r:embed="rId4"/>
                  <a:srcRect/>
                  <a:tile tx="6350" ty="-127000" sx="65000" sy="64000" flip="none" algn="tl"/>
                </a:blipFill>
              </a:rPr>
            </a:br>
            <a:r>
              <a:rPr lang="zh-HK" altLang="en-US" sz="8800" dirty="0">
                <a:blipFill dpi="0" rotWithShape="1">
                  <a:blip r:embed="rId4"/>
                  <a:srcRect/>
                  <a:tile tx="6350" ty="-127000" sx="65000" sy="64000" flip="none" algn="tl"/>
                </a:blipFill>
              </a:rPr>
              <a:t>生平詳解</a:t>
            </a:r>
            <a:endParaRPr lang="en-US" altLang="zh-HK" sz="8800" dirty="0">
              <a:blipFill dpi="0" rotWithShape="1">
                <a:blip r:embed="rId4"/>
                <a:srcRect/>
                <a:tile tx="6350" ty="-127000" sx="65000" sy="64000" flip="none" algn="tl"/>
              </a:blipFill>
            </a:endParaRPr>
          </a:p>
        </p:txBody>
      </p:sp>
      <p:sp>
        <p:nvSpPr>
          <p:cNvPr id="22" name="Rectangle 21">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文字版面配置區 4">
            <a:extLst>
              <a:ext uri="{FF2B5EF4-FFF2-40B4-BE49-F238E27FC236}">
                <a16:creationId xmlns:a16="http://schemas.microsoft.com/office/drawing/2014/main" id="{953F19A8-4308-BF48-B8E0-B9F70ED70174}"/>
              </a:ext>
            </a:extLst>
          </p:cNvPr>
          <p:cNvSpPr>
            <a:spLocks noGrp="1"/>
          </p:cNvSpPr>
          <p:nvPr>
            <p:ph type="body" idx="1"/>
          </p:nvPr>
        </p:nvSpPr>
        <p:spPr>
          <a:xfrm>
            <a:off x="8091947" y="1678210"/>
            <a:ext cx="2989007" cy="3443988"/>
          </a:xfrm>
        </p:spPr>
        <p:txBody>
          <a:bodyPr vert="horz" lIns="91440" tIns="45720" rIns="91440" bIns="45720" rtlCol="0" anchor="ctr">
            <a:normAutofit/>
          </a:bodyPr>
          <a:lstStyle/>
          <a:p>
            <a:pPr marL="457200" indent="-457200">
              <a:buFont typeface="+mj-lt"/>
              <a:buAutoNum type="arabicPeriod"/>
            </a:pPr>
            <a:r>
              <a:rPr lang="zh-HK" altLang="en-US" sz="2800" dirty="0">
                <a:solidFill>
                  <a:srgbClr val="000000"/>
                </a:solidFill>
              </a:rPr>
              <a:t>劉宋時期</a:t>
            </a:r>
            <a:endParaRPr lang="en-US" altLang="zh-HK" sz="2800" dirty="0">
              <a:solidFill>
                <a:srgbClr val="000000"/>
              </a:solidFill>
            </a:endParaRPr>
          </a:p>
          <a:p>
            <a:pPr marL="457200" indent="-457200">
              <a:buFont typeface="+mj-lt"/>
              <a:buAutoNum type="arabicPeriod"/>
            </a:pPr>
            <a:r>
              <a:rPr lang="zh-HK" altLang="en-US" sz="2800" dirty="0">
                <a:solidFill>
                  <a:srgbClr val="000000"/>
                </a:solidFill>
              </a:rPr>
              <a:t>南齊時期</a:t>
            </a:r>
            <a:endParaRPr lang="en-US" altLang="zh-HK" sz="2800" dirty="0">
              <a:solidFill>
                <a:srgbClr val="000000"/>
              </a:solidFill>
            </a:endParaRPr>
          </a:p>
        </p:txBody>
      </p:sp>
      <p:sp>
        <p:nvSpPr>
          <p:cNvPr id="26" name="Rectangle 25">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9" name="Oval 28">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19" name="圖片 18"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202980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標題 3">
            <a:extLst>
              <a:ext uri="{FF2B5EF4-FFF2-40B4-BE49-F238E27FC236}">
                <a16:creationId xmlns:a16="http://schemas.microsoft.com/office/drawing/2014/main" id="{2B5C4AFB-3DAE-D549-B61C-D9A9A4A7D6F6}"/>
              </a:ext>
            </a:extLst>
          </p:cNvPr>
          <p:cNvSpPr>
            <a:spLocks noGrp="1"/>
          </p:cNvSpPr>
          <p:nvPr>
            <p:ph type="title"/>
          </p:nvPr>
        </p:nvSpPr>
        <p:spPr>
          <a:xfrm>
            <a:off x="1063752" y="0"/>
            <a:ext cx="5188624" cy="1831344"/>
          </a:xfrm>
        </p:spPr>
        <p:txBody>
          <a:bodyPr>
            <a:normAutofit/>
          </a:bodyPr>
          <a:lstStyle/>
          <a:p>
            <a:r>
              <a:rPr lang="zh-HK" altLang="en-US" sz="4800" dirty="0"/>
              <a:t>劉宋時期</a:t>
            </a:r>
          </a:p>
        </p:txBody>
      </p:sp>
      <p:sp>
        <p:nvSpPr>
          <p:cNvPr id="5" name="內容版面配置區 4">
            <a:extLst>
              <a:ext uri="{FF2B5EF4-FFF2-40B4-BE49-F238E27FC236}">
                <a16:creationId xmlns:a16="http://schemas.microsoft.com/office/drawing/2014/main" id="{55519850-F623-F646-B3D3-BDD9A052172A}"/>
              </a:ext>
            </a:extLst>
          </p:cNvPr>
          <p:cNvSpPr>
            <a:spLocks noGrp="1"/>
          </p:cNvSpPr>
          <p:nvPr>
            <p:ph idx="1"/>
          </p:nvPr>
        </p:nvSpPr>
        <p:spPr>
          <a:xfrm>
            <a:off x="484832" y="1616213"/>
            <a:ext cx="5850917" cy="4895221"/>
          </a:xfrm>
        </p:spPr>
        <p:txBody>
          <a:bodyPr>
            <a:normAutofit lnSpcReduction="10000"/>
          </a:bodyPr>
          <a:lstStyle/>
          <a:p>
            <a:r>
              <a:rPr lang="zh-HK" altLang="en-US" dirty="0">
                <a:latin typeface="+mj-ea"/>
                <a:ea typeface="+mj-ea"/>
              </a:rPr>
              <a:t>由於祖沖之自幼便博學多</a:t>
            </a:r>
            <a:r>
              <a:rPr lang="zh-TW" altLang="en-US" dirty="0">
                <a:latin typeface="+mj-ea"/>
                <a:ea typeface="+mj-ea"/>
              </a:rPr>
              <a:t>才</a:t>
            </a:r>
            <a:r>
              <a:rPr lang="zh-HK" altLang="en-US" dirty="0">
                <a:latin typeface="+mj-ea"/>
                <a:ea typeface="+mj-ea"/>
              </a:rPr>
              <a:t>，名聲傳遍鄉野，時任劉未皇帝宋孝武帝徵召至當時朝廷的學術機關</a:t>
            </a:r>
            <a:r>
              <a:rPr lang="en-US" altLang="zh-HK" dirty="0">
                <a:latin typeface="+mj-ea"/>
                <a:ea typeface="+mj-ea"/>
              </a:rPr>
              <a:t>——</a:t>
            </a:r>
            <a:r>
              <a:rPr lang="zh-HK" altLang="en-US" dirty="0">
                <a:latin typeface="+mj-ea"/>
                <a:ea typeface="+mj-ea"/>
              </a:rPr>
              <a:t>華林學省，從事研究工作</a:t>
            </a:r>
            <a:endParaRPr lang="en-US" altLang="zh-HK" dirty="0">
              <a:latin typeface="+mj-ea"/>
              <a:ea typeface="+mj-ea"/>
            </a:endParaRPr>
          </a:p>
          <a:p>
            <a:r>
              <a:rPr lang="zh-HK" altLang="en-US" dirty="0">
                <a:latin typeface="+mj-ea"/>
                <a:ea typeface="+mj-ea"/>
              </a:rPr>
              <a:t>不久後，因為表現良好，祖沖之獲安排到總明觀擔任教師</a:t>
            </a:r>
            <a:endParaRPr lang="en-US" altLang="zh-HK" dirty="0">
              <a:latin typeface="+mj-ea"/>
              <a:ea typeface="+mj-ea"/>
            </a:endParaRPr>
          </a:p>
          <a:p>
            <a:r>
              <a:rPr lang="zh-HK" altLang="en-US" dirty="0">
                <a:latin typeface="+mj-ea"/>
                <a:ea typeface="+mj-ea"/>
              </a:rPr>
              <a:t>總明觀，相當於今天的中國科學院，是全國最高等的學術機構</a:t>
            </a:r>
            <a:endParaRPr lang="en-US" altLang="zh-HK" dirty="0">
              <a:latin typeface="+mj-ea"/>
              <a:ea typeface="+mj-ea"/>
            </a:endParaRPr>
          </a:p>
          <a:p>
            <a:r>
              <a:rPr lang="zh-HK" altLang="en-US" dirty="0">
                <a:latin typeface="+mj-ea"/>
                <a:ea typeface="+mj-ea"/>
              </a:rPr>
              <a:t>總明觀內分設文、史、儒、道、陰陽</a:t>
            </a:r>
            <a:r>
              <a:rPr lang="en-US" altLang="zh-HK" dirty="0">
                <a:latin typeface="+mj-ea"/>
                <a:ea typeface="+mj-ea"/>
              </a:rPr>
              <a:t>5</a:t>
            </a:r>
            <a:r>
              <a:rPr lang="zh-HK" altLang="en-US" dirty="0">
                <a:latin typeface="+mj-ea"/>
                <a:ea typeface="+mj-ea"/>
              </a:rPr>
              <a:t>門學科，實行分科教授制度</a:t>
            </a:r>
            <a:endParaRPr lang="en-US" altLang="zh-HK" dirty="0">
              <a:latin typeface="+mj-ea"/>
              <a:ea typeface="+mj-ea"/>
            </a:endParaRPr>
          </a:p>
          <a:p>
            <a:r>
              <a:rPr lang="zh-HK" altLang="en-US" dirty="0">
                <a:latin typeface="+mj-ea"/>
                <a:ea typeface="+mj-ea"/>
              </a:rPr>
              <a:t>邀請來自各地有名望的學者任教，而祖沖之就是其一名學者</a:t>
            </a:r>
            <a:endParaRPr lang="en-US" altLang="zh-HK" dirty="0">
              <a:latin typeface="+mj-ea"/>
              <a:ea typeface="+mj-ea"/>
            </a:endParaRPr>
          </a:p>
          <a:p>
            <a:r>
              <a:rPr lang="zh-HK" altLang="en-US" dirty="0">
                <a:latin typeface="+mj-ea"/>
                <a:ea typeface="+mj-ea"/>
              </a:rPr>
              <a:t>總明觀藏有大量藏書，包括天文、曆法、術算等方面</a:t>
            </a:r>
            <a:endParaRPr lang="en-US" altLang="zh-HK" dirty="0">
              <a:latin typeface="+mj-ea"/>
              <a:ea typeface="+mj-ea"/>
            </a:endParaRPr>
          </a:p>
          <a:p>
            <a:r>
              <a:rPr lang="zh-HK" altLang="en-US" dirty="0">
                <a:latin typeface="+mj-ea"/>
                <a:ea typeface="+mj-ea"/>
              </a:rPr>
              <a:t>他在任職期間善用提供的資源，學習到許多全新的知識</a:t>
            </a:r>
          </a:p>
        </p:txBody>
      </p:sp>
      <p:sp>
        <p:nvSpPr>
          <p:cNvPr id="12" name="Rectangle 11">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32123" y="3388659"/>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Shape 13">
            <a:extLst>
              <a:ext uri="{FF2B5EF4-FFF2-40B4-BE49-F238E27FC236}">
                <a16:creationId xmlns:a16="http://schemas.microsoft.com/office/drawing/2014/main" id="{4A65BCE4-8466-4E88-8FF2-24524F3A2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3558" y="1673352"/>
            <a:ext cx="3502152" cy="3502152"/>
          </a:xfrm>
          <a:custGeom>
            <a:avLst/>
            <a:gdLst>
              <a:gd name="connsiteX0" fmla="*/ 1751076 w 3502152"/>
              <a:gd name="connsiteY0" fmla="*/ 228600 h 3502152"/>
              <a:gd name="connsiteX1" fmla="*/ 228600 w 3502152"/>
              <a:gd name="connsiteY1" fmla="*/ 1751076 h 3502152"/>
              <a:gd name="connsiteX2" fmla="*/ 1751076 w 3502152"/>
              <a:gd name="connsiteY2" fmla="*/ 3273552 h 3502152"/>
              <a:gd name="connsiteX3" fmla="*/ 3273552 w 3502152"/>
              <a:gd name="connsiteY3" fmla="*/ 1751076 h 3502152"/>
              <a:gd name="connsiteX4" fmla="*/ 1751076 w 3502152"/>
              <a:gd name="connsiteY4" fmla="*/ 228600 h 3502152"/>
              <a:gd name="connsiteX5" fmla="*/ 1751076 w 3502152"/>
              <a:gd name="connsiteY5" fmla="*/ 0 h 3502152"/>
              <a:gd name="connsiteX6" fmla="*/ 3502152 w 3502152"/>
              <a:gd name="connsiteY6" fmla="*/ 1751076 h 3502152"/>
              <a:gd name="connsiteX7" fmla="*/ 1751076 w 3502152"/>
              <a:gd name="connsiteY7" fmla="*/ 3502152 h 3502152"/>
              <a:gd name="connsiteX8" fmla="*/ 0 w 3502152"/>
              <a:gd name="connsiteY8" fmla="*/ 1751076 h 3502152"/>
              <a:gd name="connsiteX9" fmla="*/ 1751076 w 3502152"/>
              <a:gd name="connsiteY9" fmla="*/ 0 h 350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2152" h="3502152">
                <a:moveTo>
                  <a:pt x="1751076" y="228600"/>
                </a:moveTo>
                <a:cubicBezTo>
                  <a:pt x="910236" y="228600"/>
                  <a:pt x="228600" y="910236"/>
                  <a:pt x="228600" y="1751076"/>
                </a:cubicBezTo>
                <a:cubicBezTo>
                  <a:pt x="228600" y="2591916"/>
                  <a:pt x="910236" y="3273552"/>
                  <a:pt x="1751076" y="3273552"/>
                </a:cubicBezTo>
                <a:cubicBezTo>
                  <a:pt x="2591916" y="3273552"/>
                  <a:pt x="3273552" y="2591916"/>
                  <a:pt x="3273552" y="1751076"/>
                </a:cubicBezTo>
                <a:cubicBezTo>
                  <a:pt x="3273552" y="910236"/>
                  <a:pt x="2591916" y="228600"/>
                  <a:pt x="1751076" y="228600"/>
                </a:cubicBezTo>
                <a:close/>
                <a:moveTo>
                  <a:pt x="1751076" y="0"/>
                </a:moveTo>
                <a:cubicBezTo>
                  <a:pt x="2718169" y="0"/>
                  <a:pt x="3502152" y="783983"/>
                  <a:pt x="3502152" y="1751076"/>
                </a:cubicBezTo>
                <a:cubicBezTo>
                  <a:pt x="3502152" y="2718169"/>
                  <a:pt x="2718169" y="3502152"/>
                  <a:pt x="1751076" y="3502152"/>
                </a:cubicBezTo>
                <a:cubicBezTo>
                  <a:pt x="783983" y="3502152"/>
                  <a:pt x="0" y="2718169"/>
                  <a:pt x="0" y="1751076"/>
                </a:cubicBezTo>
                <a:cubicBezTo>
                  <a:pt x="0" y="783983"/>
                  <a:pt x="783983" y="0"/>
                  <a:pt x="175107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圖片 1">
            <a:extLst>
              <a:ext uri="{FF2B5EF4-FFF2-40B4-BE49-F238E27FC236}">
                <a16:creationId xmlns:a16="http://schemas.microsoft.com/office/drawing/2014/main" id="{F8B282FB-0B39-844B-BD6D-F8D8E63E6A51}"/>
              </a:ext>
            </a:extLst>
          </p:cNvPr>
          <p:cNvPicPr>
            <a:picLocks noChangeAspect="1"/>
          </p:cNvPicPr>
          <p:nvPr/>
        </p:nvPicPr>
        <p:blipFill>
          <a:blip r:embed="rId4"/>
          <a:stretch>
            <a:fillRect/>
          </a:stretch>
        </p:blipFill>
        <p:spPr>
          <a:xfrm>
            <a:off x="8199511" y="2794175"/>
            <a:ext cx="2274789" cy="1269649"/>
          </a:xfrm>
          <a:prstGeom prst="rect">
            <a:avLst/>
          </a:prstGeom>
        </p:spPr>
      </p:pic>
      <p:grpSp>
        <p:nvGrpSpPr>
          <p:cNvPr id="16" name="Group 15">
            <a:extLst>
              <a:ext uri="{FF2B5EF4-FFF2-40B4-BE49-F238E27FC236}">
                <a16:creationId xmlns:a16="http://schemas.microsoft.com/office/drawing/2014/main" id="{C9B0630D-5E49-4BF7-8CF1-7DECD4B08B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A7E3DF29-A3BC-402A-A498-16B2DF181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1B14D33E-BADF-4271-ACE1-06D8199FF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1" name="圖片 10"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269455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F8022FC-778C-134F-A63D-A561617841FC}"/>
              </a:ext>
            </a:extLst>
          </p:cNvPr>
          <p:cNvSpPr>
            <a:spLocks noGrp="1"/>
          </p:cNvSpPr>
          <p:nvPr>
            <p:ph type="title"/>
          </p:nvPr>
        </p:nvSpPr>
        <p:spPr>
          <a:xfrm>
            <a:off x="1069848" y="484632"/>
            <a:ext cx="10058400" cy="1609344"/>
          </a:xfrm>
        </p:spPr>
        <p:txBody>
          <a:bodyPr>
            <a:normAutofit/>
          </a:bodyPr>
          <a:lstStyle/>
          <a:p>
            <a:r>
              <a:rPr kumimoji="1" lang="en-US" altLang="zh-HK" dirty="0"/>
              <a:t>《</a:t>
            </a:r>
            <a:r>
              <a:rPr kumimoji="1" lang="zh-HK" altLang="en-US" dirty="0"/>
              <a:t>大明曆</a:t>
            </a:r>
            <a:r>
              <a:rPr kumimoji="1" lang="en-US" altLang="zh-HK" dirty="0"/>
              <a:t>》</a:t>
            </a:r>
            <a:r>
              <a:rPr kumimoji="1" lang="zh-HK" altLang="en-US" dirty="0"/>
              <a:t>的制作前後</a:t>
            </a:r>
          </a:p>
        </p:txBody>
      </p:sp>
      <p:sp>
        <p:nvSpPr>
          <p:cNvPr id="3" name="內容版面配置區 2">
            <a:extLst>
              <a:ext uri="{FF2B5EF4-FFF2-40B4-BE49-F238E27FC236}">
                <a16:creationId xmlns:a16="http://schemas.microsoft.com/office/drawing/2014/main" id="{672B7D52-98EA-B44F-BAEE-88C5052A67A3}"/>
              </a:ext>
            </a:extLst>
          </p:cNvPr>
          <p:cNvSpPr>
            <a:spLocks noGrp="1"/>
          </p:cNvSpPr>
          <p:nvPr>
            <p:ph idx="1"/>
          </p:nvPr>
        </p:nvSpPr>
        <p:spPr>
          <a:xfrm>
            <a:off x="1069847" y="2121407"/>
            <a:ext cx="9363457" cy="4736593"/>
          </a:xfrm>
        </p:spPr>
        <p:txBody>
          <a:bodyPr>
            <a:normAutofit/>
          </a:bodyPr>
          <a:lstStyle/>
          <a:p>
            <a:r>
              <a:rPr kumimoji="1" lang="zh-HK" altLang="en-US" sz="2400" dirty="0">
                <a:latin typeface="+mj-ea"/>
                <a:ea typeface="+mj-ea"/>
              </a:rPr>
              <a:t>公元</a:t>
            </a:r>
            <a:r>
              <a:rPr kumimoji="1" lang="en-US" altLang="zh-HK" sz="2400" dirty="0">
                <a:latin typeface="+mj-ea"/>
                <a:ea typeface="+mj-ea"/>
              </a:rPr>
              <a:t>4</a:t>
            </a:r>
            <a:r>
              <a:rPr kumimoji="1" lang="en-US" altLang="zh-TW" sz="2400" dirty="0">
                <a:latin typeface="+mj-ea"/>
                <a:ea typeface="+mj-ea"/>
              </a:rPr>
              <a:t>61</a:t>
            </a:r>
            <a:r>
              <a:rPr kumimoji="1" lang="zh-TW" altLang="en-US" sz="2400" dirty="0">
                <a:latin typeface="+mj-ea"/>
                <a:ea typeface="+mj-ea"/>
              </a:rPr>
              <a:t>年（南朝宋大明五年），祖沖之調任南除州刺史從事，其後兩年間又分別擔任了南徐州從事史、公府參軍</a:t>
            </a:r>
            <a:endParaRPr kumimoji="1" lang="en-US" altLang="zh-TW" sz="2400" dirty="0">
              <a:latin typeface="+mj-ea"/>
              <a:ea typeface="+mj-ea"/>
            </a:endParaRPr>
          </a:p>
          <a:p>
            <a:r>
              <a:rPr kumimoji="1" lang="zh-TW" altLang="en-US" sz="2400" dirty="0">
                <a:latin typeface="+mj-ea"/>
                <a:ea typeface="+mj-ea"/>
              </a:rPr>
              <a:t>這段時間局勢動盪，頻繁調職，祖沖之的生活很不安定</a:t>
            </a:r>
            <a:endParaRPr kumimoji="1" lang="en-US" altLang="zh-TW" sz="2400" dirty="0">
              <a:latin typeface="+mj-ea"/>
              <a:ea typeface="+mj-ea"/>
            </a:endParaRPr>
          </a:p>
          <a:p>
            <a:r>
              <a:rPr kumimoji="1" lang="zh-HK" altLang="en-US" sz="2400" dirty="0">
                <a:latin typeface="+mj-ea"/>
                <a:ea typeface="+mj-ea"/>
              </a:rPr>
              <a:t>但他仍然堅持學術研究，並取得了不少的成果</a:t>
            </a:r>
            <a:endParaRPr kumimoji="1" lang="en-US" altLang="zh-HK" sz="2400" dirty="0">
              <a:latin typeface="+mj-ea"/>
              <a:ea typeface="+mj-ea"/>
            </a:endParaRPr>
          </a:p>
          <a:p>
            <a:r>
              <a:rPr kumimoji="1" lang="zh-HK" altLang="en-US" sz="2400" dirty="0">
                <a:latin typeface="+mj-ea"/>
                <a:ea typeface="+mj-ea"/>
              </a:rPr>
              <a:t>公元</a:t>
            </a:r>
            <a:r>
              <a:rPr kumimoji="1" lang="en-US" altLang="zh-HK" sz="2400" dirty="0">
                <a:latin typeface="+mj-ea"/>
                <a:ea typeface="+mj-ea"/>
              </a:rPr>
              <a:t>4</a:t>
            </a:r>
            <a:r>
              <a:rPr kumimoji="1" lang="en-US" altLang="zh-TW" sz="2400" dirty="0">
                <a:latin typeface="+mj-ea"/>
                <a:ea typeface="+mj-ea"/>
              </a:rPr>
              <a:t>62</a:t>
            </a:r>
            <a:r>
              <a:rPr kumimoji="1" lang="zh-TW" altLang="en-US" sz="2400" dirty="0">
                <a:latin typeface="+mj-ea"/>
                <a:ea typeface="+mj-ea"/>
              </a:rPr>
              <a:t>年，祖沖之完成了動工時間未明的</a:t>
            </a:r>
            <a:r>
              <a:rPr kumimoji="1" lang="en-US" altLang="zh-TW" sz="2400" dirty="0">
                <a:latin typeface="+mj-ea"/>
                <a:ea typeface="+mj-ea"/>
              </a:rPr>
              <a:t>《</a:t>
            </a:r>
            <a:r>
              <a:rPr kumimoji="1" lang="zh-TW" altLang="en-US" sz="2400" dirty="0">
                <a:latin typeface="+mj-ea"/>
                <a:ea typeface="+mj-ea"/>
              </a:rPr>
              <a:t>大明曆</a:t>
            </a:r>
            <a:r>
              <a:rPr kumimoji="1" lang="en-US" altLang="zh-TW" sz="2400" dirty="0">
                <a:latin typeface="+mj-ea"/>
                <a:ea typeface="+mj-ea"/>
              </a:rPr>
              <a:t>》</a:t>
            </a:r>
            <a:r>
              <a:rPr kumimoji="1" lang="zh-TW" altLang="en-US" sz="2400" dirty="0">
                <a:latin typeface="+mj-ea"/>
                <a:ea typeface="+mj-ea"/>
              </a:rPr>
              <a:t>，並將其上呈宋孝武帝請求允許實行</a:t>
            </a:r>
            <a:endParaRPr kumimoji="1" lang="en-US" altLang="zh-TW" sz="2400" dirty="0">
              <a:latin typeface="+mj-ea"/>
              <a:ea typeface="+mj-ea"/>
            </a:endParaRPr>
          </a:p>
          <a:p>
            <a:r>
              <a:rPr kumimoji="1" lang="zh-TW" altLang="en-US" sz="2400" dirty="0">
                <a:latin typeface="+mj-ea"/>
                <a:ea typeface="+mj-ea"/>
              </a:rPr>
              <a:t>經過一番朝堂辯論後，宋孝武帝答應於宋大明九年（即公元</a:t>
            </a:r>
            <a:r>
              <a:rPr kumimoji="1" lang="en-US" altLang="zh-TW" sz="2400" dirty="0">
                <a:latin typeface="+mj-ea"/>
                <a:ea typeface="+mj-ea"/>
              </a:rPr>
              <a:t>465</a:t>
            </a:r>
            <a:r>
              <a:rPr kumimoji="1" lang="zh-TW" altLang="en-US" sz="2400" dirty="0">
                <a:latin typeface="+mj-ea"/>
                <a:ea typeface="+mj-ea"/>
              </a:rPr>
              <a:t>年）頒佈該曆法</a:t>
            </a:r>
            <a:endParaRPr kumimoji="1" lang="en-US" altLang="zh-TW" sz="2400" dirty="0">
              <a:latin typeface="+mj-ea"/>
              <a:ea typeface="+mj-ea"/>
            </a:endParaRPr>
          </a:p>
          <a:p>
            <a:r>
              <a:rPr kumimoji="1" lang="zh-TW" altLang="en-US" sz="2400" dirty="0">
                <a:latin typeface="+mj-ea"/>
                <a:ea typeface="+mj-ea"/>
              </a:rPr>
              <a:t>結果沒多久後宋孝武帝便去世了，一切無從談起</a:t>
            </a:r>
            <a:endParaRPr kumimoji="1" lang="en-US" altLang="zh-TW" sz="2400" dirty="0">
              <a:latin typeface="+mj-ea"/>
              <a:ea typeface="+mj-ea"/>
            </a:endParaRPr>
          </a:p>
          <a:p>
            <a:endParaRPr kumimoji="1" lang="en-US" altLang="zh-TW" dirty="0">
              <a:latin typeface="+mj-ea"/>
              <a:ea typeface="+mj-ea"/>
            </a:endParaRPr>
          </a:p>
          <a:p>
            <a:endParaRPr kumimoji="1" lang="zh-HK" altLang="en-US" dirty="0">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463011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0D608D-E686-8C4B-944C-D2D472191927}"/>
              </a:ext>
            </a:extLst>
          </p:cNvPr>
          <p:cNvSpPr>
            <a:spLocks noGrp="1"/>
          </p:cNvSpPr>
          <p:nvPr>
            <p:ph type="title"/>
          </p:nvPr>
        </p:nvSpPr>
        <p:spPr/>
        <p:txBody>
          <a:bodyPr/>
          <a:lstStyle/>
          <a:p>
            <a:r>
              <a:rPr kumimoji="1" lang="zh-HK" altLang="en-US" dirty="0"/>
              <a:t>其他的「小」發明</a:t>
            </a:r>
          </a:p>
        </p:txBody>
      </p:sp>
      <p:sp>
        <p:nvSpPr>
          <p:cNvPr id="3" name="內容版面配置區 2">
            <a:extLst>
              <a:ext uri="{FF2B5EF4-FFF2-40B4-BE49-F238E27FC236}">
                <a16:creationId xmlns:a16="http://schemas.microsoft.com/office/drawing/2014/main" id="{B4E21713-4D9D-C040-8247-FD3C8869E434}"/>
              </a:ext>
            </a:extLst>
          </p:cNvPr>
          <p:cNvSpPr>
            <a:spLocks noGrp="1"/>
          </p:cNvSpPr>
          <p:nvPr>
            <p:ph idx="1"/>
          </p:nvPr>
        </p:nvSpPr>
        <p:spPr>
          <a:xfrm>
            <a:off x="1069848" y="2121407"/>
            <a:ext cx="10755208" cy="4456945"/>
          </a:xfrm>
        </p:spPr>
        <p:txBody>
          <a:bodyPr>
            <a:normAutofit/>
          </a:bodyPr>
          <a:lstStyle/>
          <a:p>
            <a:r>
              <a:rPr kumimoji="1" lang="zh-HK" altLang="en-US" sz="2400" dirty="0">
                <a:latin typeface="+mj-ea"/>
                <a:ea typeface="+mj-ea"/>
              </a:rPr>
              <a:t>公元</a:t>
            </a:r>
            <a:r>
              <a:rPr kumimoji="1" lang="en-US" altLang="zh-HK" sz="2400" dirty="0">
                <a:latin typeface="+mj-ea"/>
                <a:ea typeface="+mj-ea"/>
              </a:rPr>
              <a:t>4</a:t>
            </a:r>
            <a:r>
              <a:rPr kumimoji="1" lang="en-US" altLang="zh-TW" sz="2400" dirty="0">
                <a:latin typeface="+mj-ea"/>
                <a:ea typeface="+mj-ea"/>
              </a:rPr>
              <a:t>64</a:t>
            </a:r>
            <a:r>
              <a:rPr kumimoji="1" lang="zh-TW" altLang="en-US" sz="2400" dirty="0">
                <a:latin typeface="+mj-ea"/>
                <a:ea typeface="+mj-ea"/>
              </a:rPr>
              <a:t>年，祖沖之被調職至婁縣擔任縣令，後來又到建康擔任謁者僕射</a:t>
            </a:r>
            <a:endParaRPr kumimoji="1" lang="en-US" altLang="zh-TW" sz="2400" dirty="0">
              <a:latin typeface="+mj-ea"/>
              <a:ea typeface="+mj-ea"/>
            </a:endParaRPr>
          </a:p>
          <a:p>
            <a:r>
              <a:rPr kumimoji="1" lang="zh-TW" altLang="en-US" sz="2400" dirty="0">
                <a:latin typeface="+mj-ea"/>
                <a:ea typeface="+mj-ea"/>
              </a:rPr>
              <a:t>從這時開始，直至南齊初年，他醉心於機械制造這個領域</a:t>
            </a:r>
            <a:endParaRPr kumimoji="1" lang="en-US" altLang="zh-TW" sz="2400" dirty="0">
              <a:latin typeface="+mj-ea"/>
              <a:ea typeface="+mj-ea"/>
            </a:endParaRPr>
          </a:p>
          <a:p>
            <a:r>
              <a:rPr kumimoji="1" lang="zh-HK" altLang="en-US" sz="2400" dirty="0">
                <a:latin typeface="+mj-ea"/>
                <a:ea typeface="+mj-ea"/>
              </a:rPr>
              <a:t>他偶而會心血來潮，嘗試復原一些已失傳的機關制品</a:t>
            </a:r>
            <a:endParaRPr kumimoji="1" lang="en-US" altLang="zh-HK" sz="2400" dirty="0">
              <a:latin typeface="+mj-ea"/>
              <a:ea typeface="+mj-ea"/>
            </a:endParaRPr>
          </a:p>
          <a:p>
            <a:r>
              <a:rPr kumimoji="1" lang="zh-HK" altLang="en-US" sz="2400" dirty="0">
                <a:latin typeface="+mj-ea"/>
                <a:ea typeface="+mj-ea"/>
              </a:rPr>
              <a:t>例如四大發明之一的指南車（指南車自曹魏時期馬鈞之後便已徹底失傳）</a:t>
            </a:r>
            <a:endParaRPr kumimoji="1" lang="en-US" altLang="zh-HK" sz="2400" dirty="0">
              <a:latin typeface="+mj-ea"/>
              <a:ea typeface="+mj-ea"/>
            </a:endParaRPr>
          </a:p>
          <a:p>
            <a:r>
              <a:rPr kumimoji="1" lang="zh-HK" altLang="en-US" sz="2400" dirty="0">
                <a:latin typeface="+mj-ea"/>
                <a:ea typeface="+mj-ea"/>
              </a:rPr>
              <a:t>欹器</a:t>
            </a:r>
            <a:endParaRPr kumimoji="1" lang="en-US" altLang="zh-HK" sz="2400" dirty="0">
              <a:latin typeface="+mj-ea"/>
              <a:ea typeface="+mj-ea"/>
            </a:endParaRPr>
          </a:p>
          <a:p>
            <a:r>
              <a:rPr kumimoji="1" lang="zh-HK" altLang="en-US" sz="2400" dirty="0">
                <a:latin typeface="+mj-ea"/>
                <a:ea typeface="+mj-ea"/>
              </a:rPr>
              <a:t>有時候，他也會嘗試一下創造黑科技產品</a:t>
            </a:r>
            <a:endParaRPr kumimoji="1" lang="en-US" altLang="zh-HK" sz="2400" dirty="0">
              <a:latin typeface="+mj-ea"/>
              <a:ea typeface="+mj-ea"/>
            </a:endParaRPr>
          </a:p>
          <a:p>
            <a:r>
              <a:rPr kumimoji="1" lang="zh-HK" altLang="en-US" sz="2400" dirty="0">
                <a:latin typeface="+mj-ea"/>
                <a:ea typeface="+mj-ea"/>
              </a:rPr>
              <a:t>例如能日行百里的「千里船」以及傳說中諸葛亮的「木牛流馬」</a:t>
            </a:r>
            <a:endParaRPr kumimoji="1" lang="en-US" altLang="zh-HK" sz="2400" dirty="0">
              <a:latin typeface="+mj-ea"/>
              <a:ea typeface="+mj-ea"/>
            </a:endParaRPr>
          </a:p>
          <a:p>
            <a:r>
              <a:rPr kumimoji="1" lang="zh-HK" altLang="en-US" sz="2400" dirty="0">
                <a:latin typeface="+mj-ea"/>
                <a:ea typeface="+mj-ea"/>
              </a:rPr>
              <a:t>還有如「水碓磨」，「漏壼」和欹器（一種沙漏）等等</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7511409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5A23C25-A069-D446-B3F7-ED3E2DA64539}"/>
              </a:ext>
            </a:extLst>
          </p:cNvPr>
          <p:cNvSpPr>
            <a:spLocks noGrp="1"/>
          </p:cNvSpPr>
          <p:nvPr>
            <p:ph type="title"/>
          </p:nvPr>
        </p:nvSpPr>
        <p:spPr/>
        <p:txBody>
          <a:bodyPr/>
          <a:lstStyle/>
          <a:p>
            <a:r>
              <a:rPr kumimoji="1" lang="zh-HK" altLang="en-US" dirty="0"/>
              <a:t>南齊時期</a:t>
            </a:r>
          </a:p>
        </p:txBody>
      </p:sp>
      <p:sp>
        <p:nvSpPr>
          <p:cNvPr id="3" name="內容版面配置區 2">
            <a:extLst>
              <a:ext uri="{FF2B5EF4-FFF2-40B4-BE49-F238E27FC236}">
                <a16:creationId xmlns:a16="http://schemas.microsoft.com/office/drawing/2014/main" id="{2327FBD6-9222-354B-8F70-2AF8C5FED6C3}"/>
              </a:ext>
            </a:extLst>
          </p:cNvPr>
          <p:cNvSpPr>
            <a:spLocks noGrp="1"/>
          </p:cNvSpPr>
          <p:nvPr>
            <p:ph idx="1"/>
          </p:nvPr>
        </p:nvSpPr>
        <p:spPr>
          <a:xfrm>
            <a:off x="1063752" y="1889790"/>
            <a:ext cx="10320203" cy="4679686"/>
          </a:xfrm>
        </p:spPr>
        <p:txBody>
          <a:bodyPr>
            <a:normAutofit/>
          </a:bodyPr>
          <a:lstStyle/>
          <a:p>
            <a:r>
              <a:rPr kumimoji="1" lang="zh-HK" altLang="en-US" sz="2400" dirty="0">
                <a:latin typeface="+mj-ea"/>
                <a:ea typeface="+mj-ea"/>
              </a:rPr>
              <a:t>南齊時期，祖沖之已經踏入垂暮之年</a:t>
            </a:r>
            <a:endParaRPr kumimoji="1" lang="en-US" altLang="zh-HK" sz="2400" dirty="0">
              <a:latin typeface="+mj-ea"/>
              <a:ea typeface="+mj-ea"/>
            </a:endParaRPr>
          </a:p>
          <a:p>
            <a:r>
              <a:rPr kumimoji="1" lang="zh-HK" altLang="en-US" sz="2400" dirty="0">
                <a:latin typeface="+mj-ea"/>
                <a:ea typeface="+mj-ea"/>
              </a:rPr>
              <a:t>此時朝廷嚴重分裂，內部矛盾十分尖銳，政治黑暗，社會動盪不安</a:t>
            </a:r>
            <a:endParaRPr kumimoji="1" lang="en-US" altLang="zh-HK" sz="2400" dirty="0">
              <a:latin typeface="+mj-ea"/>
              <a:ea typeface="+mj-ea"/>
            </a:endParaRPr>
          </a:p>
          <a:p>
            <a:r>
              <a:rPr kumimoji="1" lang="zh-HK" altLang="en-US" sz="2400" dirty="0">
                <a:latin typeface="+mj-ea"/>
                <a:ea typeface="+mj-ea"/>
              </a:rPr>
              <a:t>祖沖之感觸頗深，開始研究文學和社會科學，也更關心政治</a:t>
            </a:r>
            <a:endParaRPr kumimoji="1" lang="en-US" altLang="zh-HK" sz="2400" dirty="0">
              <a:latin typeface="+mj-ea"/>
              <a:ea typeface="+mj-ea"/>
            </a:endParaRPr>
          </a:p>
          <a:p>
            <a:r>
              <a:rPr kumimoji="1" lang="en-US" altLang="zh-HK" sz="2400" dirty="0">
                <a:latin typeface="+mj-ea"/>
                <a:ea typeface="+mj-ea"/>
              </a:rPr>
              <a:t>494</a:t>
            </a:r>
            <a:r>
              <a:rPr kumimoji="1" lang="zh-HK" altLang="en-US" sz="2400" dirty="0">
                <a:latin typeface="+mj-ea"/>
                <a:ea typeface="+mj-ea"/>
              </a:rPr>
              <a:t>年（南朝齊隆昌元年）到</a:t>
            </a:r>
            <a:r>
              <a:rPr kumimoji="1" lang="en-US" altLang="zh-HK" sz="2400" dirty="0">
                <a:latin typeface="+mj-ea"/>
                <a:ea typeface="+mj-ea"/>
              </a:rPr>
              <a:t>498</a:t>
            </a:r>
            <a:r>
              <a:rPr kumimoji="1" lang="zh-HK" altLang="en-US" sz="2400" dirty="0">
                <a:latin typeface="+mj-ea"/>
                <a:ea typeface="+mj-ea"/>
              </a:rPr>
              <a:t>年（南朝齊建武五年）之間，祖沖之在南齊朝廷擔任長水校尉一職</a:t>
            </a:r>
            <a:endParaRPr kumimoji="1" lang="en-US" altLang="zh-HK" sz="2400" dirty="0">
              <a:latin typeface="+mj-ea"/>
              <a:ea typeface="+mj-ea"/>
            </a:endParaRPr>
          </a:p>
          <a:p>
            <a:r>
              <a:rPr kumimoji="1" lang="zh-HK" altLang="en-US" sz="2400" dirty="0">
                <a:latin typeface="+mj-ea"/>
                <a:ea typeface="+mj-ea"/>
              </a:rPr>
              <a:t>祖沖之寫了一篇</a:t>
            </a:r>
            <a:r>
              <a:rPr kumimoji="1" lang="en-US" altLang="zh-HK" sz="2400" dirty="0">
                <a:latin typeface="+mj-ea"/>
                <a:ea typeface="+mj-ea"/>
              </a:rPr>
              <a:t>《</a:t>
            </a:r>
            <a:r>
              <a:rPr kumimoji="1" lang="zh-HK" altLang="en-US" sz="2400" dirty="0">
                <a:latin typeface="+mj-ea"/>
                <a:ea typeface="+mj-ea"/>
              </a:rPr>
              <a:t>安邊論</a:t>
            </a:r>
            <a:r>
              <a:rPr kumimoji="1" lang="en-US" altLang="zh-HK" sz="2400" dirty="0">
                <a:latin typeface="+mj-ea"/>
                <a:ea typeface="+mj-ea"/>
              </a:rPr>
              <a:t>》</a:t>
            </a:r>
            <a:r>
              <a:rPr kumimoji="1" lang="zh-HK" altLang="en-US" sz="2400" dirty="0">
                <a:latin typeface="+mj-ea"/>
                <a:ea typeface="+mj-ea"/>
              </a:rPr>
              <a:t>，建議政府開墾荒地，發展農業，增強國力，安定民生，鞏固國防</a:t>
            </a:r>
            <a:endParaRPr kumimoji="1" lang="en-US" altLang="zh-HK" sz="2400" dirty="0">
              <a:latin typeface="+mj-ea"/>
              <a:ea typeface="+mj-ea"/>
            </a:endParaRPr>
          </a:p>
          <a:p>
            <a:r>
              <a:rPr kumimoji="1" lang="zh-HK" altLang="en-US" sz="2400" dirty="0">
                <a:latin typeface="+mj-ea"/>
                <a:ea typeface="+mj-ea"/>
              </a:rPr>
              <a:t>齊明帝看到後十分</a:t>
            </a:r>
            <a:r>
              <a:rPr kumimoji="1" lang="zh-TW" altLang="en-US" sz="2400" dirty="0">
                <a:latin typeface="+mj-ea"/>
                <a:ea typeface="+mj-ea"/>
              </a:rPr>
              <a:t>贊</a:t>
            </a:r>
            <a:r>
              <a:rPr kumimoji="1" lang="zh-HK" altLang="en-US" sz="2400" dirty="0">
                <a:latin typeface="+mj-ea"/>
                <a:ea typeface="+mj-ea"/>
              </a:rPr>
              <a:t>同，本想命他「巡行四方，興造大業，可以利百姓者」</a:t>
            </a:r>
            <a:endParaRPr kumimoji="1" lang="en-US" altLang="zh-HK" sz="2400" dirty="0">
              <a:latin typeface="+mj-ea"/>
              <a:ea typeface="+mj-ea"/>
            </a:endParaRPr>
          </a:p>
          <a:p>
            <a:r>
              <a:rPr kumimoji="1" lang="zh-HK" altLang="en-US" sz="2400" dirty="0">
                <a:latin typeface="+mj-ea"/>
                <a:ea typeface="+mj-ea"/>
              </a:rPr>
              <a:t>然而此時南齊的統治難維持，國家政權搖搖欲墜</a:t>
            </a:r>
            <a:endParaRPr kumimoji="1" lang="en-US" altLang="zh-HK" sz="2400" dirty="0">
              <a:latin typeface="+mj-ea"/>
              <a:ea typeface="+mj-ea"/>
            </a:endParaRPr>
          </a:p>
          <a:p>
            <a:r>
              <a:rPr kumimoji="1" lang="zh-HK" altLang="en-US" sz="2400" dirty="0">
                <a:latin typeface="+mj-ea"/>
                <a:ea typeface="+mj-ea"/>
              </a:rPr>
              <a:t>加上南北朝之間的連年戰爭，祖沖之的政治主張根本無法在國家內部施行</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337527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39DB09C-0CD1-5144-B783-AEAE72DC2C59}"/>
              </a:ext>
            </a:extLst>
          </p:cNvPr>
          <p:cNvSpPr>
            <a:spLocks noGrp="1"/>
          </p:cNvSpPr>
          <p:nvPr>
            <p:ph type="title"/>
          </p:nvPr>
        </p:nvSpPr>
        <p:spPr/>
        <p:txBody>
          <a:bodyPr/>
          <a:lstStyle/>
          <a:p>
            <a:r>
              <a:rPr kumimoji="1" lang="zh-HK" altLang="en-US" dirty="0"/>
              <a:t>被劉宋朝廷鴿掉的</a:t>
            </a:r>
            <a:r>
              <a:rPr kumimoji="1" lang="en-US" altLang="zh-HK" dirty="0"/>
              <a:t>《</a:t>
            </a:r>
            <a:r>
              <a:rPr kumimoji="1" lang="zh-HK" altLang="en-US" dirty="0"/>
              <a:t>大明曆</a:t>
            </a:r>
            <a:r>
              <a:rPr kumimoji="1" lang="en-US" altLang="zh-HK" dirty="0"/>
              <a:t>》</a:t>
            </a:r>
            <a:endParaRPr kumimoji="1" lang="zh-HK" altLang="en-US" dirty="0"/>
          </a:p>
        </p:txBody>
      </p:sp>
      <p:sp>
        <p:nvSpPr>
          <p:cNvPr id="3" name="內容版面配置區 2">
            <a:extLst>
              <a:ext uri="{FF2B5EF4-FFF2-40B4-BE49-F238E27FC236}">
                <a16:creationId xmlns:a16="http://schemas.microsoft.com/office/drawing/2014/main" id="{26C66F21-0D9C-924E-8989-17EE3B273ABE}"/>
              </a:ext>
            </a:extLst>
          </p:cNvPr>
          <p:cNvSpPr>
            <a:spLocks noGrp="1"/>
          </p:cNvSpPr>
          <p:nvPr>
            <p:ph idx="1"/>
          </p:nvPr>
        </p:nvSpPr>
        <p:spPr/>
        <p:txBody>
          <a:bodyPr>
            <a:normAutofit/>
          </a:bodyPr>
          <a:lstStyle/>
          <a:p>
            <a:r>
              <a:rPr kumimoji="1" lang="zh-HK" altLang="en-US" sz="2400" dirty="0">
                <a:latin typeface="+mj-ea"/>
                <a:ea typeface="+mj-ea"/>
              </a:rPr>
              <a:t>早前宋孝武帝帶</a:t>
            </a:r>
            <a:r>
              <a:rPr kumimoji="1" lang="zh-TW" altLang="en-US" sz="2400" dirty="0">
                <a:latin typeface="+mj-ea"/>
                <a:ea typeface="+mj-ea"/>
              </a:rPr>
              <a:t>着</a:t>
            </a:r>
            <a:r>
              <a:rPr kumimoji="1" lang="zh-HK" altLang="en-US" sz="2400" dirty="0">
                <a:latin typeface="+mj-ea"/>
                <a:ea typeface="+mj-ea"/>
              </a:rPr>
              <a:t>頒佈</a:t>
            </a:r>
            <a:r>
              <a:rPr kumimoji="1" lang="en-US" altLang="zh-HK" sz="2400" dirty="0">
                <a:latin typeface="+mj-ea"/>
                <a:ea typeface="+mj-ea"/>
              </a:rPr>
              <a:t>《</a:t>
            </a:r>
            <a:r>
              <a:rPr kumimoji="1" lang="zh-HK" altLang="en-US" sz="2400" dirty="0">
                <a:latin typeface="+mj-ea"/>
                <a:ea typeface="+mj-ea"/>
              </a:rPr>
              <a:t>大明曆</a:t>
            </a:r>
            <a:r>
              <a:rPr kumimoji="1" lang="en-US" altLang="zh-HK" sz="2400" dirty="0">
                <a:latin typeface="+mj-ea"/>
                <a:ea typeface="+mj-ea"/>
              </a:rPr>
              <a:t>》</a:t>
            </a:r>
            <a:r>
              <a:rPr kumimoji="1" lang="zh-HK" altLang="en-US" sz="2400" dirty="0">
                <a:latin typeface="+mj-ea"/>
                <a:ea typeface="+mj-ea"/>
              </a:rPr>
              <a:t>的承諾入土後，此事本應就此消停</a:t>
            </a:r>
            <a:endParaRPr kumimoji="1" lang="en-US" altLang="zh-HK" sz="2400" dirty="0">
              <a:latin typeface="+mj-ea"/>
              <a:ea typeface="+mj-ea"/>
            </a:endParaRPr>
          </a:p>
          <a:p>
            <a:r>
              <a:rPr kumimoji="1" lang="zh-HK" altLang="en-US" sz="2400" dirty="0">
                <a:latin typeface="+mj-ea"/>
                <a:ea typeface="+mj-ea"/>
              </a:rPr>
              <a:t>祖沖之最終於</a:t>
            </a:r>
            <a:r>
              <a:rPr kumimoji="1" lang="zh-TW" altLang="en-US" sz="2400" dirty="0">
                <a:latin typeface="+mj-ea"/>
                <a:ea typeface="+mj-ea"/>
              </a:rPr>
              <a:t>南朝齊永元二年（</a:t>
            </a:r>
            <a:r>
              <a:rPr kumimoji="1" lang="zh-HK" altLang="en-US" sz="2400" dirty="0">
                <a:latin typeface="+mj-ea"/>
                <a:ea typeface="+mj-ea"/>
              </a:rPr>
              <a:t>公元</a:t>
            </a:r>
            <a:r>
              <a:rPr kumimoji="1" lang="en-US" altLang="zh-HK" sz="2400" dirty="0">
                <a:latin typeface="+mj-ea"/>
                <a:ea typeface="+mj-ea"/>
              </a:rPr>
              <a:t>5</a:t>
            </a:r>
            <a:r>
              <a:rPr kumimoji="1" lang="en-US" altLang="zh-TW" sz="2400" dirty="0">
                <a:latin typeface="+mj-ea"/>
                <a:ea typeface="+mj-ea"/>
              </a:rPr>
              <a:t>00</a:t>
            </a:r>
            <a:r>
              <a:rPr kumimoji="1" lang="zh-TW" altLang="en-US" sz="2400" dirty="0">
                <a:latin typeface="+mj-ea"/>
                <a:ea typeface="+mj-ea"/>
              </a:rPr>
              <a:t>年）與世長辭</a:t>
            </a:r>
            <a:endParaRPr kumimoji="1" lang="en-US" altLang="zh-TW" sz="2400" dirty="0">
              <a:latin typeface="+mj-ea"/>
              <a:ea typeface="+mj-ea"/>
            </a:endParaRPr>
          </a:p>
          <a:p>
            <a:r>
              <a:rPr kumimoji="1" lang="zh-TW" altLang="en-US" sz="2400" dirty="0">
                <a:latin typeface="+mj-ea"/>
                <a:ea typeface="+mj-ea"/>
              </a:rPr>
              <a:t>沒想到當南齊滅亡，梁朝建立後，他的兒子祖暅之帶着這部曆法進入了全新的朝廷</a:t>
            </a:r>
            <a:endParaRPr kumimoji="1" lang="en-US" altLang="zh-TW" sz="2400" dirty="0">
              <a:latin typeface="+mj-ea"/>
              <a:ea typeface="+mj-ea"/>
            </a:endParaRPr>
          </a:p>
          <a:p>
            <a:r>
              <a:rPr kumimoji="1" lang="zh-TW" altLang="en-US" sz="2400" dirty="0">
                <a:latin typeface="+mj-ea"/>
                <a:ea typeface="+mj-ea"/>
              </a:rPr>
              <a:t>梁武帝天監九年（公元</a:t>
            </a:r>
            <a:r>
              <a:rPr kumimoji="1" lang="en-US" altLang="zh-TW" sz="2400" dirty="0">
                <a:latin typeface="+mj-ea"/>
                <a:ea typeface="+mj-ea"/>
              </a:rPr>
              <a:t>510</a:t>
            </a:r>
            <a:r>
              <a:rPr kumimoji="1" lang="zh-TW" altLang="en-US" sz="2400" dirty="0">
                <a:latin typeface="+mj-ea"/>
                <a:ea typeface="+mj-ea"/>
              </a:rPr>
              <a:t>年），梁朝以</a:t>
            </a:r>
            <a:r>
              <a:rPr kumimoji="1" lang="en-US" altLang="zh-TW" sz="2400" dirty="0">
                <a:latin typeface="+mj-ea"/>
                <a:ea typeface="+mj-ea"/>
              </a:rPr>
              <a:t>《</a:t>
            </a:r>
            <a:r>
              <a:rPr kumimoji="1" lang="zh-TW" altLang="en-US" sz="2400" dirty="0">
                <a:latin typeface="+mj-ea"/>
                <a:ea typeface="+mj-ea"/>
              </a:rPr>
              <a:t>甲子元曆</a:t>
            </a:r>
            <a:r>
              <a:rPr kumimoji="1" lang="en-US" altLang="zh-TW" sz="2400" dirty="0">
                <a:latin typeface="+mj-ea"/>
                <a:ea typeface="+mj-ea"/>
              </a:rPr>
              <a:t>》</a:t>
            </a:r>
            <a:r>
              <a:rPr kumimoji="1" lang="zh-TW" altLang="en-US" sz="2400" dirty="0">
                <a:latin typeface="+mj-ea"/>
                <a:ea typeface="+mj-ea"/>
              </a:rPr>
              <a:t>之名，重新頒佈於宋大明年間編成的</a:t>
            </a:r>
            <a:r>
              <a:rPr kumimoji="1" lang="en-US" altLang="zh-TW" sz="2400" dirty="0">
                <a:latin typeface="+mj-ea"/>
                <a:ea typeface="+mj-ea"/>
              </a:rPr>
              <a:t>《</a:t>
            </a:r>
            <a:r>
              <a:rPr kumimoji="1" lang="zh-TW" altLang="en-US" sz="2400" dirty="0">
                <a:latin typeface="+mj-ea"/>
                <a:ea typeface="+mj-ea"/>
              </a:rPr>
              <a:t>大明曆</a:t>
            </a:r>
            <a:r>
              <a:rPr kumimoji="1" lang="en-US" altLang="zh-TW" sz="2400" dirty="0">
                <a:latin typeface="+mj-ea"/>
                <a:ea typeface="+mj-ea"/>
              </a:rPr>
              <a:t>》</a:t>
            </a:r>
          </a:p>
          <a:p>
            <a:r>
              <a:rPr kumimoji="1" lang="zh-HK" altLang="en-US" sz="2400" dirty="0">
                <a:latin typeface="+mj-ea"/>
                <a:ea typeface="+mj-ea"/>
              </a:rPr>
              <a:t>也正因如此，這部祖沖之嘔心瀝血的心血之作才得以流傳下來，不至於與大部分他的其他作品一樣面臨失傳的命運</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390105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0" name="Rectangle 19">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標題 3">
            <a:extLst>
              <a:ext uri="{FF2B5EF4-FFF2-40B4-BE49-F238E27FC236}">
                <a16:creationId xmlns:a16="http://schemas.microsoft.com/office/drawing/2014/main" id="{EBA9A7CB-F83E-D34D-B6C9-C8D18CCD912E}"/>
              </a:ext>
            </a:extLst>
          </p:cNvPr>
          <p:cNvSpPr>
            <a:spLocks noGrp="1"/>
          </p:cNvSpPr>
          <p:nvPr>
            <p:ph type="title"/>
          </p:nvPr>
        </p:nvSpPr>
        <p:spPr>
          <a:xfrm>
            <a:off x="1051560" y="1110054"/>
            <a:ext cx="6558608" cy="4580300"/>
          </a:xfrm>
        </p:spPr>
        <p:txBody>
          <a:bodyPr vert="horz" lIns="91440" tIns="45720" rIns="91440" bIns="45720" rtlCol="0" anchor="ctr">
            <a:normAutofit/>
          </a:bodyPr>
          <a:lstStyle/>
          <a:p>
            <a:pPr algn="r"/>
            <a:r>
              <a:rPr lang="zh-HK" altLang="en-US" sz="8800" dirty="0">
                <a:blipFill dpi="0" rotWithShape="1">
                  <a:blip r:embed="rId5"/>
                  <a:srcRect/>
                  <a:tile tx="6350" ty="-127000" sx="65000" sy="64000" flip="none" algn="tl"/>
                </a:blipFill>
              </a:rPr>
              <a:t>祖沖之</a:t>
            </a:r>
            <a:br>
              <a:rPr lang="en-US" altLang="zh-HK" sz="8800" dirty="0">
                <a:blipFill dpi="0" rotWithShape="1">
                  <a:blip r:embed="rId5"/>
                  <a:srcRect/>
                  <a:tile tx="6350" ty="-127000" sx="65000" sy="64000" flip="none" algn="tl"/>
                </a:blipFill>
              </a:rPr>
            </a:br>
            <a:r>
              <a:rPr lang="zh-HK" altLang="en-US" sz="8800" dirty="0">
                <a:blipFill dpi="0" rotWithShape="1">
                  <a:blip r:embed="rId5"/>
                  <a:srcRect/>
                  <a:tile tx="6350" ty="-127000" sx="65000" sy="64000" flip="none" algn="tl"/>
                </a:blipFill>
              </a:rPr>
              <a:t>貢獻詳析</a:t>
            </a:r>
            <a:endParaRPr lang="en-US" altLang="zh-HK" sz="8800" dirty="0">
              <a:blipFill dpi="0" rotWithShape="1">
                <a:blip r:embed="rId5"/>
                <a:srcRect/>
                <a:tile tx="6350" ty="-127000" sx="65000" sy="64000" flip="none" algn="tl"/>
              </a:blipFill>
            </a:endParaRPr>
          </a:p>
        </p:txBody>
      </p:sp>
      <p:sp>
        <p:nvSpPr>
          <p:cNvPr id="22" name="Rectangle 21">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文字版面配置區 4">
            <a:extLst>
              <a:ext uri="{FF2B5EF4-FFF2-40B4-BE49-F238E27FC236}">
                <a16:creationId xmlns:a16="http://schemas.microsoft.com/office/drawing/2014/main" id="{953F19A8-4308-BF48-B8E0-B9F70ED70174}"/>
              </a:ext>
            </a:extLst>
          </p:cNvPr>
          <p:cNvSpPr>
            <a:spLocks noGrp="1"/>
          </p:cNvSpPr>
          <p:nvPr>
            <p:ph type="body" idx="1"/>
          </p:nvPr>
        </p:nvSpPr>
        <p:spPr>
          <a:xfrm>
            <a:off x="8091947" y="1678210"/>
            <a:ext cx="2989007" cy="3443988"/>
          </a:xfrm>
        </p:spPr>
        <p:txBody>
          <a:bodyPr vert="horz" lIns="91440" tIns="45720" rIns="91440" bIns="45720" rtlCol="0" anchor="ctr">
            <a:normAutofit/>
          </a:bodyPr>
          <a:lstStyle/>
          <a:p>
            <a:pPr marL="457200" indent="-457200">
              <a:buFont typeface="+mj-lt"/>
              <a:buAutoNum type="arabicPeriod"/>
            </a:pPr>
            <a:r>
              <a:rPr lang="zh-HK" altLang="en-US" sz="2800" dirty="0">
                <a:solidFill>
                  <a:srgbClr val="000000"/>
                </a:solidFill>
              </a:rPr>
              <a:t>數學</a:t>
            </a:r>
            <a:endParaRPr lang="en-US" altLang="zh-HK" sz="2800" dirty="0">
              <a:solidFill>
                <a:srgbClr val="000000"/>
              </a:solidFill>
            </a:endParaRPr>
          </a:p>
          <a:p>
            <a:pPr marL="457200" indent="-457200">
              <a:buFont typeface="+mj-lt"/>
              <a:buAutoNum type="arabicPeriod"/>
            </a:pPr>
            <a:r>
              <a:rPr lang="zh-HK" altLang="en-US" sz="2800" dirty="0">
                <a:solidFill>
                  <a:srgbClr val="000000"/>
                </a:solidFill>
              </a:rPr>
              <a:t>天文曆法</a:t>
            </a:r>
            <a:endParaRPr lang="en-US" altLang="zh-HK" sz="2800" dirty="0">
              <a:solidFill>
                <a:srgbClr val="000000"/>
              </a:solidFill>
            </a:endParaRPr>
          </a:p>
          <a:p>
            <a:pPr marL="457200" indent="-457200">
              <a:buFont typeface="+mj-lt"/>
              <a:buAutoNum type="arabicPeriod"/>
            </a:pPr>
            <a:r>
              <a:rPr lang="zh-HK" altLang="en-US" sz="2800" dirty="0">
                <a:solidFill>
                  <a:srgbClr val="000000"/>
                </a:solidFill>
              </a:rPr>
              <a:t>機械</a:t>
            </a:r>
            <a:r>
              <a:rPr lang="zh-TW" altLang="en-US" sz="2800" dirty="0">
                <a:solidFill>
                  <a:srgbClr val="000000"/>
                </a:solidFill>
              </a:rPr>
              <a:t>製</a:t>
            </a:r>
            <a:r>
              <a:rPr lang="zh-HK" altLang="en-US" sz="2800" dirty="0">
                <a:solidFill>
                  <a:srgbClr val="000000"/>
                </a:solidFill>
              </a:rPr>
              <a:t>造</a:t>
            </a:r>
            <a:endParaRPr lang="en-US" altLang="zh-HK" sz="2800" dirty="0">
              <a:solidFill>
                <a:srgbClr val="000000"/>
              </a:solidFill>
            </a:endParaRPr>
          </a:p>
        </p:txBody>
      </p:sp>
      <p:sp>
        <p:nvSpPr>
          <p:cNvPr id="26" name="Rectangle 25">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9" name="Oval 28">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19" name="圖片 18"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840514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D41785D-9ADA-F940-84A5-037636AF4D68}"/>
              </a:ext>
            </a:extLst>
          </p:cNvPr>
          <p:cNvSpPr>
            <a:spLocks noGrp="1"/>
          </p:cNvSpPr>
          <p:nvPr>
            <p:ph type="title"/>
          </p:nvPr>
        </p:nvSpPr>
        <p:spPr/>
        <p:txBody>
          <a:bodyPr/>
          <a:lstStyle/>
          <a:p>
            <a:r>
              <a:rPr kumimoji="1" lang="zh-HK" altLang="en-US" dirty="0"/>
              <a:t>數學方面</a:t>
            </a:r>
          </a:p>
        </p:txBody>
      </p:sp>
      <p:sp>
        <p:nvSpPr>
          <p:cNvPr id="3" name="文字版面配置區 2">
            <a:extLst>
              <a:ext uri="{FF2B5EF4-FFF2-40B4-BE49-F238E27FC236}">
                <a16:creationId xmlns:a16="http://schemas.microsoft.com/office/drawing/2014/main" id="{499DF973-FC42-4A43-A224-1B7ADE24CC41}"/>
              </a:ext>
            </a:extLst>
          </p:cNvPr>
          <p:cNvSpPr>
            <a:spLocks noGrp="1"/>
          </p:cNvSpPr>
          <p:nvPr>
            <p:ph type="body" idx="1"/>
          </p:nvPr>
        </p:nvSpPr>
        <p:spPr/>
        <p:txBody>
          <a:bodyPr/>
          <a:lstStyle/>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4293980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C17F71D4-190C-E14B-8E9C-0D5001117FD1}"/>
              </a:ext>
            </a:extLst>
          </p:cNvPr>
          <p:cNvSpPr>
            <a:spLocks noGrp="1"/>
          </p:cNvSpPr>
          <p:nvPr>
            <p:ph type="title"/>
          </p:nvPr>
        </p:nvSpPr>
        <p:spPr/>
        <p:txBody>
          <a:bodyPr/>
          <a:lstStyle/>
          <a:p>
            <a:r>
              <a:rPr lang="zh-HK" altLang="en-US" dirty="0"/>
              <a:t>圓周率的計算</a:t>
            </a:r>
          </a:p>
        </p:txBody>
      </p:sp>
      <p:sp>
        <p:nvSpPr>
          <p:cNvPr id="5" name="內容版面配置區 4">
            <a:extLst>
              <a:ext uri="{FF2B5EF4-FFF2-40B4-BE49-F238E27FC236}">
                <a16:creationId xmlns:a16="http://schemas.microsoft.com/office/drawing/2014/main" id="{95D1254F-0033-5342-BCF4-B61BB1D019FA}"/>
              </a:ext>
            </a:extLst>
          </p:cNvPr>
          <p:cNvSpPr>
            <a:spLocks noGrp="1"/>
          </p:cNvSpPr>
          <p:nvPr>
            <p:ph idx="1"/>
          </p:nvPr>
        </p:nvSpPr>
        <p:spPr/>
        <p:txBody>
          <a:bodyPr>
            <a:normAutofit lnSpcReduction="10000"/>
          </a:bodyPr>
          <a:lstStyle/>
          <a:p>
            <a:r>
              <a:rPr lang="zh-HK" altLang="en-US" dirty="0">
                <a:latin typeface="+mj-ea"/>
                <a:ea typeface="+mj-ea"/>
              </a:rPr>
              <a:t>圓周率在古代數學的應用上非常廣泛，尤其是在天文</a:t>
            </a:r>
            <a:r>
              <a:rPr lang="zh-TW" altLang="en-US" dirty="0">
                <a:latin typeface="+mj-ea"/>
                <a:ea typeface="+mj-ea"/>
              </a:rPr>
              <a:t>、</a:t>
            </a:r>
            <a:r>
              <a:rPr lang="zh-HK" altLang="en-US" dirty="0">
                <a:latin typeface="+mj-ea"/>
                <a:ea typeface="+mj-ea"/>
              </a:rPr>
              <a:t>曆法方面</a:t>
            </a:r>
            <a:endParaRPr lang="en-US" altLang="zh-HK" dirty="0">
              <a:latin typeface="+mj-ea"/>
              <a:ea typeface="+mj-ea"/>
            </a:endParaRPr>
          </a:p>
          <a:p>
            <a:r>
              <a:rPr lang="zh-HK" altLang="en-US" dirty="0">
                <a:latin typeface="+mj-ea"/>
                <a:ea typeface="+mj-ea"/>
              </a:rPr>
              <a:t>任何涉及到圓的問題均需要用到圓周率的數值</a:t>
            </a:r>
            <a:endParaRPr lang="en-US" altLang="zh-HK" dirty="0">
              <a:latin typeface="+mj-ea"/>
              <a:ea typeface="+mj-ea"/>
            </a:endParaRPr>
          </a:p>
          <a:p>
            <a:r>
              <a:rPr lang="zh-HK" altLang="en-US" dirty="0">
                <a:latin typeface="+mj-ea"/>
                <a:ea typeface="+mj-ea"/>
              </a:rPr>
              <a:t>故此推算圓周率是數學家們的大課題之一</a:t>
            </a:r>
            <a:endParaRPr lang="en-US" altLang="zh-HK" dirty="0">
              <a:latin typeface="+mj-ea"/>
              <a:ea typeface="+mj-ea"/>
            </a:endParaRPr>
          </a:p>
          <a:p>
            <a:r>
              <a:rPr lang="zh-HK" altLang="en-US" dirty="0">
                <a:latin typeface="+mj-ea"/>
                <a:ea typeface="+mj-ea"/>
              </a:rPr>
              <a:t>在這之前的數學家們就在</a:t>
            </a:r>
            <a:r>
              <a:rPr lang="en-US" altLang="zh-HK" dirty="0">
                <a:latin typeface="+mj-ea"/>
                <a:ea typeface="+mj-ea"/>
              </a:rPr>
              <a:t>《</a:t>
            </a:r>
            <a:r>
              <a:rPr lang="zh-HK" altLang="en-US" dirty="0">
                <a:latin typeface="+mj-ea"/>
                <a:ea typeface="+mj-ea"/>
              </a:rPr>
              <a:t>周髀算經</a:t>
            </a:r>
            <a:r>
              <a:rPr lang="en-US" altLang="zh-HK" dirty="0">
                <a:latin typeface="+mj-ea"/>
                <a:ea typeface="+mj-ea"/>
              </a:rPr>
              <a:t>》</a:t>
            </a:r>
            <a:r>
              <a:rPr lang="zh-HK" altLang="en-US" dirty="0">
                <a:latin typeface="+mj-ea"/>
                <a:ea typeface="+mj-ea"/>
              </a:rPr>
              <a:t>和</a:t>
            </a:r>
            <a:r>
              <a:rPr lang="en-US" altLang="zh-HK" dirty="0">
                <a:latin typeface="+mj-ea"/>
                <a:ea typeface="+mj-ea"/>
              </a:rPr>
              <a:t>《</a:t>
            </a:r>
            <a:r>
              <a:rPr lang="zh-HK" altLang="en-US" dirty="0">
                <a:latin typeface="+mj-ea"/>
                <a:ea typeface="+mj-ea"/>
              </a:rPr>
              <a:t>九章算術</a:t>
            </a:r>
            <a:r>
              <a:rPr lang="en-US" altLang="zh-HK" dirty="0">
                <a:latin typeface="+mj-ea"/>
                <a:ea typeface="+mj-ea"/>
              </a:rPr>
              <a:t>》</a:t>
            </a:r>
            <a:r>
              <a:rPr lang="zh-HK" altLang="en-US" dirty="0">
                <a:latin typeface="+mj-ea"/>
                <a:ea typeface="+mj-ea"/>
              </a:rPr>
              <a:t>中就提出</a:t>
            </a:r>
            <a:endParaRPr lang="en-US" altLang="zh-HK" dirty="0">
              <a:latin typeface="+mj-ea"/>
              <a:ea typeface="+mj-ea"/>
            </a:endParaRPr>
          </a:p>
          <a:p>
            <a:pPr marL="0" indent="0">
              <a:buNone/>
            </a:pPr>
            <a:r>
              <a:rPr lang="zh-TW" altLang="en-US" dirty="0">
                <a:latin typeface="+mj-ea"/>
                <a:ea typeface="+mj-ea"/>
              </a:rPr>
              <a:t>   </a:t>
            </a:r>
            <a:r>
              <a:rPr lang="zh-HK" altLang="en-US" dirty="0">
                <a:latin typeface="+mj-ea"/>
                <a:ea typeface="+mj-ea"/>
              </a:rPr>
              <a:t>徑一周三的古率，定圓周率為三，即圓周長是直徑長的三倍</a:t>
            </a:r>
            <a:endParaRPr lang="en-US" altLang="zh-HK" dirty="0">
              <a:latin typeface="+mj-ea"/>
              <a:ea typeface="+mj-ea"/>
            </a:endParaRPr>
          </a:p>
          <a:p>
            <a:r>
              <a:rPr lang="zh-HK" altLang="en-US" dirty="0">
                <a:latin typeface="+mj-ea"/>
                <a:ea typeface="+mj-ea"/>
              </a:rPr>
              <a:t>東漢時大天文學家張衡推算出的圓周率值為</a:t>
            </a:r>
            <a:r>
              <a:rPr lang="en-US" altLang="zh-HK" dirty="0">
                <a:latin typeface="+mj-ea"/>
                <a:ea typeface="+mj-ea"/>
              </a:rPr>
              <a:t>3</a:t>
            </a:r>
            <a:r>
              <a:rPr lang="en-US" altLang="zh-TW" dirty="0">
                <a:latin typeface="+mj-ea"/>
                <a:ea typeface="+mj-ea"/>
              </a:rPr>
              <a:t>.162</a:t>
            </a:r>
          </a:p>
          <a:p>
            <a:r>
              <a:rPr lang="zh-HK" altLang="en-US" dirty="0">
                <a:latin typeface="+mj-ea"/>
                <a:ea typeface="+mj-ea"/>
              </a:rPr>
              <a:t>三國時王藩推算出的圓周率則為</a:t>
            </a:r>
            <a:r>
              <a:rPr lang="en-US" altLang="zh-HK" dirty="0">
                <a:latin typeface="+mj-ea"/>
                <a:ea typeface="+mj-ea"/>
              </a:rPr>
              <a:t>3</a:t>
            </a:r>
            <a:r>
              <a:rPr lang="en-US" altLang="zh-TW" dirty="0">
                <a:latin typeface="+mj-ea"/>
                <a:ea typeface="+mj-ea"/>
              </a:rPr>
              <a:t>.155</a:t>
            </a:r>
          </a:p>
          <a:p>
            <a:r>
              <a:rPr lang="zh-HK" altLang="en-US" dirty="0">
                <a:latin typeface="+mj-ea"/>
                <a:ea typeface="+mj-ea"/>
              </a:rPr>
              <a:t>魏晉時期大數學家劉徽在</a:t>
            </a:r>
            <a:r>
              <a:rPr lang="en-US" altLang="zh-HK" dirty="0">
                <a:latin typeface="+mj-ea"/>
                <a:ea typeface="+mj-ea"/>
              </a:rPr>
              <a:t>《</a:t>
            </a:r>
            <a:r>
              <a:rPr lang="zh-HK" altLang="en-US" dirty="0">
                <a:latin typeface="+mj-ea"/>
                <a:ea typeface="+mj-ea"/>
              </a:rPr>
              <a:t>九章算術</a:t>
            </a:r>
            <a:r>
              <a:rPr lang="en-US" altLang="zh-HK" dirty="0">
                <a:latin typeface="+mj-ea"/>
                <a:ea typeface="+mj-ea"/>
              </a:rPr>
              <a:t>》</a:t>
            </a:r>
            <a:r>
              <a:rPr lang="zh-HK" altLang="en-US" dirty="0">
                <a:latin typeface="+mj-ea"/>
                <a:ea typeface="+mj-ea"/>
              </a:rPr>
              <a:t>中提出了割圓術，得出</a:t>
            </a:r>
            <a:r>
              <a:rPr lang="en-US" altLang="zh-HK" dirty="0">
                <a:latin typeface="+mj-ea"/>
                <a:ea typeface="+mj-ea"/>
              </a:rPr>
              <a:t>3</a:t>
            </a:r>
            <a:r>
              <a:rPr lang="en-US" altLang="zh-TW" dirty="0">
                <a:latin typeface="+mj-ea"/>
                <a:ea typeface="+mj-ea"/>
              </a:rPr>
              <a:t>.14</a:t>
            </a:r>
            <a:r>
              <a:rPr lang="zh-TW" altLang="en-US" dirty="0">
                <a:latin typeface="+mj-ea"/>
                <a:ea typeface="+mj-ea"/>
              </a:rPr>
              <a:t>的數值，並推斷稍</a:t>
            </a:r>
            <a:endParaRPr lang="en-US" altLang="zh-TW" dirty="0">
              <a:latin typeface="+mj-ea"/>
              <a:ea typeface="+mj-ea"/>
            </a:endParaRPr>
          </a:p>
          <a:p>
            <a:pPr marL="0" indent="0">
              <a:buNone/>
            </a:pPr>
            <a:r>
              <a:rPr lang="zh-TW" altLang="en-US" dirty="0">
                <a:latin typeface="+mj-ea"/>
                <a:ea typeface="+mj-ea"/>
              </a:rPr>
              <a:t>   微小於實際值</a:t>
            </a:r>
            <a:endParaRPr lang="en-US" altLang="zh-TW" dirty="0">
              <a:latin typeface="+mj-ea"/>
              <a:ea typeface="+mj-ea"/>
            </a:endParaRPr>
          </a:p>
          <a:p>
            <a:r>
              <a:rPr lang="zh-HK" altLang="en-US" dirty="0">
                <a:latin typeface="+mj-ea"/>
                <a:ea typeface="+mj-ea"/>
              </a:rPr>
              <a:t>南朝時代的何承天求得的圓周率數值為</a:t>
            </a:r>
            <a:r>
              <a:rPr lang="en-US" altLang="zh-HK" dirty="0">
                <a:latin typeface="+mj-ea"/>
                <a:ea typeface="+mj-ea"/>
              </a:rPr>
              <a:t>3.1428</a:t>
            </a:r>
            <a:r>
              <a:rPr lang="zh-HK" altLang="en-US" dirty="0">
                <a:latin typeface="+mj-ea"/>
                <a:ea typeface="+mj-ea"/>
              </a:rPr>
              <a:t>，皮延宗求出圓周率值為</a:t>
            </a:r>
            <a:r>
              <a:rPr lang="en-US" altLang="zh-HK" dirty="0">
                <a:latin typeface="+mj-ea"/>
                <a:ea typeface="+mj-ea"/>
              </a:rPr>
              <a:t>22/7≈3.14</a:t>
            </a:r>
            <a:endParaRPr lang="zh-HK" altLang="en-US" dirty="0">
              <a:latin typeface="+mj-ea"/>
              <a:ea typeface="+mj-ea"/>
            </a:endParaRPr>
          </a:p>
        </p:txBody>
      </p:sp>
      <p:pic>
        <p:nvPicPr>
          <p:cNvPr id="2" name="圖片 1">
            <a:extLst>
              <a:ext uri="{FF2B5EF4-FFF2-40B4-BE49-F238E27FC236}">
                <a16:creationId xmlns:a16="http://schemas.microsoft.com/office/drawing/2014/main" id="{39E6B23A-D7AB-6940-B326-5656298B5262}"/>
              </a:ext>
            </a:extLst>
          </p:cNvPr>
          <p:cNvPicPr>
            <a:picLocks noChangeAspect="1"/>
          </p:cNvPicPr>
          <p:nvPr/>
        </p:nvPicPr>
        <p:blipFill rotWithShape="1">
          <a:blip r:embed="rId2"/>
          <a:srcRect l="49717" t="2091" r="2403" b="2047"/>
          <a:stretch/>
        </p:blipFill>
        <p:spPr>
          <a:xfrm>
            <a:off x="9223131" y="685800"/>
            <a:ext cx="2277208" cy="3683977"/>
          </a:xfrm>
          <a:prstGeom prst="rect">
            <a:avLst/>
          </a:prstGeom>
        </p:spPr>
      </p:pic>
      <p:pic>
        <p:nvPicPr>
          <p:cNvPr id="6" name="圖片 5"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602408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250CCAA-A215-4349-918A-1F485885AAF7}"/>
              </a:ext>
            </a:extLst>
          </p:cNvPr>
          <p:cNvSpPr>
            <a:spLocks noGrp="1"/>
          </p:cNvSpPr>
          <p:nvPr>
            <p:ph type="title"/>
          </p:nvPr>
        </p:nvSpPr>
        <p:spPr/>
        <p:txBody>
          <a:bodyPr/>
          <a:lstStyle/>
          <a:p>
            <a:r>
              <a:rPr kumimoji="1" lang="zh-HK" altLang="en-US" dirty="0"/>
              <a:t>祖沖之的計算</a:t>
            </a:r>
          </a:p>
        </p:txBody>
      </p:sp>
      <p:sp>
        <p:nvSpPr>
          <p:cNvPr id="3" name="內容版面配置區 2">
            <a:extLst>
              <a:ext uri="{FF2B5EF4-FFF2-40B4-BE49-F238E27FC236}">
                <a16:creationId xmlns:a16="http://schemas.microsoft.com/office/drawing/2014/main" id="{98C76714-63A2-5F4A-AEA1-58081EF21DE9}"/>
              </a:ext>
            </a:extLst>
          </p:cNvPr>
          <p:cNvSpPr>
            <a:spLocks noGrp="1"/>
          </p:cNvSpPr>
          <p:nvPr>
            <p:ph idx="1"/>
          </p:nvPr>
        </p:nvSpPr>
        <p:spPr>
          <a:xfrm>
            <a:off x="1069848" y="2121408"/>
            <a:ext cx="10435612" cy="4050792"/>
          </a:xfrm>
        </p:spPr>
        <p:txBody>
          <a:bodyPr/>
          <a:lstStyle/>
          <a:p>
            <a:r>
              <a:rPr kumimoji="1" lang="zh-HK" altLang="en-US" dirty="0">
                <a:latin typeface="+mj-ea"/>
                <a:ea typeface="+mj-ea"/>
              </a:rPr>
              <a:t>祖沖之認為魏晉時期劉徽的計算成果是最理想的，故此他的切入點選擇了在他的成果上精益鑽研</a:t>
            </a:r>
            <a:endParaRPr kumimoji="1" lang="en-US" altLang="zh-HK" dirty="0">
              <a:latin typeface="+mj-ea"/>
              <a:ea typeface="+mj-ea"/>
            </a:endParaRPr>
          </a:p>
          <a:p>
            <a:r>
              <a:rPr kumimoji="1" lang="zh-HK" altLang="en-US" dirty="0">
                <a:latin typeface="+mj-ea"/>
                <a:ea typeface="+mj-ea"/>
              </a:rPr>
              <a:t>根據</a:t>
            </a:r>
            <a:r>
              <a:rPr kumimoji="1" lang="en-US" altLang="zh-HK" dirty="0">
                <a:latin typeface="+mj-ea"/>
                <a:ea typeface="+mj-ea"/>
              </a:rPr>
              <a:t>《</a:t>
            </a:r>
            <a:r>
              <a:rPr kumimoji="1" lang="zh-HK" altLang="en-US" dirty="0">
                <a:latin typeface="+mj-ea"/>
                <a:ea typeface="+mj-ea"/>
              </a:rPr>
              <a:t>隋書</a:t>
            </a:r>
            <a:r>
              <a:rPr kumimoji="1" lang="en-US" altLang="zh-HK" dirty="0">
                <a:latin typeface="+mj-ea"/>
                <a:ea typeface="+mj-ea"/>
              </a:rPr>
              <a:t>·</a:t>
            </a:r>
            <a:r>
              <a:rPr kumimoji="1" lang="zh-HK" altLang="en-US" dirty="0">
                <a:latin typeface="+mj-ea"/>
                <a:ea typeface="+mj-ea"/>
              </a:rPr>
              <a:t>律曆志</a:t>
            </a:r>
            <a:r>
              <a:rPr kumimoji="1" lang="en-US" altLang="zh-HK" dirty="0">
                <a:latin typeface="+mj-ea"/>
                <a:ea typeface="+mj-ea"/>
              </a:rPr>
              <a:t>》</a:t>
            </a:r>
            <a:r>
              <a:rPr kumimoji="1" lang="zh-HK" altLang="en-US" dirty="0">
                <a:latin typeface="+mj-ea"/>
                <a:ea typeface="+mj-ea"/>
              </a:rPr>
              <a:t>關於圓周率的記載：</a:t>
            </a:r>
            <a:endParaRPr kumimoji="1" lang="en-US" altLang="zh-HK" dirty="0">
              <a:latin typeface="+mj-ea"/>
              <a:ea typeface="+mj-ea"/>
            </a:endParaRPr>
          </a:p>
          <a:p>
            <a:r>
              <a:rPr kumimoji="1" lang="zh-HK" altLang="en-US" dirty="0">
                <a:latin typeface="+mj-ea"/>
                <a:ea typeface="+mj-ea"/>
              </a:rPr>
              <a:t>「宋末，南徐州從事史祖沖之，更開密法，以圓徑一億為一丈，圓周盈數三丈一尺四寸一分五厘九毫二秒七忽，朒數三丈一尺四寸一分五厘九毫二秒六忽，正數在盈朒二限之間。密率，圓徑一百一十三，圓周三百五十五。約率，圓徑七，周二十二。」</a:t>
            </a:r>
            <a:endParaRPr kumimoji="1" lang="en-US" altLang="zh-HK" dirty="0">
              <a:latin typeface="+mj-ea"/>
              <a:ea typeface="+mj-ea"/>
            </a:endParaRPr>
          </a:p>
          <a:p>
            <a:r>
              <a:rPr kumimoji="1" lang="zh-HK" altLang="en-US" dirty="0">
                <a:latin typeface="+mj-ea"/>
                <a:ea typeface="+mj-ea"/>
              </a:rPr>
              <a:t>祖沖之把一丈化為一億忽，以此為直徑求圓周率。他計算的結果共得到兩個數：一個是盈數（即過剩的近似值），為</a:t>
            </a:r>
            <a:r>
              <a:rPr kumimoji="1" lang="en-US" altLang="zh-HK" dirty="0">
                <a:latin typeface="+mj-ea"/>
                <a:ea typeface="+mj-ea"/>
              </a:rPr>
              <a:t>3.1415927</a:t>
            </a:r>
            <a:r>
              <a:rPr kumimoji="1" lang="zh-HK" altLang="en-US" dirty="0">
                <a:latin typeface="+mj-ea"/>
                <a:ea typeface="+mj-ea"/>
              </a:rPr>
              <a:t>；一個是朒數（即不足的近似值），為</a:t>
            </a:r>
            <a:r>
              <a:rPr kumimoji="1" lang="en-US" altLang="zh-HK" dirty="0">
                <a:latin typeface="+mj-ea"/>
                <a:ea typeface="+mj-ea"/>
              </a:rPr>
              <a:t>3.1415926</a:t>
            </a:r>
          </a:p>
          <a:p>
            <a:r>
              <a:rPr kumimoji="1" lang="zh-HK" altLang="en-US" dirty="0">
                <a:latin typeface="+mj-ea"/>
                <a:ea typeface="+mj-ea"/>
              </a:rPr>
              <a:t>也就是說，祖沖之認為真正的圓周率在</a:t>
            </a:r>
            <a:r>
              <a:rPr kumimoji="1" lang="en-US" altLang="zh-HK" dirty="0">
                <a:latin typeface="+mj-ea"/>
                <a:ea typeface="+mj-ea"/>
              </a:rPr>
              <a:t>3</a:t>
            </a:r>
            <a:r>
              <a:rPr kumimoji="1" lang="en-US" altLang="zh-TW" dirty="0">
                <a:latin typeface="+mj-ea"/>
                <a:ea typeface="+mj-ea"/>
              </a:rPr>
              <a:t>.1415926-</a:t>
            </a:r>
            <a:r>
              <a:rPr kumimoji="1" lang="en-US" altLang="zh-HK" dirty="0">
                <a:latin typeface="+mj-ea"/>
                <a:ea typeface="+mj-ea"/>
              </a:rPr>
              <a:t>3</a:t>
            </a:r>
            <a:r>
              <a:rPr kumimoji="1" lang="en-US" altLang="zh-TW" dirty="0">
                <a:latin typeface="+mj-ea"/>
                <a:ea typeface="+mj-ea"/>
              </a:rPr>
              <a:t>.1415927</a:t>
            </a:r>
            <a:r>
              <a:rPr kumimoji="1" lang="zh-TW" altLang="en-US" dirty="0">
                <a:latin typeface="+mj-ea"/>
                <a:ea typeface="+mj-ea"/>
              </a:rPr>
              <a:t>之間，</a:t>
            </a:r>
            <a:r>
              <a:rPr kumimoji="1" lang="zh-HK" altLang="en-US" dirty="0">
                <a:latin typeface="+mj-ea"/>
                <a:ea typeface="+mj-ea"/>
              </a:rPr>
              <a:t>正確的圓周率為</a:t>
            </a:r>
            <a:r>
              <a:rPr lang="en-US" altLang="zh-HK" dirty="0">
                <a:latin typeface="+mj-ea"/>
                <a:ea typeface="+mj-ea"/>
              </a:rPr>
              <a:t>3.14159265359…</a:t>
            </a:r>
          </a:p>
          <a:p>
            <a:r>
              <a:rPr kumimoji="1" lang="zh-HK" altLang="en-US" dirty="0">
                <a:latin typeface="+mj-ea"/>
                <a:ea typeface="+mj-ea"/>
              </a:rPr>
              <a:t>祖沖之成功推算出準確至小數位後</a:t>
            </a:r>
            <a:r>
              <a:rPr kumimoji="1" lang="en-US" altLang="zh-HK" dirty="0">
                <a:latin typeface="+mj-ea"/>
                <a:ea typeface="+mj-ea"/>
              </a:rPr>
              <a:t>7</a:t>
            </a:r>
            <a:r>
              <a:rPr kumimoji="1" lang="zh-HK" altLang="en-US" dirty="0">
                <a:latin typeface="+mj-ea"/>
                <a:ea typeface="+mj-ea"/>
              </a:rPr>
              <a:t>位數的圓周率</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890035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E980E3B-209E-9C40-9D81-9DFFB09916E8}"/>
              </a:ext>
            </a:extLst>
          </p:cNvPr>
          <p:cNvSpPr>
            <a:spLocks noGrp="1"/>
          </p:cNvSpPr>
          <p:nvPr>
            <p:ph type="title"/>
          </p:nvPr>
        </p:nvSpPr>
        <p:spPr/>
        <p:txBody>
          <a:bodyPr/>
          <a:lstStyle/>
          <a:p>
            <a:r>
              <a:rPr kumimoji="1" lang="zh-HK" altLang="en-US" dirty="0"/>
              <a:t>小補充</a:t>
            </a:r>
          </a:p>
        </p:txBody>
      </p:sp>
      <p:sp>
        <p:nvSpPr>
          <p:cNvPr id="3" name="內容版面配置區 2">
            <a:extLst>
              <a:ext uri="{FF2B5EF4-FFF2-40B4-BE49-F238E27FC236}">
                <a16:creationId xmlns:a16="http://schemas.microsoft.com/office/drawing/2014/main" id="{6F5802B8-35F4-9B48-A313-FBA63BA4C534}"/>
              </a:ext>
            </a:extLst>
          </p:cNvPr>
          <p:cNvSpPr>
            <a:spLocks noGrp="1"/>
          </p:cNvSpPr>
          <p:nvPr>
            <p:ph idx="1"/>
          </p:nvPr>
        </p:nvSpPr>
        <p:spPr>
          <a:xfrm>
            <a:off x="0" y="2121408"/>
            <a:ext cx="12063046" cy="762469"/>
          </a:xfrm>
        </p:spPr>
        <p:txBody>
          <a:bodyPr>
            <a:normAutofit/>
          </a:bodyPr>
          <a:lstStyle/>
          <a:p>
            <a:r>
              <a:rPr lang="zh-HK" altLang="en-US" dirty="0"/>
              <a:t>清代度製為</a:t>
            </a:r>
            <a:r>
              <a:rPr lang="zh-TW" altLang="en-US" dirty="0"/>
              <a:t>：</a:t>
            </a:r>
            <a:r>
              <a:rPr lang="zh-HK" altLang="en-US" dirty="0"/>
              <a:t>一丈十尺，一尺十寸，一寸十分，一分十厘，一厘十毫，一毫十絲，一絲十忽， 一忽十微</a:t>
            </a:r>
            <a:endParaRPr kumimoji="1" lang="zh-HK" altLang="en-US" dirty="0"/>
          </a:p>
        </p:txBody>
      </p:sp>
      <p:graphicFrame>
        <p:nvGraphicFramePr>
          <p:cNvPr id="5" name="表格 4">
            <a:extLst>
              <a:ext uri="{FF2B5EF4-FFF2-40B4-BE49-F238E27FC236}">
                <a16:creationId xmlns:a16="http://schemas.microsoft.com/office/drawing/2014/main" id="{7656B6B8-5B75-714E-B67C-6239977FD10A}"/>
              </a:ext>
            </a:extLst>
          </p:cNvPr>
          <p:cNvGraphicFramePr>
            <a:graphicFrameLocks noGrp="1"/>
          </p:cNvGraphicFramePr>
          <p:nvPr>
            <p:extLst>
              <p:ext uri="{D42A27DB-BD31-4B8C-83A1-F6EECF244321}">
                <p14:modId xmlns:p14="http://schemas.microsoft.com/office/powerpoint/2010/main" val="3882048952"/>
              </p:ext>
            </p:extLst>
          </p:nvPr>
        </p:nvGraphicFramePr>
        <p:xfrm>
          <a:off x="0" y="2804746"/>
          <a:ext cx="12192000" cy="4053253"/>
        </p:xfrm>
        <a:graphic>
          <a:graphicData uri="http://schemas.openxmlformats.org/drawingml/2006/table">
            <a:tbl>
              <a:tblPr firstRow="1" bandRow="1">
                <a:tableStyleId>{AF606853-7671-496A-8E4F-DF71F8EC918B}</a:tableStyleId>
              </a:tblPr>
              <a:tblGrid>
                <a:gridCol w="1219200">
                  <a:extLst>
                    <a:ext uri="{9D8B030D-6E8A-4147-A177-3AD203B41FA5}">
                      <a16:colId xmlns:a16="http://schemas.microsoft.com/office/drawing/2014/main" val="791223561"/>
                    </a:ext>
                  </a:extLst>
                </a:gridCol>
                <a:gridCol w="1219200">
                  <a:extLst>
                    <a:ext uri="{9D8B030D-6E8A-4147-A177-3AD203B41FA5}">
                      <a16:colId xmlns:a16="http://schemas.microsoft.com/office/drawing/2014/main" val="3606092326"/>
                    </a:ext>
                  </a:extLst>
                </a:gridCol>
                <a:gridCol w="1219200">
                  <a:extLst>
                    <a:ext uri="{9D8B030D-6E8A-4147-A177-3AD203B41FA5}">
                      <a16:colId xmlns:a16="http://schemas.microsoft.com/office/drawing/2014/main" val="3995597226"/>
                    </a:ext>
                  </a:extLst>
                </a:gridCol>
                <a:gridCol w="1219200">
                  <a:extLst>
                    <a:ext uri="{9D8B030D-6E8A-4147-A177-3AD203B41FA5}">
                      <a16:colId xmlns:a16="http://schemas.microsoft.com/office/drawing/2014/main" val="2593496547"/>
                    </a:ext>
                  </a:extLst>
                </a:gridCol>
                <a:gridCol w="1219200">
                  <a:extLst>
                    <a:ext uri="{9D8B030D-6E8A-4147-A177-3AD203B41FA5}">
                      <a16:colId xmlns:a16="http://schemas.microsoft.com/office/drawing/2014/main" val="1309386417"/>
                    </a:ext>
                  </a:extLst>
                </a:gridCol>
                <a:gridCol w="1219200">
                  <a:extLst>
                    <a:ext uri="{9D8B030D-6E8A-4147-A177-3AD203B41FA5}">
                      <a16:colId xmlns:a16="http://schemas.microsoft.com/office/drawing/2014/main" val="2724714222"/>
                    </a:ext>
                  </a:extLst>
                </a:gridCol>
                <a:gridCol w="1219200">
                  <a:extLst>
                    <a:ext uri="{9D8B030D-6E8A-4147-A177-3AD203B41FA5}">
                      <a16:colId xmlns:a16="http://schemas.microsoft.com/office/drawing/2014/main" val="3241226086"/>
                    </a:ext>
                  </a:extLst>
                </a:gridCol>
                <a:gridCol w="1219200">
                  <a:extLst>
                    <a:ext uri="{9D8B030D-6E8A-4147-A177-3AD203B41FA5}">
                      <a16:colId xmlns:a16="http://schemas.microsoft.com/office/drawing/2014/main" val="71978185"/>
                    </a:ext>
                  </a:extLst>
                </a:gridCol>
                <a:gridCol w="1219200">
                  <a:extLst>
                    <a:ext uri="{9D8B030D-6E8A-4147-A177-3AD203B41FA5}">
                      <a16:colId xmlns:a16="http://schemas.microsoft.com/office/drawing/2014/main" val="4067879820"/>
                    </a:ext>
                  </a:extLst>
                </a:gridCol>
                <a:gridCol w="1219200">
                  <a:extLst>
                    <a:ext uri="{9D8B030D-6E8A-4147-A177-3AD203B41FA5}">
                      <a16:colId xmlns:a16="http://schemas.microsoft.com/office/drawing/2014/main" val="3332379124"/>
                    </a:ext>
                  </a:extLst>
                </a:gridCol>
              </a:tblGrid>
              <a:tr h="401550">
                <a:tc>
                  <a:txBody>
                    <a:bodyPr/>
                    <a:lstStyle/>
                    <a:p>
                      <a:r>
                        <a:rPr lang="zh-HK" altLang="en-US" sz="1400" dirty="0">
                          <a:solidFill>
                            <a:schemeClr val="accent1">
                              <a:lumMod val="75000"/>
                            </a:schemeClr>
                          </a:solidFill>
                        </a:rPr>
                        <a:t>列</a:t>
                      </a:r>
                      <a:r>
                        <a:rPr lang="en-US" altLang="zh-HK" sz="1400" dirty="0">
                          <a:solidFill>
                            <a:schemeClr val="accent1">
                              <a:lumMod val="75000"/>
                            </a:schemeClr>
                          </a:solidFill>
                        </a:rPr>
                        <a:t>/</a:t>
                      </a:r>
                      <a:r>
                        <a:rPr lang="zh-HK" altLang="en-US" sz="1400" dirty="0">
                          <a:solidFill>
                            <a:schemeClr val="accent1">
                              <a:lumMod val="75000"/>
                            </a:schemeClr>
                          </a:solidFill>
                        </a:rPr>
                        <a:t>欄</a:t>
                      </a:r>
                    </a:p>
                  </a:txBody>
                  <a:tcPr>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18900000" scaled="1"/>
                      <a:tileRect/>
                    </a:gradFill>
                  </a:tcPr>
                </a:tc>
                <a:tc>
                  <a:txBody>
                    <a:bodyPr/>
                    <a:lstStyle/>
                    <a:p>
                      <a:r>
                        <a:rPr lang="zh-HK" altLang="en-US" sz="1400" dirty="0"/>
                        <a:t>丈</a:t>
                      </a:r>
                    </a:p>
                  </a:txBody>
                  <a:tcPr/>
                </a:tc>
                <a:tc>
                  <a:txBody>
                    <a:bodyPr/>
                    <a:lstStyle/>
                    <a:p>
                      <a:r>
                        <a:rPr lang="zh-HK" altLang="en-US" sz="1400" dirty="0"/>
                        <a:t>尺</a:t>
                      </a:r>
                    </a:p>
                  </a:txBody>
                  <a:tcPr/>
                </a:tc>
                <a:tc>
                  <a:txBody>
                    <a:bodyPr/>
                    <a:lstStyle/>
                    <a:p>
                      <a:r>
                        <a:rPr lang="zh-HK" altLang="en-US" sz="1400" dirty="0"/>
                        <a:t>寸</a:t>
                      </a:r>
                    </a:p>
                  </a:txBody>
                  <a:tcPr/>
                </a:tc>
                <a:tc>
                  <a:txBody>
                    <a:bodyPr/>
                    <a:lstStyle/>
                    <a:p>
                      <a:r>
                        <a:rPr lang="zh-HK" altLang="en-US" sz="1400" dirty="0"/>
                        <a:t>分</a:t>
                      </a:r>
                    </a:p>
                  </a:txBody>
                  <a:tcPr/>
                </a:tc>
                <a:tc>
                  <a:txBody>
                    <a:bodyPr/>
                    <a:lstStyle/>
                    <a:p>
                      <a:r>
                        <a:rPr lang="zh-HK" altLang="en-US" sz="1400" dirty="0"/>
                        <a:t>厘</a:t>
                      </a:r>
                    </a:p>
                  </a:txBody>
                  <a:tcPr/>
                </a:tc>
                <a:tc>
                  <a:txBody>
                    <a:bodyPr/>
                    <a:lstStyle/>
                    <a:p>
                      <a:r>
                        <a:rPr lang="zh-HK" altLang="en-US" sz="1400" dirty="0"/>
                        <a:t>毫</a:t>
                      </a:r>
                    </a:p>
                  </a:txBody>
                  <a:tcPr/>
                </a:tc>
                <a:tc>
                  <a:txBody>
                    <a:bodyPr/>
                    <a:lstStyle/>
                    <a:p>
                      <a:r>
                        <a:rPr lang="zh-HK" altLang="en-US" sz="1400" dirty="0"/>
                        <a:t>絲</a:t>
                      </a:r>
                    </a:p>
                  </a:txBody>
                  <a:tcPr/>
                </a:tc>
                <a:tc>
                  <a:txBody>
                    <a:bodyPr/>
                    <a:lstStyle/>
                    <a:p>
                      <a:r>
                        <a:rPr lang="zh-HK" altLang="en-US" sz="1400" dirty="0"/>
                        <a:t>忽</a:t>
                      </a:r>
                    </a:p>
                  </a:txBody>
                  <a:tcPr/>
                </a:tc>
                <a:tc>
                  <a:txBody>
                    <a:bodyPr/>
                    <a:lstStyle/>
                    <a:p>
                      <a:r>
                        <a:rPr lang="zh-HK" altLang="en-US" sz="1400" dirty="0"/>
                        <a:t>微</a:t>
                      </a:r>
                    </a:p>
                  </a:txBody>
                  <a:tcPr/>
                </a:tc>
                <a:extLst>
                  <a:ext uri="{0D108BD9-81ED-4DB2-BD59-A6C34878D82A}">
                    <a16:rowId xmlns:a16="http://schemas.microsoft.com/office/drawing/2014/main" val="1779116419"/>
                  </a:ext>
                </a:extLst>
              </a:tr>
              <a:tr h="439303">
                <a:tc>
                  <a:txBody>
                    <a:bodyPr/>
                    <a:lstStyle/>
                    <a:p>
                      <a:r>
                        <a:rPr lang="zh-HK" altLang="en-US" sz="1400" dirty="0">
                          <a:solidFill>
                            <a:srgbClr val="002060"/>
                          </a:solidFill>
                        </a:rPr>
                        <a:t>丈</a:t>
                      </a:r>
                    </a:p>
                  </a:txBody>
                  <a:tcPr>
                    <a:solidFill>
                      <a:schemeClr val="accent3">
                        <a:lumMod val="60000"/>
                        <a:lumOff val="40000"/>
                      </a:schemeClr>
                    </a:solidFill>
                  </a:tcPr>
                </a:tc>
                <a:tc>
                  <a:txBody>
                    <a:bodyPr/>
                    <a:lstStyle/>
                    <a:p>
                      <a:r>
                        <a:rPr lang="en-US" altLang="zh-HK" sz="1400" dirty="0"/>
                        <a:t>1</a:t>
                      </a:r>
                      <a:endParaRPr lang="zh-HK" altLang="en-US" sz="1400" dirty="0"/>
                    </a:p>
                  </a:txBody>
                  <a:tcPr/>
                </a:tc>
                <a:tc>
                  <a:txBody>
                    <a:bodyPr/>
                    <a:lstStyle/>
                    <a:p>
                      <a:r>
                        <a:rPr lang="en-US" altLang="zh-HK" sz="1400" dirty="0"/>
                        <a:t>1</a:t>
                      </a:r>
                      <a:r>
                        <a:rPr lang="en-US" altLang="zh-TW" sz="1400" dirty="0"/>
                        <a:t>0</a:t>
                      </a:r>
                      <a:endParaRPr lang="zh-HK" altLang="en-US" sz="1400" dirty="0"/>
                    </a:p>
                  </a:txBody>
                  <a:tcPr/>
                </a:tc>
                <a:tc>
                  <a:txBody>
                    <a:bodyPr/>
                    <a:lstStyle/>
                    <a:p>
                      <a:r>
                        <a:rPr lang="en-US" altLang="zh-HK" sz="1400" dirty="0"/>
                        <a:t>1</a:t>
                      </a:r>
                      <a:r>
                        <a:rPr lang="en-US" altLang="zh-TW" sz="1400" dirty="0"/>
                        <a:t>00</a:t>
                      </a:r>
                      <a:endParaRPr lang="zh-HK" altLang="en-US" sz="1400" dirty="0"/>
                    </a:p>
                  </a:txBody>
                  <a:tcPr/>
                </a:tc>
                <a:tc>
                  <a:txBody>
                    <a:bodyPr/>
                    <a:lstStyle/>
                    <a:p>
                      <a:r>
                        <a:rPr lang="en-US" altLang="zh-HK" sz="1400" dirty="0"/>
                        <a:t>1</a:t>
                      </a:r>
                      <a:r>
                        <a:rPr lang="en-US" altLang="zh-TW" sz="1400" dirty="0"/>
                        <a:t>000</a:t>
                      </a:r>
                      <a:endParaRPr lang="zh-HK" altLang="en-US" sz="1400" dirty="0"/>
                    </a:p>
                  </a:txBody>
                  <a:tcPr/>
                </a:tc>
                <a:tc>
                  <a:txBody>
                    <a:bodyPr/>
                    <a:lstStyle/>
                    <a:p>
                      <a:r>
                        <a:rPr lang="en-US" altLang="zh-HK" sz="1400" dirty="0"/>
                        <a:t>1</a:t>
                      </a:r>
                      <a:r>
                        <a:rPr lang="en-US" altLang="zh-TW" sz="1400" dirty="0"/>
                        <a:t>0000</a:t>
                      </a:r>
                      <a:endParaRPr lang="zh-HK" altLang="en-US" sz="1400" dirty="0"/>
                    </a:p>
                  </a:txBody>
                  <a:tcPr/>
                </a:tc>
                <a:tc>
                  <a:txBody>
                    <a:bodyPr/>
                    <a:lstStyle/>
                    <a:p>
                      <a:r>
                        <a:rPr lang="en-US" altLang="zh-HK" sz="1400" dirty="0"/>
                        <a:t>1</a:t>
                      </a:r>
                      <a:r>
                        <a:rPr lang="en-US" altLang="zh-TW" sz="1400" dirty="0"/>
                        <a:t>00000</a:t>
                      </a:r>
                      <a:endParaRPr lang="zh-HK" altLang="en-US" sz="1400" dirty="0"/>
                    </a:p>
                  </a:txBody>
                  <a:tcPr/>
                </a:tc>
                <a:tc>
                  <a:txBody>
                    <a:bodyPr/>
                    <a:lstStyle/>
                    <a:p>
                      <a:r>
                        <a:rPr lang="en-US" altLang="zh-HK" sz="1400" dirty="0"/>
                        <a:t>1</a:t>
                      </a:r>
                      <a:r>
                        <a:rPr lang="en-US" altLang="zh-TW" sz="1400" dirty="0"/>
                        <a:t>000000</a:t>
                      </a:r>
                      <a:endParaRPr lang="zh-HK" altLang="en-US" sz="1400" dirty="0"/>
                    </a:p>
                  </a:txBody>
                  <a:tcPr/>
                </a:tc>
                <a:tc>
                  <a:txBody>
                    <a:bodyPr/>
                    <a:lstStyle/>
                    <a:p>
                      <a:r>
                        <a:rPr lang="en-US" altLang="zh-HK" sz="1400" dirty="0"/>
                        <a:t>1</a:t>
                      </a:r>
                      <a:r>
                        <a:rPr lang="en-US" altLang="zh-TW" sz="1400" dirty="0"/>
                        <a:t>0000000</a:t>
                      </a:r>
                      <a:endParaRPr lang="zh-HK" altLang="en-US" sz="1400" dirty="0"/>
                    </a:p>
                  </a:txBody>
                  <a:tcPr/>
                </a:tc>
                <a:tc>
                  <a:txBody>
                    <a:bodyPr/>
                    <a:lstStyle/>
                    <a:p>
                      <a:r>
                        <a:rPr lang="en-US" altLang="zh-HK" sz="1400" dirty="0"/>
                        <a:t>1</a:t>
                      </a:r>
                      <a:r>
                        <a:rPr lang="en-US" altLang="zh-TW" sz="1400" dirty="0"/>
                        <a:t>00000000</a:t>
                      </a:r>
                      <a:endParaRPr lang="zh-HK" altLang="en-US" sz="1400" dirty="0"/>
                    </a:p>
                  </a:txBody>
                  <a:tcPr/>
                </a:tc>
                <a:extLst>
                  <a:ext uri="{0D108BD9-81ED-4DB2-BD59-A6C34878D82A}">
                    <a16:rowId xmlns:a16="http://schemas.microsoft.com/office/drawing/2014/main" val="187534416"/>
                  </a:ext>
                </a:extLst>
              </a:tr>
              <a:tr h="401550">
                <a:tc>
                  <a:txBody>
                    <a:bodyPr/>
                    <a:lstStyle/>
                    <a:p>
                      <a:r>
                        <a:rPr lang="zh-HK" altLang="en-US" sz="1400" dirty="0">
                          <a:solidFill>
                            <a:srgbClr val="002060"/>
                          </a:solidFill>
                        </a:rPr>
                        <a:t>尺</a:t>
                      </a:r>
                    </a:p>
                  </a:txBody>
                  <a:tcPr>
                    <a:solidFill>
                      <a:schemeClr val="accent3">
                        <a:lumMod val="60000"/>
                        <a:lumOff val="40000"/>
                      </a:schemeClr>
                    </a:solidFill>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tc>
                  <a:txBody>
                    <a:bodyPr/>
                    <a:lstStyle/>
                    <a:p>
                      <a:r>
                        <a:rPr lang="en-US" altLang="zh-HK" sz="1400" dirty="0"/>
                        <a:t>1</a:t>
                      </a:r>
                      <a:r>
                        <a:rPr lang="en-US" altLang="zh-TW" sz="1400" dirty="0"/>
                        <a:t>0</a:t>
                      </a:r>
                      <a:endParaRPr lang="zh-HK" altLang="en-US" sz="1400" dirty="0"/>
                    </a:p>
                  </a:txBody>
                  <a:tcPr/>
                </a:tc>
                <a:tc>
                  <a:txBody>
                    <a:bodyPr/>
                    <a:lstStyle/>
                    <a:p>
                      <a:r>
                        <a:rPr lang="en-US" altLang="zh-HK" sz="1400" dirty="0"/>
                        <a:t>1</a:t>
                      </a:r>
                      <a:r>
                        <a:rPr lang="en-US" altLang="zh-TW" sz="1400" dirty="0"/>
                        <a:t>00</a:t>
                      </a:r>
                      <a:endParaRPr lang="zh-HK" altLang="en-US" sz="1400" dirty="0"/>
                    </a:p>
                  </a:txBody>
                  <a:tcPr/>
                </a:tc>
                <a:tc>
                  <a:txBody>
                    <a:bodyPr/>
                    <a:lstStyle/>
                    <a:p>
                      <a:r>
                        <a:rPr lang="en-US" altLang="zh-HK" sz="1400" dirty="0"/>
                        <a:t>1</a:t>
                      </a:r>
                      <a:r>
                        <a:rPr lang="en-US" altLang="zh-TW" sz="1400" dirty="0"/>
                        <a:t>000</a:t>
                      </a:r>
                      <a:endParaRPr lang="zh-HK" altLang="en-US" sz="1400" dirty="0"/>
                    </a:p>
                  </a:txBody>
                  <a:tcPr/>
                </a:tc>
                <a:tc>
                  <a:txBody>
                    <a:bodyPr/>
                    <a:lstStyle/>
                    <a:p>
                      <a:r>
                        <a:rPr lang="en-US" altLang="zh-HK" sz="1400" dirty="0"/>
                        <a:t>1</a:t>
                      </a:r>
                      <a:r>
                        <a:rPr lang="en-US" altLang="zh-TW" sz="1400" dirty="0"/>
                        <a:t>0000</a:t>
                      </a:r>
                      <a:endParaRPr lang="zh-HK" altLang="en-US" sz="1400" dirty="0"/>
                    </a:p>
                  </a:txBody>
                  <a:tcPr/>
                </a:tc>
                <a:tc>
                  <a:txBody>
                    <a:bodyPr/>
                    <a:lstStyle/>
                    <a:p>
                      <a:r>
                        <a:rPr lang="en-US" altLang="zh-HK" sz="1400" dirty="0"/>
                        <a:t>1</a:t>
                      </a:r>
                      <a:r>
                        <a:rPr lang="en-US" altLang="zh-TW" sz="1400" dirty="0"/>
                        <a:t>00000</a:t>
                      </a:r>
                      <a:endParaRPr lang="zh-HK" altLang="en-US" sz="1400" dirty="0"/>
                    </a:p>
                  </a:txBody>
                  <a:tcPr/>
                </a:tc>
                <a:tc>
                  <a:txBody>
                    <a:bodyPr/>
                    <a:lstStyle/>
                    <a:p>
                      <a:r>
                        <a:rPr lang="en-US" altLang="zh-HK" sz="1400" dirty="0"/>
                        <a:t>1</a:t>
                      </a:r>
                      <a:r>
                        <a:rPr lang="en-US" altLang="zh-TW" sz="1400" dirty="0"/>
                        <a:t>000000</a:t>
                      </a:r>
                      <a:endParaRPr lang="zh-HK" altLang="en-US" sz="1400" dirty="0"/>
                    </a:p>
                  </a:txBody>
                  <a:tcPr/>
                </a:tc>
                <a:tc>
                  <a:txBody>
                    <a:bodyPr/>
                    <a:lstStyle/>
                    <a:p>
                      <a:r>
                        <a:rPr lang="en-US" altLang="zh-HK" sz="1400" dirty="0"/>
                        <a:t>1</a:t>
                      </a:r>
                      <a:r>
                        <a:rPr lang="en-US" altLang="zh-TW" sz="1400" dirty="0"/>
                        <a:t>0000000</a:t>
                      </a:r>
                      <a:endParaRPr lang="zh-HK" altLang="en-US" sz="1400" dirty="0"/>
                    </a:p>
                  </a:txBody>
                  <a:tcPr/>
                </a:tc>
                <a:extLst>
                  <a:ext uri="{0D108BD9-81ED-4DB2-BD59-A6C34878D82A}">
                    <a16:rowId xmlns:a16="http://schemas.microsoft.com/office/drawing/2014/main" val="2267609688"/>
                  </a:ext>
                </a:extLst>
              </a:tr>
              <a:tr h="401550">
                <a:tc>
                  <a:txBody>
                    <a:bodyPr/>
                    <a:lstStyle/>
                    <a:p>
                      <a:r>
                        <a:rPr lang="zh-HK" altLang="en-US" sz="1400" dirty="0">
                          <a:solidFill>
                            <a:srgbClr val="002060"/>
                          </a:solidFill>
                        </a:rPr>
                        <a:t>寸</a:t>
                      </a:r>
                    </a:p>
                  </a:txBody>
                  <a:tcPr>
                    <a:solidFill>
                      <a:schemeClr val="accent3">
                        <a:lumMod val="60000"/>
                        <a:lumOff val="40000"/>
                      </a:schemeClr>
                    </a:solidFill>
                  </a:tcPr>
                </a:tc>
                <a:tc>
                  <a:txBody>
                    <a:bodyPr/>
                    <a:lstStyle/>
                    <a:p>
                      <a:r>
                        <a:rPr lang="en-US" altLang="zh-HK" sz="1400" dirty="0"/>
                        <a:t>0</a:t>
                      </a:r>
                      <a:r>
                        <a:rPr lang="en-US" altLang="zh-TW" sz="1400" dirty="0"/>
                        <a:t>.01</a:t>
                      </a:r>
                      <a:endParaRPr lang="zh-HK" altLang="en-US" sz="1400" dirty="0"/>
                    </a:p>
                  </a:txBody>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tc>
                  <a:txBody>
                    <a:bodyPr/>
                    <a:lstStyle/>
                    <a:p>
                      <a:r>
                        <a:rPr lang="en-US" altLang="zh-HK" sz="1400" dirty="0"/>
                        <a:t>1</a:t>
                      </a:r>
                      <a:r>
                        <a:rPr lang="en-US" altLang="zh-TW" sz="1400" dirty="0"/>
                        <a:t>0</a:t>
                      </a:r>
                      <a:endParaRPr lang="zh-HK" altLang="en-US" sz="1400" dirty="0"/>
                    </a:p>
                  </a:txBody>
                  <a:tcPr/>
                </a:tc>
                <a:tc>
                  <a:txBody>
                    <a:bodyPr/>
                    <a:lstStyle/>
                    <a:p>
                      <a:r>
                        <a:rPr lang="en-US" altLang="zh-HK" sz="1400" dirty="0"/>
                        <a:t>1</a:t>
                      </a:r>
                      <a:r>
                        <a:rPr lang="en-US" altLang="zh-TW" sz="1400" dirty="0"/>
                        <a:t>00</a:t>
                      </a:r>
                      <a:endParaRPr lang="zh-HK" altLang="en-US" sz="1400" dirty="0"/>
                    </a:p>
                  </a:txBody>
                  <a:tcPr/>
                </a:tc>
                <a:tc>
                  <a:txBody>
                    <a:bodyPr/>
                    <a:lstStyle/>
                    <a:p>
                      <a:r>
                        <a:rPr lang="en-US" altLang="zh-HK" sz="1400" dirty="0"/>
                        <a:t>1</a:t>
                      </a:r>
                      <a:r>
                        <a:rPr lang="en-US" altLang="zh-TW" sz="1400" dirty="0"/>
                        <a:t>000</a:t>
                      </a:r>
                      <a:endParaRPr lang="zh-HK" altLang="en-US" sz="1400" dirty="0"/>
                    </a:p>
                  </a:txBody>
                  <a:tcPr/>
                </a:tc>
                <a:tc>
                  <a:txBody>
                    <a:bodyPr/>
                    <a:lstStyle/>
                    <a:p>
                      <a:r>
                        <a:rPr lang="en-US" altLang="zh-HK" sz="1400" dirty="0"/>
                        <a:t>1</a:t>
                      </a:r>
                      <a:r>
                        <a:rPr lang="en-US" altLang="zh-TW" sz="1400" dirty="0"/>
                        <a:t>0000</a:t>
                      </a:r>
                      <a:endParaRPr lang="zh-HK" altLang="en-US" sz="1400" dirty="0"/>
                    </a:p>
                  </a:txBody>
                  <a:tcPr/>
                </a:tc>
                <a:tc>
                  <a:txBody>
                    <a:bodyPr/>
                    <a:lstStyle/>
                    <a:p>
                      <a:r>
                        <a:rPr lang="en-US" altLang="zh-HK" sz="1400" dirty="0"/>
                        <a:t>1</a:t>
                      </a:r>
                      <a:r>
                        <a:rPr lang="en-US" altLang="zh-TW" sz="1400" dirty="0"/>
                        <a:t>00000</a:t>
                      </a:r>
                      <a:endParaRPr lang="zh-HK" altLang="en-US" sz="1400" dirty="0"/>
                    </a:p>
                  </a:txBody>
                  <a:tcPr/>
                </a:tc>
                <a:tc>
                  <a:txBody>
                    <a:bodyPr/>
                    <a:lstStyle/>
                    <a:p>
                      <a:r>
                        <a:rPr lang="en-US" altLang="zh-HK" sz="1400" dirty="0"/>
                        <a:t>1</a:t>
                      </a:r>
                      <a:r>
                        <a:rPr lang="en-US" altLang="zh-TW" sz="1400" dirty="0"/>
                        <a:t>000000</a:t>
                      </a:r>
                      <a:endParaRPr lang="zh-HK" altLang="en-US" sz="1400" dirty="0"/>
                    </a:p>
                  </a:txBody>
                  <a:tcPr/>
                </a:tc>
                <a:extLst>
                  <a:ext uri="{0D108BD9-81ED-4DB2-BD59-A6C34878D82A}">
                    <a16:rowId xmlns:a16="http://schemas.microsoft.com/office/drawing/2014/main" val="275116747"/>
                  </a:ext>
                </a:extLst>
              </a:tr>
              <a:tr h="401550">
                <a:tc>
                  <a:txBody>
                    <a:bodyPr/>
                    <a:lstStyle/>
                    <a:p>
                      <a:r>
                        <a:rPr lang="zh-HK" altLang="en-US" sz="1400" dirty="0">
                          <a:solidFill>
                            <a:srgbClr val="002060"/>
                          </a:solidFill>
                        </a:rPr>
                        <a:t>分</a:t>
                      </a:r>
                    </a:p>
                  </a:txBody>
                  <a:tcPr>
                    <a:solidFill>
                      <a:schemeClr val="accent3">
                        <a:lumMod val="60000"/>
                        <a:lumOff val="40000"/>
                      </a:schemeClr>
                    </a:solidFill>
                  </a:tcPr>
                </a:tc>
                <a:tc>
                  <a:txBody>
                    <a:bodyPr/>
                    <a:lstStyle/>
                    <a:p>
                      <a:r>
                        <a:rPr lang="en-US" altLang="zh-HK" sz="1400" dirty="0"/>
                        <a:t>0</a:t>
                      </a:r>
                      <a:r>
                        <a:rPr lang="en-US" altLang="zh-TW" sz="1400" dirty="0"/>
                        <a:t>.001</a:t>
                      </a:r>
                      <a:endParaRPr lang="zh-HK" altLang="en-US" sz="1400" dirty="0"/>
                    </a:p>
                  </a:txBody>
                  <a:tcPr/>
                </a:tc>
                <a:tc>
                  <a:txBody>
                    <a:bodyPr/>
                    <a:lstStyle/>
                    <a:p>
                      <a:r>
                        <a:rPr lang="en-US" altLang="zh-HK" sz="1400" dirty="0"/>
                        <a:t>0</a:t>
                      </a:r>
                      <a:r>
                        <a:rPr lang="en-US" altLang="zh-TW" sz="1400" dirty="0"/>
                        <a:t>.01</a:t>
                      </a:r>
                      <a:endParaRPr lang="zh-HK" altLang="en-US" sz="1400" dirty="0"/>
                    </a:p>
                  </a:txBody>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tc>
                  <a:txBody>
                    <a:bodyPr/>
                    <a:lstStyle/>
                    <a:p>
                      <a:r>
                        <a:rPr lang="en-US" altLang="zh-HK" sz="1400" dirty="0"/>
                        <a:t>1</a:t>
                      </a:r>
                      <a:r>
                        <a:rPr lang="en-US" altLang="zh-TW" sz="1400" dirty="0"/>
                        <a:t>0</a:t>
                      </a:r>
                      <a:endParaRPr lang="zh-HK" altLang="en-US" sz="1400" dirty="0"/>
                    </a:p>
                  </a:txBody>
                  <a:tcPr/>
                </a:tc>
                <a:tc>
                  <a:txBody>
                    <a:bodyPr/>
                    <a:lstStyle/>
                    <a:p>
                      <a:r>
                        <a:rPr lang="en-US" altLang="zh-HK" sz="1400" dirty="0"/>
                        <a:t>1</a:t>
                      </a:r>
                      <a:r>
                        <a:rPr lang="en-US" altLang="zh-TW" sz="1400" dirty="0"/>
                        <a:t>00</a:t>
                      </a:r>
                      <a:endParaRPr lang="zh-HK" altLang="en-US" sz="1400" dirty="0"/>
                    </a:p>
                  </a:txBody>
                  <a:tcPr/>
                </a:tc>
                <a:tc>
                  <a:txBody>
                    <a:bodyPr/>
                    <a:lstStyle/>
                    <a:p>
                      <a:r>
                        <a:rPr lang="en-US" altLang="zh-HK" sz="1400" dirty="0"/>
                        <a:t>1</a:t>
                      </a:r>
                      <a:r>
                        <a:rPr lang="en-US" altLang="zh-TW" sz="1400" dirty="0"/>
                        <a:t>000</a:t>
                      </a:r>
                      <a:endParaRPr lang="zh-HK" altLang="en-US" sz="1400" dirty="0"/>
                    </a:p>
                  </a:txBody>
                  <a:tcPr/>
                </a:tc>
                <a:tc>
                  <a:txBody>
                    <a:bodyPr/>
                    <a:lstStyle/>
                    <a:p>
                      <a:r>
                        <a:rPr lang="en-US" altLang="zh-HK" sz="1400" dirty="0"/>
                        <a:t>1</a:t>
                      </a:r>
                      <a:r>
                        <a:rPr lang="en-US" altLang="zh-TW" sz="1400" dirty="0"/>
                        <a:t>0000</a:t>
                      </a:r>
                      <a:endParaRPr lang="zh-HK" altLang="en-US" sz="1400" dirty="0"/>
                    </a:p>
                  </a:txBody>
                  <a:tcPr/>
                </a:tc>
                <a:tc>
                  <a:txBody>
                    <a:bodyPr/>
                    <a:lstStyle/>
                    <a:p>
                      <a:r>
                        <a:rPr lang="en-US" altLang="zh-HK" sz="1400" dirty="0"/>
                        <a:t>1</a:t>
                      </a:r>
                      <a:r>
                        <a:rPr lang="en-US" altLang="zh-TW" sz="1400" dirty="0"/>
                        <a:t>00000</a:t>
                      </a:r>
                      <a:endParaRPr lang="zh-HK" altLang="en-US" sz="1400" dirty="0"/>
                    </a:p>
                  </a:txBody>
                  <a:tcPr/>
                </a:tc>
                <a:extLst>
                  <a:ext uri="{0D108BD9-81ED-4DB2-BD59-A6C34878D82A}">
                    <a16:rowId xmlns:a16="http://schemas.microsoft.com/office/drawing/2014/main" val="4219347086"/>
                  </a:ext>
                </a:extLst>
              </a:tr>
              <a:tr h="401550">
                <a:tc>
                  <a:txBody>
                    <a:bodyPr/>
                    <a:lstStyle/>
                    <a:p>
                      <a:r>
                        <a:rPr lang="zh-HK" altLang="en-US" sz="1400" dirty="0">
                          <a:solidFill>
                            <a:srgbClr val="002060"/>
                          </a:solidFill>
                        </a:rPr>
                        <a:t>厘</a:t>
                      </a:r>
                    </a:p>
                  </a:txBody>
                  <a:tcPr>
                    <a:solidFill>
                      <a:schemeClr val="accent3">
                        <a:lumMod val="60000"/>
                        <a:lumOff val="40000"/>
                      </a:schemeClr>
                    </a:solidFill>
                  </a:tcPr>
                </a:tc>
                <a:tc>
                  <a:txBody>
                    <a:bodyPr/>
                    <a:lstStyle/>
                    <a:p>
                      <a:r>
                        <a:rPr lang="en-US" altLang="zh-HK" sz="1400" dirty="0"/>
                        <a:t>0</a:t>
                      </a:r>
                      <a:r>
                        <a:rPr lang="en-US" altLang="zh-TW" sz="1400" dirty="0"/>
                        <a:t>.0001</a:t>
                      </a:r>
                      <a:endParaRPr lang="zh-HK" altLang="en-US" sz="1400" dirty="0"/>
                    </a:p>
                  </a:txBody>
                  <a:tcPr/>
                </a:tc>
                <a:tc>
                  <a:txBody>
                    <a:bodyPr/>
                    <a:lstStyle/>
                    <a:p>
                      <a:r>
                        <a:rPr lang="en-US" altLang="zh-HK" sz="1400" dirty="0"/>
                        <a:t>0</a:t>
                      </a:r>
                      <a:r>
                        <a:rPr lang="en-US" altLang="zh-TW" sz="1400" dirty="0"/>
                        <a:t>.001</a:t>
                      </a:r>
                      <a:endParaRPr lang="zh-HK" altLang="en-US" sz="1400" dirty="0"/>
                    </a:p>
                  </a:txBody>
                  <a:tcPr/>
                </a:tc>
                <a:tc>
                  <a:txBody>
                    <a:bodyPr/>
                    <a:lstStyle/>
                    <a:p>
                      <a:r>
                        <a:rPr lang="en-US" altLang="zh-HK" sz="1400" dirty="0"/>
                        <a:t>0</a:t>
                      </a:r>
                      <a:r>
                        <a:rPr lang="en-US" altLang="zh-TW" sz="1400" dirty="0"/>
                        <a:t>.01</a:t>
                      </a:r>
                      <a:endParaRPr lang="zh-HK" altLang="en-US" sz="1400" dirty="0"/>
                    </a:p>
                  </a:txBody>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tc>
                  <a:txBody>
                    <a:bodyPr/>
                    <a:lstStyle/>
                    <a:p>
                      <a:r>
                        <a:rPr lang="en-US" altLang="zh-HK" sz="1400" dirty="0"/>
                        <a:t>1</a:t>
                      </a:r>
                      <a:r>
                        <a:rPr lang="en-US" altLang="zh-TW" sz="1400" dirty="0"/>
                        <a:t>0</a:t>
                      </a:r>
                      <a:endParaRPr lang="zh-HK" altLang="en-US" sz="1400" dirty="0"/>
                    </a:p>
                  </a:txBody>
                  <a:tcPr/>
                </a:tc>
                <a:tc>
                  <a:txBody>
                    <a:bodyPr/>
                    <a:lstStyle/>
                    <a:p>
                      <a:r>
                        <a:rPr lang="en-US" altLang="zh-HK" sz="1400" dirty="0"/>
                        <a:t>1</a:t>
                      </a:r>
                      <a:r>
                        <a:rPr lang="en-US" altLang="zh-TW" sz="1400" dirty="0"/>
                        <a:t>00</a:t>
                      </a:r>
                      <a:endParaRPr lang="zh-HK" altLang="en-US" sz="1400" dirty="0"/>
                    </a:p>
                  </a:txBody>
                  <a:tcPr/>
                </a:tc>
                <a:tc>
                  <a:txBody>
                    <a:bodyPr/>
                    <a:lstStyle/>
                    <a:p>
                      <a:r>
                        <a:rPr lang="en-US" altLang="zh-HK" sz="1400" dirty="0"/>
                        <a:t>1</a:t>
                      </a:r>
                      <a:r>
                        <a:rPr lang="en-US" altLang="zh-TW" sz="1400" dirty="0"/>
                        <a:t>000</a:t>
                      </a:r>
                      <a:endParaRPr lang="zh-HK" altLang="en-US" sz="1400" dirty="0"/>
                    </a:p>
                  </a:txBody>
                  <a:tcPr/>
                </a:tc>
                <a:tc>
                  <a:txBody>
                    <a:bodyPr/>
                    <a:lstStyle/>
                    <a:p>
                      <a:r>
                        <a:rPr lang="en-US" altLang="zh-HK" sz="1400" dirty="0"/>
                        <a:t>1</a:t>
                      </a:r>
                      <a:r>
                        <a:rPr lang="en-US" altLang="zh-TW" sz="1400" dirty="0"/>
                        <a:t>0000</a:t>
                      </a:r>
                      <a:endParaRPr lang="zh-HK" altLang="en-US" sz="1400" dirty="0"/>
                    </a:p>
                  </a:txBody>
                  <a:tcPr/>
                </a:tc>
                <a:extLst>
                  <a:ext uri="{0D108BD9-81ED-4DB2-BD59-A6C34878D82A}">
                    <a16:rowId xmlns:a16="http://schemas.microsoft.com/office/drawing/2014/main" val="3679377730"/>
                  </a:ext>
                </a:extLst>
              </a:tr>
              <a:tr h="401550">
                <a:tc>
                  <a:txBody>
                    <a:bodyPr/>
                    <a:lstStyle/>
                    <a:p>
                      <a:r>
                        <a:rPr lang="zh-HK" altLang="en-US" sz="1400" dirty="0">
                          <a:solidFill>
                            <a:srgbClr val="002060"/>
                          </a:solidFill>
                        </a:rPr>
                        <a:t>毫</a:t>
                      </a:r>
                    </a:p>
                  </a:txBody>
                  <a:tcPr>
                    <a:solidFill>
                      <a:schemeClr val="accent3">
                        <a:lumMod val="60000"/>
                        <a:lumOff val="40000"/>
                      </a:schemeClr>
                    </a:solidFill>
                  </a:tcPr>
                </a:tc>
                <a:tc>
                  <a:txBody>
                    <a:bodyPr/>
                    <a:lstStyle/>
                    <a:p>
                      <a:r>
                        <a:rPr lang="en-US" altLang="zh-HK" sz="1400" dirty="0"/>
                        <a:t>0</a:t>
                      </a:r>
                      <a:r>
                        <a:rPr lang="en-US" altLang="zh-TW" sz="1400" dirty="0"/>
                        <a:t>.00001</a:t>
                      </a:r>
                      <a:endParaRPr lang="zh-HK" altLang="en-US" sz="1400" dirty="0"/>
                    </a:p>
                  </a:txBody>
                  <a:tcPr/>
                </a:tc>
                <a:tc>
                  <a:txBody>
                    <a:bodyPr/>
                    <a:lstStyle/>
                    <a:p>
                      <a:r>
                        <a:rPr lang="en-US" altLang="zh-HK" sz="1400" dirty="0"/>
                        <a:t>0</a:t>
                      </a:r>
                      <a:r>
                        <a:rPr lang="en-US" altLang="zh-TW" sz="1400" dirty="0"/>
                        <a:t>.0001</a:t>
                      </a:r>
                      <a:endParaRPr lang="zh-HK" altLang="en-US" sz="1400" dirty="0"/>
                    </a:p>
                  </a:txBody>
                  <a:tcPr/>
                </a:tc>
                <a:tc>
                  <a:txBody>
                    <a:bodyPr/>
                    <a:lstStyle/>
                    <a:p>
                      <a:r>
                        <a:rPr lang="en-US" altLang="zh-HK" sz="1400" dirty="0"/>
                        <a:t>0</a:t>
                      </a:r>
                      <a:r>
                        <a:rPr lang="en-US" altLang="zh-TW" sz="1400" dirty="0"/>
                        <a:t>.001</a:t>
                      </a:r>
                      <a:endParaRPr lang="zh-HK" altLang="en-US" sz="1400" dirty="0"/>
                    </a:p>
                  </a:txBody>
                  <a:tcPr/>
                </a:tc>
                <a:tc>
                  <a:txBody>
                    <a:bodyPr/>
                    <a:lstStyle/>
                    <a:p>
                      <a:r>
                        <a:rPr lang="en-US" altLang="zh-HK" sz="1400" dirty="0"/>
                        <a:t>0</a:t>
                      </a:r>
                      <a:r>
                        <a:rPr lang="en-US" altLang="zh-TW" sz="1400" dirty="0"/>
                        <a:t>.01</a:t>
                      </a:r>
                      <a:endParaRPr lang="zh-HK" altLang="en-US" sz="1400" dirty="0"/>
                    </a:p>
                  </a:txBody>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tc>
                  <a:txBody>
                    <a:bodyPr/>
                    <a:lstStyle/>
                    <a:p>
                      <a:r>
                        <a:rPr lang="en-US" altLang="zh-HK" sz="1400" dirty="0"/>
                        <a:t>1</a:t>
                      </a:r>
                      <a:r>
                        <a:rPr lang="en-US" altLang="zh-TW" sz="1400" dirty="0"/>
                        <a:t>0</a:t>
                      </a:r>
                      <a:endParaRPr lang="zh-HK" altLang="en-US" sz="1400" dirty="0"/>
                    </a:p>
                  </a:txBody>
                  <a:tcPr/>
                </a:tc>
                <a:tc>
                  <a:txBody>
                    <a:bodyPr/>
                    <a:lstStyle/>
                    <a:p>
                      <a:r>
                        <a:rPr lang="en-US" altLang="zh-HK" sz="1400" dirty="0"/>
                        <a:t>1</a:t>
                      </a:r>
                      <a:r>
                        <a:rPr lang="en-US" altLang="zh-TW" sz="1400" dirty="0"/>
                        <a:t>00</a:t>
                      </a:r>
                      <a:endParaRPr lang="zh-HK" altLang="en-US" sz="1400" dirty="0"/>
                    </a:p>
                  </a:txBody>
                  <a:tcPr/>
                </a:tc>
                <a:tc>
                  <a:txBody>
                    <a:bodyPr/>
                    <a:lstStyle/>
                    <a:p>
                      <a:r>
                        <a:rPr lang="en-US" altLang="zh-HK" sz="1400" dirty="0"/>
                        <a:t>1</a:t>
                      </a:r>
                      <a:r>
                        <a:rPr lang="en-US" altLang="zh-TW" sz="1400" dirty="0"/>
                        <a:t>000</a:t>
                      </a:r>
                      <a:endParaRPr lang="zh-HK" altLang="en-US" sz="1400" dirty="0"/>
                    </a:p>
                  </a:txBody>
                  <a:tcPr/>
                </a:tc>
                <a:extLst>
                  <a:ext uri="{0D108BD9-81ED-4DB2-BD59-A6C34878D82A}">
                    <a16:rowId xmlns:a16="http://schemas.microsoft.com/office/drawing/2014/main" val="2022880552"/>
                  </a:ext>
                </a:extLst>
              </a:tr>
              <a:tr h="401550">
                <a:tc>
                  <a:txBody>
                    <a:bodyPr/>
                    <a:lstStyle/>
                    <a:p>
                      <a:r>
                        <a:rPr lang="zh-HK" altLang="en-US" sz="1400" dirty="0">
                          <a:solidFill>
                            <a:srgbClr val="002060"/>
                          </a:solidFill>
                        </a:rPr>
                        <a:t>絲</a:t>
                      </a:r>
                    </a:p>
                  </a:txBody>
                  <a:tcPr>
                    <a:solidFill>
                      <a:schemeClr val="accent3">
                        <a:lumMod val="60000"/>
                        <a:lumOff val="40000"/>
                      </a:schemeClr>
                    </a:solidFill>
                  </a:tcPr>
                </a:tc>
                <a:tc>
                  <a:txBody>
                    <a:bodyPr/>
                    <a:lstStyle/>
                    <a:p>
                      <a:r>
                        <a:rPr lang="en-US" altLang="zh-HK" sz="1400" dirty="0"/>
                        <a:t>0</a:t>
                      </a:r>
                      <a:r>
                        <a:rPr lang="en-US" altLang="zh-TW" sz="1400" dirty="0"/>
                        <a:t>.000001</a:t>
                      </a:r>
                      <a:endParaRPr lang="zh-HK" altLang="en-US" sz="1400" dirty="0"/>
                    </a:p>
                  </a:txBody>
                  <a:tcPr/>
                </a:tc>
                <a:tc>
                  <a:txBody>
                    <a:bodyPr/>
                    <a:lstStyle/>
                    <a:p>
                      <a:r>
                        <a:rPr lang="en-US" altLang="zh-HK" sz="1400" dirty="0"/>
                        <a:t>0</a:t>
                      </a:r>
                      <a:r>
                        <a:rPr lang="en-US" altLang="zh-TW" sz="1400" dirty="0"/>
                        <a:t>,00001</a:t>
                      </a:r>
                      <a:endParaRPr lang="zh-HK" altLang="en-US" sz="1400" dirty="0"/>
                    </a:p>
                  </a:txBody>
                  <a:tcPr/>
                </a:tc>
                <a:tc>
                  <a:txBody>
                    <a:bodyPr/>
                    <a:lstStyle/>
                    <a:p>
                      <a:r>
                        <a:rPr lang="en-US" altLang="zh-HK" sz="1400" dirty="0"/>
                        <a:t>0</a:t>
                      </a:r>
                      <a:r>
                        <a:rPr lang="en-US" altLang="zh-TW" sz="1400" dirty="0"/>
                        <a:t>.0001</a:t>
                      </a:r>
                      <a:endParaRPr lang="zh-HK" altLang="en-US" sz="1400" dirty="0"/>
                    </a:p>
                  </a:txBody>
                  <a:tcPr/>
                </a:tc>
                <a:tc>
                  <a:txBody>
                    <a:bodyPr/>
                    <a:lstStyle/>
                    <a:p>
                      <a:r>
                        <a:rPr lang="en-US" altLang="zh-HK" sz="1400" dirty="0"/>
                        <a:t>0</a:t>
                      </a:r>
                      <a:r>
                        <a:rPr lang="en-US" altLang="zh-TW" sz="1400" dirty="0"/>
                        <a:t>.001</a:t>
                      </a:r>
                      <a:endParaRPr lang="zh-HK" altLang="en-US" sz="1400" dirty="0"/>
                    </a:p>
                  </a:txBody>
                  <a:tcPr/>
                </a:tc>
                <a:tc>
                  <a:txBody>
                    <a:bodyPr/>
                    <a:lstStyle/>
                    <a:p>
                      <a:r>
                        <a:rPr lang="en-US" altLang="zh-HK" sz="1400" dirty="0"/>
                        <a:t>0</a:t>
                      </a:r>
                      <a:r>
                        <a:rPr lang="en-US" altLang="zh-TW" sz="1400" dirty="0"/>
                        <a:t>.01</a:t>
                      </a:r>
                      <a:endParaRPr lang="zh-HK" altLang="en-US" sz="1400" dirty="0"/>
                    </a:p>
                  </a:txBody>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tc>
                  <a:txBody>
                    <a:bodyPr/>
                    <a:lstStyle/>
                    <a:p>
                      <a:r>
                        <a:rPr lang="en-US" altLang="zh-TW" sz="1400" dirty="0"/>
                        <a:t>10</a:t>
                      </a:r>
                      <a:endParaRPr lang="zh-HK" altLang="en-US" sz="1400" dirty="0"/>
                    </a:p>
                  </a:txBody>
                  <a:tcPr/>
                </a:tc>
                <a:tc>
                  <a:txBody>
                    <a:bodyPr/>
                    <a:lstStyle/>
                    <a:p>
                      <a:r>
                        <a:rPr lang="en-US" altLang="zh-HK" sz="1400" dirty="0"/>
                        <a:t>1</a:t>
                      </a:r>
                      <a:r>
                        <a:rPr lang="en-US" altLang="zh-TW" sz="1400" dirty="0"/>
                        <a:t>00</a:t>
                      </a:r>
                      <a:endParaRPr lang="zh-HK" altLang="en-US" sz="1400" dirty="0"/>
                    </a:p>
                  </a:txBody>
                  <a:tcPr/>
                </a:tc>
                <a:extLst>
                  <a:ext uri="{0D108BD9-81ED-4DB2-BD59-A6C34878D82A}">
                    <a16:rowId xmlns:a16="http://schemas.microsoft.com/office/drawing/2014/main" val="2997262662"/>
                  </a:ext>
                </a:extLst>
              </a:tr>
              <a:tr h="401550">
                <a:tc>
                  <a:txBody>
                    <a:bodyPr/>
                    <a:lstStyle/>
                    <a:p>
                      <a:r>
                        <a:rPr lang="zh-HK" altLang="en-US" sz="1400" dirty="0">
                          <a:solidFill>
                            <a:srgbClr val="002060"/>
                          </a:solidFill>
                        </a:rPr>
                        <a:t>忽</a:t>
                      </a:r>
                    </a:p>
                  </a:txBody>
                  <a:tcPr>
                    <a:solidFill>
                      <a:schemeClr val="accent3">
                        <a:lumMod val="60000"/>
                        <a:lumOff val="40000"/>
                      </a:schemeClr>
                    </a:solidFill>
                  </a:tcPr>
                </a:tc>
                <a:tc>
                  <a:txBody>
                    <a:bodyPr/>
                    <a:lstStyle/>
                    <a:p>
                      <a:r>
                        <a:rPr lang="en-US" altLang="zh-HK" sz="1400" dirty="0"/>
                        <a:t>0</a:t>
                      </a:r>
                      <a:r>
                        <a:rPr lang="en-US" altLang="zh-TW" sz="1400" dirty="0"/>
                        <a:t>.0000001</a:t>
                      </a:r>
                      <a:endParaRPr lang="zh-HK" altLang="en-US" sz="1400" dirty="0"/>
                    </a:p>
                  </a:txBody>
                  <a:tcPr/>
                </a:tc>
                <a:tc>
                  <a:txBody>
                    <a:bodyPr/>
                    <a:lstStyle/>
                    <a:p>
                      <a:r>
                        <a:rPr lang="en-US" altLang="zh-HK" sz="1400" dirty="0"/>
                        <a:t>0</a:t>
                      </a:r>
                      <a:r>
                        <a:rPr lang="en-US" altLang="zh-TW" sz="1400" dirty="0"/>
                        <a:t>.000001</a:t>
                      </a:r>
                      <a:endParaRPr lang="zh-HK" altLang="en-US" sz="1400" dirty="0"/>
                    </a:p>
                  </a:txBody>
                  <a:tcPr/>
                </a:tc>
                <a:tc>
                  <a:txBody>
                    <a:bodyPr/>
                    <a:lstStyle/>
                    <a:p>
                      <a:r>
                        <a:rPr lang="en-US" altLang="zh-HK" sz="1400" dirty="0"/>
                        <a:t>0</a:t>
                      </a:r>
                      <a:r>
                        <a:rPr lang="en-US" altLang="zh-TW" sz="1400" dirty="0"/>
                        <a:t>.00001</a:t>
                      </a:r>
                      <a:endParaRPr lang="zh-HK" altLang="en-US" sz="1400" dirty="0"/>
                    </a:p>
                  </a:txBody>
                  <a:tcPr/>
                </a:tc>
                <a:tc>
                  <a:txBody>
                    <a:bodyPr/>
                    <a:lstStyle/>
                    <a:p>
                      <a:r>
                        <a:rPr lang="en-US" altLang="zh-HK" sz="1400" dirty="0"/>
                        <a:t>0</a:t>
                      </a:r>
                      <a:r>
                        <a:rPr lang="en-US" altLang="zh-TW" sz="1400" dirty="0"/>
                        <a:t>.0001</a:t>
                      </a:r>
                      <a:endParaRPr lang="zh-HK" altLang="en-US" sz="1400" dirty="0"/>
                    </a:p>
                  </a:txBody>
                  <a:tcPr/>
                </a:tc>
                <a:tc>
                  <a:txBody>
                    <a:bodyPr/>
                    <a:lstStyle/>
                    <a:p>
                      <a:r>
                        <a:rPr lang="en-US" altLang="zh-HK" sz="1400" dirty="0"/>
                        <a:t>0</a:t>
                      </a:r>
                      <a:r>
                        <a:rPr lang="en-US" altLang="zh-TW" sz="1400" dirty="0"/>
                        <a:t>.001</a:t>
                      </a:r>
                      <a:endParaRPr lang="zh-HK" altLang="en-US" sz="1400" dirty="0"/>
                    </a:p>
                  </a:txBody>
                  <a:tcPr/>
                </a:tc>
                <a:tc>
                  <a:txBody>
                    <a:bodyPr/>
                    <a:lstStyle/>
                    <a:p>
                      <a:r>
                        <a:rPr lang="en-US" altLang="zh-HK" sz="1400" dirty="0"/>
                        <a:t>0</a:t>
                      </a:r>
                      <a:r>
                        <a:rPr lang="en-US" altLang="zh-TW" sz="1400" dirty="0"/>
                        <a:t>.01</a:t>
                      </a:r>
                      <a:endParaRPr lang="zh-HK" altLang="en-US" sz="1400" dirty="0"/>
                    </a:p>
                  </a:txBody>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tc>
                  <a:txBody>
                    <a:bodyPr/>
                    <a:lstStyle/>
                    <a:p>
                      <a:r>
                        <a:rPr lang="en-US" altLang="zh-HK" sz="1400" dirty="0"/>
                        <a:t>1</a:t>
                      </a:r>
                      <a:r>
                        <a:rPr lang="en-US" altLang="zh-TW" sz="1400" dirty="0"/>
                        <a:t>0</a:t>
                      </a:r>
                      <a:endParaRPr lang="zh-HK" altLang="en-US" sz="1400" dirty="0"/>
                    </a:p>
                  </a:txBody>
                  <a:tcPr/>
                </a:tc>
                <a:extLst>
                  <a:ext uri="{0D108BD9-81ED-4DB2-BD59-A6C34878D82A}">
                    <a16:rowId xmlns:a16="http://schemas.microsoft.com/office/drawing/2014/main" val="2272240695"/>
                  </a:ext>
                </a:extLst>
              </a:tr>
              <a:tr h="401550">
                <a:tc>
                  <a:txBody>
                    <a:bodyPr/>
                    <a:lstStyle/>
                    <a:p>
                      <a:r>
                        <a:rPr lang="zh-HK" altLang="en-US" sz="1400" dirty="0">
                          <a:solidFill>
                            <a:srgbClr val="002060"/>
                          </a:solidFill>
                        </a:rPr>
                        <a:t>微</a:t>
                      </a:r>
                    </a:p>
                  </a:txBody>
                  <a:tcPr>
                    <a:solidFill>
                      <a:schemeClr val="accent3">
                        <a:lumMod val="60000"/>
                        <a:lumOff val="40000"/>
                      </a:schemeClr>
                    </a:solidFill>
                  </a:tcPr>
                </a:tc>
                <a:tc>
                  <a:txBody>
                    <a:bodyPr/>
                    <a:lstStyle/>
                    <a:p>
                      <a:r>
                        <a:rPr lang="en-US" altLang="zh-HK" sz="1400" dirty="0"/>
                        <a:t>0</a:t>
                      </a:r>
                      <a:r>
                        <a:rPr lang="en-US" altLang="zh-TW" sz="1400" dirty="0"/>
                        <a:t>.00000001</a:t>
                      </a:r>
                      <a:endParaRPr lang="zh-HK" altLang="en-US" sz="1400" dirty="0"/>
                    </a:p>
                  </a:txBody>
                  <a:tcPr/>
                </a:tc>
                <a:tc>
                  <a:txBody>
                    <a:bodyPr/>
                    <a:lstStyle/>
                    <a:p>
                      <a:r>
                        <a:rPr lang="en-US" altLang="zh-HK" sz="1400" dirty="0"/>
                        <a:t>0</a:t>
                      </a:r>
                      <a:r>
                        <a:rPr lang="en-US" altLang="zh-TW" sz="1400" dirty="0"/>
                        <a:t>.0000001</a:t>
                      </a:r>
                      <a:endParaRPr lang="zh-HK" altLang="en-US" sz="1400" dirty="0"/>
                    </a:p>
                  </a:txBody>
                  <a:tcPr/>
                </a:tc>
                <a:tc>
                  <a:txBody>
                    <a:bodyPr/>
                    <a:lstStyle/>
                    <a:p>
                      <a:r>
                        <a:rPr lang="en-US" altLang="zh-HK" sz="1400" dirty="0"/>
                        <a:t>0</a:t>
                      </a:r>
                      <a:r>
                        <a:rPr lang="en-US" altLang="zh-TW" sz="1400" dirty="0"/>
                        <a:t>.000001</a:t>
                      </a:r>
                      <a:endParaRPr lang="zh-HK" altLang="en-US" sz="1400" dirty="0"/>
                    </a:p>
                  </a:txBody>
                  <a:tcPr/>
                </a:tc>
                <a:tc>
                  <a:txBody>
                    <a:bodyPr/>
                    <a:lstStyle/>
                    <a:p>
                      <a:r>
                        <a:rPr lang="en-US" altLang="zh-HK" sz="1400" dirty="0"/>
                        <a:t>0</a:t>
                      </a:r>
                      <a:r>
                        <a:rPr lang="en-US" altLang="zh-TW" sz="1400" dirty="0"/>
                        <a:t>.00001</a:t>
                      </a:r>
                      <a:endParaRPr lang="zh-HK" altLang="en-US" sz="1400" dirty="0"/>
                    </a:p>
                  </a:txBody>
                  <a:tcPr/>
                </a:tc>
                <a:tc>
                  <a:txBody>
                    <a:bodyPr/>
                    <a:lstStyle/>
                    <a:p>
                      <a:r>
                        <a:rPr lang="en-US" altLang="zh-HK" sz="1400" dirty="0"/>
                        <a:t>0</a:t>
                      </a:r>
                      <a:r>
                        <a:rPr lang="en-US" altLang="zh-TW" sz="1400" dirty="0"/>
                        <a:t>.0001</a:t>
                      </a:r>
                      <a:endParaRPr lang="zh-HK" altLang="en-US" sz="1400" dirty="0"/>
                    </a:p>
                  </a:txBody>
                  <a:tcPr/>
                </a:tc>
                <a:tc>
                  <a:txBody>
                    <a:bodyPr/>
                    <a:lstStyle/>
                    <a:p>
                      <a:r>
                        <a:rPr lang="en-US" altLang="zh-HK" sz="1400" dirty="0"/>
                        <a:t>0</a:t>
                      </a:r>
                      <a:r>
                        <a:rPr lang="en-US" altLang="zh-TW" sz="1400" dirty="0"/>
                        <a:t>.001</a:t>
                      </a:r>
                      <a:endParaRPr lang="zh-HK" altLang="en-US" sz="1400" dirty="0"/>
                    </a:p>
                  </a:txBody>
                  <a:tcPr/>
                </a:tc>
                <a:tc>
                  <a:txBody>
                    <a:bodyPr/>
                    <a:lstStyle/>
                    <a:p>
                      <a:r>
                        <a:rPr lang="en-US" altLang="zh-HK" sz="1400" dirty="0"/>
                        <a:t>0</a:t>
                      </a:r>
                      <a:r>
                        <a:rPr lang="en-US" altLang="zh-TW" sz="1400" dirty="0"/>
                        <a:t>.01</a:t>
                      </a:r>
                      <a:endParaRPr lang="zh-HK" altLang="en-US" sz="1400" dirty="0"/>
                    </a:p>
                  </a:txBody>
                  <a:tcPr/>
                </a:tc>
                <a:tc>
                  <a:txBody>
                    <a:bodyPr/>
                    <a:lstStyle/>
                    <a:p>
                      <a:r>
                        <a:rPr lang="en-US" altLang="zh-HK" sz="1400" dirty="0"/>
                        <a:t>0</a:t>
                      </a:r>
                      <a:r>
                        <a:rPr lang="en-US" altLang="zh-TW" sz="1400" dirty="0"/>
                        <a:t>.1</a:t>
                      </a:r>
                      <a:endParaRPr lang="zh-HK" altLang="en-US" sz="1400" dirty="0"/>
                    </a:p>
                  </a:txBody>
                  <a:tcPr/>
                </a:tc>
                <a:tc>
                  <a:txBody>
                    <a:bodyPr/>
                    <a:lstStyle/>
                    <a:p>
                      <a:r>
                        <a:rPr lang="en-US" altLang="zh-HK" sz="1400" dirty="0"/>
                        <a:t>1</a:t>
                      </a:r>
                      <a:endParaRPr lang="zh-HK" altLang="en-US" sz="1400" dirty="0"/>
                    </a:p>
                  </a:txBody>
                  <a:tcPr/>
                </a:tc>
                <a:extLst>
                  <a:ext uri="{0D108BD9-81ED-4DB2-BD59-A6C34878D82A}">
                    <a16:rowId xmlns:a16="http://schemas.microsoft.com/office/drawing/2014/main" val="763130081"/>
                  </a:ext>
                </a:extLst>
              </a:tr>
            </a:tbl>
          </a:graphicData>
        </a:graphic>
      </p:graphicFrame>
      <p:pic>
        <p:nvPicPr>
          <p:cNvPr id="6" name="圖片 5"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4513" y="136800"/>
            <a:ext cx="2498533" cy="320400"/>
          </a:xfrm>
          <a:prstGeom prst="rect">
            <a:avLst/>
          </a:prstGeom>
        </p:spPr>
      </p:pic>
    </p:spTree>
    <p:extLst>
      <p:ext uri="{BB962C8B-B14F-4D97-AF65-F5344CB8AC3E}">
        <p14:creationId xmlns:p14="http://schemas.microsoft.com/office/powerpoint/2010/main" val="14287193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FF806B9-DAAA-5446-88E7-958357059244}"/>
              </a:ext>
            </a:extLst>
          </p:cNvPr>
          <p:cNvSpPr>
            <a:spLocks noGrp="1"/>
          </p:cNvSpPr>
          <p:nvPr>
            <p:ph type="title"/>
          </p:nvPr>
        </p:nvSpPr>
        <p:spPr/>
        <p:txBody>
          <a:bodyPr/>
          <a:lstStyle/>
          <a:p>
            <a:r>
              <a:rPr kumimoji="1" lang="zh-HK" altLang="en-US" dirty="0"/>
              <a:t>密率與約率</a:t>
            </a:r>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34524FB3-0716-394D-A534-6D92EE93487F}"/>
                  </a:ext>
                </a:extLst>
              </p:cNvPr>
              <p:cNvSpPr>
                <a:spLocks noGrp="1"/>
              </p:cNvSpPr>
              <p:nvPr>
                <p:ph idx="1"/>
              </p:nvPr>
            </p:nvSpPr>
            <p:spPr/>
            <p:txBody>
              <a:bodyPr>
                <a:normAutofit lnSpcReduction="10000"/>
              </a:bodyPr>
              <a:lstStyle/>
              <a:p>
                <a:r>
                  <a:rPr kumimoji="1" lang="zh-HK" altLang="en-US" sz="2400" dirty="0">
                    <a:latin typeface="+mj-ea"/>
                    <a:ea typeface="+mj-ea"/>
                  </a:rPr>
                  <a:t>按照當時社會習慣使用分數的風氣，祖沖之同時計算出了兩個分數值表示圓周率</a:t>
                </a:r>
                <a:endParaRPr kumimoji="1" lang="en-US" altLang="zh-HK" sz="2400" dirty="0">
                  <a:latin typeface="+mj-ea"/>
                  <a:ea typeface="+mj-ea"/>
                </a:endParaRPr>
              </a:p>
              <a:p>
                <a:r>
                  <a:rPr kumimoji="1" lang="zh-HK" altLang="en-US" sz="2400" dirty="0">
                    <a:latin typeface="+mj-ea"/>
                    <a:ea typeface="+mj-ea"/>
                  </a:rPr>
                  <a:t>「約率」（又名疏率）：</a:t>
                </a:r>
                <a14:m>
                  <m:oMath xmlns:m="http://schemas.openxmlformats.org/officeDocument/2006/math">
                    <m:f>
                      <m:fPr>
                        <m:ctrlPr>
                          <a:rPr kumimoji="1" lang="en-US" altLang="zh-TW" sz="2400" i="1" smtClean="0">
                            <a:latin typeface="Cambria Math" panose="02040503050406030204" pitchFamily="18" charset="0"/>
                            <a:ea typeface="+mj-ea"/>
                          </a:rPr>
                        </m:ctrlPr>
                      </m:fPr>
                      <m:num>
                        <m:r>
                          <a:rPr kumimoji="1" lang="en-US" altLang="zh-TW" sz="2400" b="0" i="1" smtClean="0">
                            <a:latin typeface="Cambria Math" panose="02040503050406030204" pitchFamily="18" charset="0"/>
                            <a:ea typeface="+mj-ea"/>
                          </a:rPr>
                          <m:t>22</m:t>
                        </m:r>
                      </m:num>
                      <m:den>
                        <m:r>
                          <a:rPr kumimoji="1" lang="en-US" altLang="zh-TW" sz="2400" b="0" i="1" smtClean="0">
                            <a:latin typeface="Cambria Math" panose="02040503050406030204" pitchFamily="18" charset="0"/>
                            <a:ea typeface="+mj-ea"/>
                          </a:rPr>
                          <m:t>7</m:t>
                        </m:r>
                      </m:den>
                    </m:f>
                  </m:oMath>
                </a14:m>
                <a:endParaRPr kumimoji="1" lang="en-US" altLang="zh-TW" sz="2400" dirty="0">
                  <a:latin typeface="+mj-ea"/>
                  <a:ea typeface="+mj-ea"/>
                </a:endParaRPr>
              </a:p>
              <a:p>
                <a:r>
                  <a:rPr kumimoji="1" lang="zh-HK" altLang="en-US" sz="2400" dirty="0">
                    <a:latin typeface="+mj-ea"/>
                    <a:ea typeface="+mj-ea"/>
                  </a:rPr>
                  <a:t>「密率」：</a:t>
                </a:r>
                <a14:m>
                  <m:oMath xmlns:m="http://schemas.openxmlformats.org/officeDocument/2006/math">
                    <m:f>
                      <m:fPr>
                        <m:ctrlPr>
                          <a:rPr kumimoji="1" lang="en-US" altLang="zh-TW" sz="2400" i="1" smtClean="0">
                            <a:latin typeface="Cambria Math" panose="02040503050406030204" pitchFamily="18" charset="0"/>
                            <a:ea typeface="+mj-ea"/>
                          </a:rPr>
                        </m:ctrlPr>
                      </m:fPr>
                      <m:num>
                        <m:r>
                          <a:rPr kumimoji="1" lang="en-US" altLang="zh-TW" sz="2400" b="0" i="1" smtClean="0">
                            <a:latin typeface="Cambria Math" panose="02040503050406030204" pitchFamily="18" charset="0"/>
                            <a:ea typeface="+mj-ea"/>
                          </a:rPr>
                          <m:t>355</m:t>
                        </m:r>
                      </m:num>
                      <m:den>
                        <m:r>
                          <a:rPr kumimoji="1" lang="en-US" altLang="zh-TW" sz="2400" b="0" i="1" smtClean="0">
                            <a:latin typeface="Cambria Math" panose="02040503050406030204" pitchFamily="18" charset="0"/>
                            <a:ea typeface="+mj-ea"/>
                          </a:rPr>
                          <m:t>113</m:t>
                        </m:r>
                      </m:den>
                    </m:f>
                  </m:oMath>
                </a14:m>
                <a:r>
                  <a:rPr kumimoji="1" lang="zh-TW" altLang="en-US" sz="2400" dirty="0">
                    <a:latin typeface="+mj-ea"/>
                    <a:ea typeface="+mj-ea"/>
                  </a:rPr>
                  <a:t> </a:t>
                </a:r>
                <a:r>
                  <a:rPr kumimoji="1" lang="en-US" altLang="zh-TW" sz="2400" dirty="0">
                    <a:latin typeface="+mj-ea"/>
                    <a:ea typeface="+mj-ea"/>
                  </a:rPr>
                  <a:t>[</a:t>
                </a:r>
                <a:r>
                  <a:rPr kumimoji="1" lang="zh-TW" altLang="en-US" sz="2400" dirty="0">
                    <a:latin typeface="+mj-ea"/>
                    <a:ea typeface="+mj-ea"/>
                  </a:rPr>
                  <a:t>數值為</a:t>
                </a:r>
                <a:r>
                  <a:rPr kumimoji="1" lang="en-US" altLang="zh-TW" sz="2400" dirty="0">
                    <a:latin typeface="+mj-ea"/>
                    <a:ea typeface="+mj-ea"/>
                  </a:rPr>
                  <a:t>3.1415920354]</a:t>
                </a:r>
              </a:p>
              <a:p>
                <a:r>
                  <a:rPr kumimoji="1" lang="zh-HK" altLang="en-US" sz="2200" dirty="0">
                    <a:latin typeface="+mj-ea"/>
                    <a:ea typeface="+mj-ea"/>
                  </a:rPr>
                  <a:t>值得一提的是，在任何分母小於</a:t>
                </a:r>
                <a:r>
                  <a:rPr kumimoji="1" lang="en-US" altLang="zh-HK" sz="2200" dirty="0">
                    <a:latin typeface="+mj-ea"/>
                    <a:ea typeface="+mj-ea"/>
                  </a:rPr>
                  <a:t>1</a:t>
                </a:r>
                <a:r>
                  <a:rPr kumimoji="1" lang="en-US" altLang="zh-TW" sz="2200" dirty="0">
                    <a:latin typeface="+mj-ea"/>
                    <a:ea typeface="+mj-ea"/>
                  </a:rPr>
                  <a:t>6600</a:t>
                </a:r>
                <a:r>
                  <a:rPr kumimoji="1" lang="zh-TW" altLang="en-US" sz="2200" dirty="0">
                    <a:latin typeface="+mj-ea"/>
                    <a:ea typeface="+mj-ea"/>
                  </a:rPr>
                  <a:t>的分數裏，密率是最接近圓周率的值</a:t>
                </a:r>
                <a:endParaRPr kumimoji="1" lang="en-US" altLang="zh-HK" sz="2200" dirty="0">
                  <a:latin typeface="+mj-ea"/>
                  <a:ea typeface="+mj-ea"/>
                </a:endParaRPr>
              </a:p>
              <a:p>
                <a:r>
                  <a:rPr kumimoji="1" lang="zh-HK" altLang="en-US" sz="2400" b="1" dirty="0">
                    <a:latin typeface="+mj-ea"/>
                    <a:ea typeface="+mj-ea"/>
                  </a:rPr>
                  <a:t>小補充：</a:t>
                </a:r>
                <a:endParaRPr kumimoji="1" lang="en-US" altLang="zh-HK" sz="2400" b="1" dirty="0">
                  <a:latin typeface="+mj-ea"/>
                  <a:ea typeface="+mj-ea"/>
                </a:endParaRPr>
              </a:p>
              <a:p>
                <a14:m>
                  <m:oMath xmlns:m="http://schemas.openxmlformats.org/officeDocument/2006/math">
                    <m:f>
                      <m:fPr>
                        <m:ctrlPr>
                          <a:rPr kumimoji="1" lang="en-US" altLang="zh-TW" sz="2400" i="1">
                            <a:latin typeface="Cambria Math" panose="02040503050406030204" pitchFamily="18" charset="0"/>
                            <a:ea typeface="+mj-ea"/>
                          </a:rPr>
                        </m:ctrlPr>
                      </m:fPr>
                      <m:num>
                        <m:r>
                          <a:rPr kumimoji="1" lang="en-US" altLang="zh-TW" sz="2400" i="1">
                            <a:latin typeface="Cambria Math" panose="02040503050406030204" pitchFamily="18" charset="0"/>
                            <a:ea typeface="+mj-ea"/>
                          </a:rPr>
                          <m:t>22</m:t>
                        </m:r>
                      </m:num>
                      <m:den>
                        <m:r>
                          <a:rPr kumimoji="1" lang="en-US" altLang="zh-TW" sz="2400" i="1">
                            <a:latin typeface="Cambria Math" panose="02040503050406030204" pitchFamily="18" charset="0"/>
                            <a:ea typeface="+mj-ea"/>
                          </a:rPr>
                          <m:t>7</m:t>
                        </m:r>
                      </m:den>
                    </m:f>
                  </m:oMath>
                </a14:m>
                <a:r>
                  <a:rPr kumimoji="1" lang="zh-TW" altLang="en-US" sz="2400" dirty="0">
                    <a:latin typeface="+mj-ea"/>
                    <a:ea typeface="+mj-ea"/>
                  </a:rPr>
                  <a:t>的數值在祖沖之</a:t>
                </a:r>
                <a:r>
                  <a:rPr kumimoji="1" lang="en-US" altLang="zh-TW" sz="2400" dirty="0">
                    <a:latin typeface="+mj-ea"/>
                    <a:ea typeface="+mj-ea"/>
                  </a:rPr>
                  <a:t>700</a:t>
                </a:r>
                <a:r>
                  <a:rPr kumimoji="1" lang="zh-TW" altLang="en-US" sz="2400" dirty="0">
                    <a:latin typeface="+mj-ea"/>
                    <a:ea typeface="+mj-ea"/>
                  </a:rPr>
                  <a:t>年前已由希臘數學家亞基米德發現</a:t>
                </a:r>
                <a:endParaRPr kumimoji="1" lang="en-US" altLang="zh-TW" sz="2400" dirty="0">
                  <a:latin typeface="+mj-ea"/>
                  <a:ea typeface="+mj-ea"/>
                </a:endParaRPr>
              </a:p>
              <a:p>
                <a14:m>
                  <m:oMath xmlns:m="http://schemas.openxmlformats.org/officeDocument/2006/math">
                    <m:f>
                      <m:fPr>
                        <m:ctrlPr>
                          <a:rPr kumimoji="1" lang="en-US" altLang="zh-TW" sz="2400" i="1">
                            <a:latin typeface="Cambria Math" panose="02040503050406030204" pitchFamily="18" charset="0"/>
                            <a:ea typeface="+mj-ea"/>
                          </a:rPr>
                        </m:ctrlPr>
                      </m:fPr>
                      <m:num>
                        <m:r>
                          <a:rPr kumimoji="1" lang="en-US" altLang="zh-TW" sz="2400" i="1">
                            <a:latin typeface="Cambria Math" panose="02040503050406030204" pitchFamily="18" charset="0"/>
                            <a:ea typeface="+mj-ea"/>
                          </a:rPr>
                          <m:t>355</m:t>
                        </m:r>
                      </m:num>
                      <m:den>
                        <m:r>
                          <a:rPr kumimoji="1" lang="en-US" altLang="zh-TW" sz="2400" i="1">
                            <a:latin typeface="Cambria Math" panose="02040503050406030204" pitchFamily="18" charset="0"/>
                            <a:ea typeface="+mj-ea"/>
                          </a:rPr>
                          <m:t>113</m:t>
                        </m:r>
                      </m:den>
                    </m:f>
                  </m:oMath>
                </a14:m>
                <a:r>
                  <a:rPr kumimoji="1" lang="zh-TW" altLang="en-US" sz="2400" dirty="0">
                    <a:latin typeface="+mj-ea"/>
                    <a:ea typeface="+mj-ea"/>
                  </a:rPr>
                  <a:t>的數值則是在祖沖之</a:t>
                </a:r>
                <a:r>
                  <a:rPr kumimoji="1" lang="en-US" altLang="zh-TW" sz="2400" dirty="0">
                    <a:latin typeface="+mj-ea"/>
                    <a:ea typeface="+mj-ea"/>
                  </a:rPr>
                  <a:t>1000</a:t>
                </a:r>
                <a:r>
                  <a:rPr kumimoji="1" lang="zh-TW" altLang="en-US" sz="2400" dirty="0">
                    <a:latin typeface="+mj-ea"/>
                    <a:ea typeface="+mj-ea"/>
                  </a:rPr>
                  <a:t>年之後才由荷蘭數學家安托尼斯宗求出</a:t>
                </a:r>
                <a:endParaRPr kumimoji="1" lang="zh-HK" altLang="en-US" sz="2400" dirty="0">
                  <a:latin typeface="+mj-ea"/>
                  <a:ea typeface="+mj-ea"/>
                </a:endParaRPr>
              </a:p>
            </p:txBody>
          </p:sp>
        </mc:Choice>
        <mc:Fallback xmlns="">
          <p:sp>
            <p:nvSpPr>
              <p:cNvPr id="3" name="內容版面配置區 2">
                <a:extLst>
                  <a:ext uri="{FF2B5EF4-FFF2-40B4-BE49-F238E27FC236}">
                    <a16:creationId xmlns:a16="http://schemas.microsoft.com/office/drawing/2014/main" id="{34524FB3-0716-394D-A534-6D92EE93487F}"/>
                  </a:ext>
                </a:extLst>
              </p:cNvPr>
              <p:cNvSpPr>
                <a:spLocks noGrp="1" noRot="1" noChangeAspect="1" noMove="1" noResize="1" noEditPoints="1" noAdjustHandles="1" noChangeArrowheads="1" noChangeShapeType="1" noTextEdit="1"/>
              </p:cNvSpPr>
              <p:nvPr>
                <p:ph idx="1"/>
              </p:nvPr>
            </p:nvSpPr>
            <p:spPr>
              <a:blipFill>
                <a:blip r:embed="rId2"/>
                <a:stretch>
                  <a:fillRect l="-545" t="-2857"/>
                </a:stretch>
              </a:blipFill>
            </p:spPr>
            <p:txBody>
              <a:bodyPr/>
              <a:lstStyle/>
              <a:p>
                <a:r>
                  <a:rPr lang="zh-HK" altLang="en-US">
                    <a:noFill/>
                  </a:rPr>
                  <a:t> </a:t>
                </a:r>
              </a:p>
            </p:txBody>
          </p:sp>
        </mc:Fallback>
      </mc:AlternateContent>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757011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標題 1">
            <a:extLst>
              <a:ext uri="{FF2B5EF4-FFF2-40B4-BE49-F238E27FC236}">
                <a16:creationId xmlns:a16="http://schemas.microsoft.com/office/drawing/2014/main" id="{F5FEDB65-771F-B041-8644-3198A8AD78B7}"/>
              </a:ext>
            </a:extLst>
          </p:cNvPr>
          <p:cNvSpPr>
            <a:spLocks noGrp="1"/>
          </p:cNvSpPr>
          <p:nvPr>
            <p:ph type="title"/>
          </p:nvPr>
        </p:nvSpPr>
        <p:spPr>
          <a:xfrm>
            <a:off x="760476" y="227328"/>
            <a:ext cx="5188624" cy="1831344"/>
          </a:xfrm>
        </p:spPr>
        <p:txBody>
          <a:bodyPr>
            <a:normAutofit/>
          </a:bodyPr>
          <a:lstStyle/>
          <a:p>
            <a:r>
              <a:rPr kumimoji="1" lang="zh-HK" altLang="en-US" sz="4800" dirty="0"/>
              <a:t>球體體積計算</a:t>
            </a:r>
          </a:p>
        </p:txBody>
      </p:sp>
      <p:sp>
        <p:nvSpPr>
          <p:cNvPr id="3" name="內容版面配置區 2">
            <a:extLst>
              <a:ext uri="{FF2B5EF4-FFF2-40B4-BE49-F238E27FC236}">
                <a16:creationId xmlns:a16="http://schemas.microsoft.com/office/drawing/2014/main" id="{78D79AC9-D694-CC45-8842-090A8701E29A}"/>
              </a:ext>
            </a:extLst>
          </p:cNvPr>
          <p:cNvSpPr>
            <a:spLocks noGrp="1"/>
          </p:cNvSpPr>
          <p:nvPr>
            <p:ph idx="1"/>
          </p:nvPr>
        </p:nvSpPr>
        <p:spPr>
          <a:xfrm>
            <a:off x="760475" y="1820008"/>
            <a:ext cx="6030911" cy="4519246"/>
          </a:xfrm>
        </p:spPr>
        <p:txBody>
          <a:bodyPr>
            <a:normAutofit/>
          </a:bodyPr>
          <a:lstStyle/>
          <a:p>
            <a:r>
              <a:rPr kumimoji="1" lang="zh-HK" altLang="en-US" dirty="0">
                <a:latin typeface="+mj-ea"/>
                <a:ea typeface="+mj-ea"/>
              </a:rPr>
              <a:t>計算球體體積是祖沖之與其兒子祖暅之共同研究出來的</a:t>
            </a:r>
            <a:endParaRPr kumimoji="1" lang="en-US" altLang="zh-HK" dirty="0">
              <a:latin typeface="+mj-ea"/>
              <a:ea typeface="+mj-ea"/>
            </a:endParaRPr>
          </a:p>
          <a:p>
            <a:r>
              <a:rPr kumimoji="1" lang="en-US" altLang="zh-HK" dirty="0">
                <a:latin typeface="+mj-ea"/>
                <a:ea typeface="+mj-ea"/>
              </a:rPr>
              <a:t>《</a:t>
            </a:r>
            <a:r>
              <a:rPr kumimoji="1" lang="zh-HK" altLang="en-US" dirty="0">
                <a:latin typeface="+mj-ea"/>
                <a:ea typeface="+mj-ea"/>
              </a:rPr>
              <a:t>九章算術</a:t>
            </a:r>
            <a:r>
              <a:rPr kumimoji="1" lang="en-US" altLang="zh-HK" dirty="0">
                <a:latin typeface="+mj-ea"/>
                <a:ea typeface="+mj-ea"/>
              </a:rPr>
              <a:t>》</a:t>
            </a:r>
            <a:r>
              <a:rPr kumimoji="1" lang="zh-HK" altLang="en-US" dirty="0">
                <a:latin typeface="+mj-ea"/>
                <a:ea typeface="+mj-ea"/>
              </a:rPr>
              <a:t>中認為，球體的外切圓柱體積與球體體積之比等於正方形與其內切圓面積之比</a:t>
            </a:r>
            <a:endParaRPr kumimoji="1" lang="en-US" altLang="zh-HK" dirty="0">
              <a:latin typeface="+mj-ea"/>
              <a:ea typeface="+mj-ea"/>
            </a:endParaRPr>
          </a:p>
          <a:p>
            <a:r>
              <a:rPr kumimoji="1" lang="zh-HK" altLang="en-US" dirty="0">
                <a:latin typeface="+mj-ea"/>
                <a:ea typeface="+mj-ea"/>
              </a:rPr>
              <a:t>劉徽認為，只有「牟合方蓋」（垂直相交的兩個圓柱體的共同部分的體積）與球體積之比，才正好等於圓形與其內切圓的面積之比</a:t>
            </a:r>
            <a:endParaRPr kumimoji="1" lang="en-US" altLang="zh-HK" dirty="0">
              <a:latin typeface="+mj-ea"/>
              <a:ea typeface="+mj-ea"/>
            </a:endParaRPr>
          </a:p>
          <a:p>
            <a:r>
              <a:rPr kumimoji="1" lang="zh-HK" altLang="en-US" dirty="0">
                <a:latin typeface="+mj-ea"/>
                <a:ea typeface="+mj-ea"/>
              </a:rPr>
              <a:t>但劉徽沒有給出「牟合方蓋」的體積公式，所以也就得不出球體的體積公式</a:t>
            </a:r>
            <a:endParaRPr kumimoji="1" lang="en-US" altLang="zh-HK" dirty="0">
              <a:latin typeface="+mj-ea"/>
              <a:ea typeface="+mj-ea"/>
            </a:endParaRPr>
          </a:p>
          <a:p>
            <a:r>
              <a:rPr kumimoji="1" lang="zh-HK" altLang="en-US" dirty="0">
                <a:latin typeface="+mj-ea"/>
                <a:ea typeface="+mj-ea"/>
              </a:rPr>
              <a:t>不懂不用慌，你們只需要知道劉徽並沒能求出計算球體體積的公式就行了</a:t>
            </a:r>
          </a:p>
        </p:txBody>
      </p:sp>
      <p:sp>
        <p:nvSpPr>
          <p:cNvPr id="11" name="Rectangle 10">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32123" y="3388659"/>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圖片 3">
            <a:extLst>
              <a:ext uri="{FF2B5EF4-FFF2-40B4-BE49-F238E27FC236}">
                <a16:creationId xmlns:a16="http://schemas.microsoft.com/office/drawing/2014/main" id="{F0EBEC42-E035-744F-B4F6-B6546BCA74B9}"/>
              </a:ext>
            </a:extLst>
          </p:cNvPr>
          <p:cNvPicPr>
            <a:picLocks noChangeAspect="1"/>
          </p:cNvPicPr>
          <p:nvPr/>
        </p:nvPicPr>
        <p:blipFill rotWithShape="1">
          <a:blip r:embed="rId4"/>
          <a:srcRect l="2362" r="2893" b="5"/>
          <a:stretch/>
        </p:blipFill>
        <p:spPr>
          <a:xfrm>
            <a:off x="7629144" y="1682496"/>
            <a:ext cx="3502152" cy="3502152"/>
          </a:xfrm>
          <a:custGeom>
            <a:avLst/>
            <a:gdLst/>
            <a:ahLst/>
            <a:cxnLst/>
            <a:rect l="l" t="t" r="r" b="b"/>
            <a:pathLst>
              <a:path w="3502152" h="3502152">
                <a:moveTo>
                  <a:pt x="1751076" y="196996"/>
                </a:moveTo>
                <a:cubicBezTo>
                  <a:pt x="2609371" y="196996"/>
                  <a:pt x="3305156" y="892781"/>
                  <a:pt x="3305156" y="1751076"/>
                </a:cubicBezTo>
                <a:cubicBezTo>
                  <a:pt x="3305156" y="2609371"/>
                  <a:pt x="2609371" y="3305156"/>
                  <a:pt x="1751076" y="3305156"/>
                </a:cubicBezTo>
                <a:cubicBezTo>
                  <a:pt x="892781" y="3305156"/>
                  <a:pt x="196996" y="2609371"/>
                  <a:pt x="196996" y="1751076"/>
                </a:cubicBezTo>
                <a:cubicBezTo>
                  <a:pt x="196996" y="892781"/>
                  <a:pt x="892781" y="196996"/>
                  <a:pt x="1751076" y="196996"/>
                </a:cubicBezTo>
                <a:close/>
                <a:moveTo>
                  <a:pt x="1751076" y="153219"/>
                </a:moveTo>
                <a:cubicBezTo>
                  <a:pt x="868604" y="153219"/>
                  <a:pt x="153219" y="868604"/>
                  <a:pt x="153219" y="1751076"/>
                </a:cubicBezTo>
                <a:cubicBezTo>
                  <a:pt x="153219" y="2633548"/>
                  <a:pt x="868604" y="3348933"/>
                  <a:pt x="1751076" y="3348933"/>
                </a:cubicBezTo>
                <a:cubicBezTo>
                  <a:pt x="2633548" y="3348933"/>
                  <a:pt x="3348933" y="2633548"/>
                  <a:pt x="3348933" y="1751076"/>
                </a:cubicBezTo>
                <a:cubicBezTo>
                  <a:pt x="3348933" y="868604"/>
                  <a:pt x="2633548" y="153219"/>
                  <a:pt x="1751076" y="153219"/>
                </a:cubicBezTo>
                <a:close/>
                <a:moveTo>
                  <a:pt x="1751076" y="0"/>
                </a:moveTo>
                <a:cubicBezTo>
                  <a:pt x="2718169" y="0"/>
                  <a:pt x="3502152" y="783984"/>
                  <a:pt x="3502152" y="1751076"/>
                </a:cubicBezTo>
                <a:cubicBezTo>
                  <a:pt x="3502152" y="2718169"/>
                  <a:pt x="2718169" y="3502152"/>
                  <a:pt x="1751076" y="3502152"/>
                </a:cubicBezTo>
                <a:cubicBezTo>
                  <a:pt x="783983" y="3502152"/>
                  <a:pt x="0" y="2718169"/>
                  <a:pt x="0" y="1751076"/>
                </a:cubicBezTo>
                <a:cubicBezTo>
                  <a:pt x="0" y="783984"/>
                  <a:pt x="783983" y="0"/>
                  <a:pt x="1751076" y="0"/>
                </a:cubicBezTo>
                <a:close/>
              </a:path>
            </a:pathLst>
          </a:custGeom>
        </p:spPr>
      </p:pic>
      <p:sp>
        <p:nvSpPr>
          <p:cNvPr id="13" name="Freeform: Shape 12">
            <a:extLst>
              <a:ext uri="{FF2B5EF4-FFF2-40B4-BE49-F238E27FC236}">
                <a16:creationId xmlns:a16="http://schemas.microsoft.com/office/drawing/2014/main" id="{89F78725-8B4F-43D3-B767-EB7DB0C02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0457" y="1682496"/>
            <a:ext cx="3502152" cy="3502152"/>
          </a:xfrm>
          <a:custGeom>
            <a:avLst/>
            <a:gdLst>
              <a:gd name="connsiteX0" fmla="*/ 3657600 w 7315200"/>
              <a:gd name="connsiteY0" fmla="*/ 411480 h 7315200"/>
              <a:gd name="connsiteX1" fmla="*/ 6903720 w 7315200"/>
              <a:gd name="connsiteY1" fmla="*/ 3657600 h 7315200"/>
              <a:gd name="connsiteX2" fmla="*/ 3657600 w 7315200"/>
              <a:gd name="connsiteY2" fmla="*/ 6903720 h 7315200"/>
              <a:gd name="connsiteX3" fmla="*/ 411480 w 7315200"/>
              <a:gd name="connsiteY3" fmla="*/ 3657600 h 7315200"/>
              <a:gd name="connsiteX4" fmla="*/ 3657600 w 7315200"/>
              <a:gd name="connsiteY4" fmla="*/ 411480 h 7315200"/>
              <a:gd name="connsiteX5" fmla="*/ 3657600 w 7315200"/>
              <a:gd name="connsiteY5" fmla="*/ 320040 h 7315200"/>
              <a:gd name="connsiteX6" fmla="*/ 320040 w 7315200"/>
              <a:gd name="connsiteY6" fmla="*/ 3657600 h 7315200"/>
              <a:gd name="connsiteX7" fmla="*/ 3657600 w 7315200"/>
              <a:gd name="connsiteY7" fmla="*/ 6995160 h 7315200"/>
              <a:gd name="connsiteX8" fmla="*/ 6995160 w 7315200"/>
              <a:gd name="connsiteY8" fmla="*/ 3657600 h 7315200"/>
              <a:gd name="connsiteX9" fmla="*/ 3657600 w 7315200"/>
              <a:gd name="connsiteY9" fmla="*/ 320040 h 7315200"/>
              <a:gd name="connsiteX10" fmla="*/ 3657600 w 7315200"/>
              <a:gd name="connsiteY10" fmla="*/ 0 h 7315200"/>
              <a:gd name="connsiteX11" fmla="*/ 7315200 w 7315200"/>
              <a:gd name="connsiteY11" fmla="*/ 3657600 h 7315200"/>
              <a:gd name="connsiteX12" fmla="*/ 3657600 w 7315200"/>
              <a:gd name="connsiteY12" fmla="*/ 7315200 h 7315200"/>
              <a:gd name="connsiteX13" fmla="*/ 0 w 7315200"/>
              <a:gd name="connsiteY13" fmla="*/ 3657600 h 7315200"/>
              <a:gd name="connsiteX14" fmla="*/ 3657600 w 7315200"/>
              <a:gd name="connsiteY14" fmla="*/ 0 h 73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315200" h="7315200">
                <a:moveTo>
                  <a:pt x="3657600" y="411480"/>
                </a:moveTo>
                <a:cubicBezTo>
                  <a:pt x="5450383" y="411480"/>
                  <a:pt x="6903720" y="1864817"/>
                  <a:pt x="6903720" y="3657600"/>
                </a:cubicBezTo>
                <a:cubicBezTo>
                  <a:pt x="6903720" y="5450383"/>
                  <a:pt x="5450383" y="6903720"/>
                  <a:pt x="3657600" y="6903720"/>
                </a:cubicBezTo>
                <a:cubicBezTo>
                  <a:pt x="1864817" y="6903720"/>
                  <a:pt x="411480" y="5450383"/>
                  <a:pt x="411480" y="3657600"/>
                </a:cubicBezTo>
                <a:cubicBezTo>
                  <a:pt x="411480" y="1864817"/>
                  <a:pt x="1864817" y="411480"/>
                  <a:pt x="3657600" y="411480"/>
                </a:cubicBezTo>
                <a:close/>
                <a:moveTo>
                  <a:pt x="3657600" y="320040"/>
                </a:moveTo>
                <a:cubicBezTo>
                  <a:pt x="1814317" y="320040"/>
                  <a:pt x="320040" y="1814317"/>
                  <a:pt x="320040" y="3657600"/>
                </a:cubicBezTo>
                <a:cubicBezTo>
                  <a:pt x="320040" y="5500883"/>
                  <a:pt x="1814317" y="6995160"/>
                  <a:pt x="3657600" y="6995160"/>
                </a:cubicBezTo>
                <a:cubicBezTo>
                  <a:pt x="5500883" y="6995160"/>
                  <a:pt x="6995160" y="5500883"/>
                  <a:pt x="6995160" y="3657600"/>
                </a:cubicBezTo>
                <a:cubicBezTo>
                  <a:pt x="6995160" y="1814317"/>
                  <a:pt x="5500883" y="320040"/>
                  <a:pt x="3657600" y="320040"/>
                </a:cubicBezTo>
                <a:close/>
                <a:moveTo>
                  <a:pt x="3657600" y="0"/>
                </a:moveTo>
                <a:cubicBezTo>
                  <a:pt x="5677637" y="0"/>
                  <a:pt x="7315200" y="1637563"/>
                  <a:pt x="7315200" y="3657600"/>
                </a:cubicBezTo>
                <a:cubicBezTo>
                  <a:pt x="7315200" y="5677637"/>
                  <a:pt x="5677637" y="7315200"/>
                  <a:pt x="3657600" y="7315200"/>
                </a:cubicBezTo>
                <a:cubicBezTo>
                  <a:pt x="1637563" y="7315200"/>
                  <a:pt x="0" y="5677637"/>
                  <a:pt x="0" y="3657600"/>
                </a:cubicBezTo>
                <a:cubicBezTo>
                  <a:pt x="0" y="1637563"/>
                  <a:pt x="1637563" y="0"/>
                  <a:pt x="3657600" y="0"/>
                </a:cubicBezTo>
                <a:close/>
              </a:path>
            </a:pathLst>
          </a:cu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nvGrpSpPr>
          <p:cNvPr id="15" name="Group 14">
            <a:extLst>
              <a:ext uri="{FF2B5EF4-FFF2-40B4-BE49-F238E27FC236}">
                <a16:creationId xmlns:a16="http://schemas.microsoft.com/office/drawing/2014/main" id="{C9B0630D-5E49-4BF7-8CF1-7DECD4B08B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A7E3DF29-A3BC-402A-A498-16B2DF181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7" name="Oval 16">
              <a:extLst>
                <a:ext uri="{FF2B5EF4-FFF2-40B4-BE49-F238E27FC236}">
                  <a16:creationId xmlns:a16="http://schemas.microsoft.com/office/drawing/2014/main" id="{1B14D33E-BADF-4271-ACE1-06D8199FF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pic>
        <p:nvPicPr>
          <p:cNvPr id="12" name="圖片 11"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237033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49BED67-626A-1D42-B514-28504A14EA31}"/>
              </a:ext>
            </a:extLst>
          </p:cNvPr>
          <p:cNvSpPr>
            <a:spLocks noGrp="1"/>
          </p:cNvSpPr>
          <p:nvPr>
            <p:ph type="title"/>
          </p:nvPr>
        </p:nvSpPr>
        <p:spPr/>
        <p:txBody>
          <a:bodyPr/>
          <a:lstStyle/>
          <a:p>
            <a:r>
              <a:rPr kumimoji="1" lang="zh-HK" altLang="en-US" dirty="0"/>
              <a:t>祖暅原理</a:t>
            </a:r>
          </a:p>
        </p:txBody>
      </p:sp>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78998765-26C8-E849-A077-E1DA2723E051}"/>
                  </a:ext>
                </a:extLst>
              </p:cNvPr>
              <p:cNvSpPr>
                <a:spLocks noGrp="1"/>
              </p:cNvSpPr>
              <p:nvPr>
                <p:ph idx="1"/>
              </p:nvPr>
            </p:nvSpPr>
            <p:spPr>
              <a:xfrm>
                <a:off x="1069848" y="2121408"/>
                <a:ext cx="10755806" cy="4050792"/>
              </a:xfrm>
            </p:spPr>
            <p:txBody>
              <a:bodyPr>
                <a:normAutofit lnSpcReduction="10000"/>
              </a:bodyPr>
              <a:lstStyle/>
              <a:p>
                <a:r>
                  <a:rPr kumimoji="1" lang="zh-HK" altLang="en-US" sz="2400" dirty="0">
                    <a:latin typeface="+mj-ea"/>
                    <a:ea typeface="+mj-ea"/>
                  </a:rPr>
                  <a:t>祖沖之父子採用「冪勢既同，則積不容異。」的原理</a:t>
                </a:r>
                <a:endParaRPr kumimoji="1" lang="en-US" altLang="zh-HK" sz="2400" dirty="0">
                  <a:latin typeface="+mj-ea"/>
                  <a:ea typeface="+mj-ea"/>
                </a:endParaRPr>
              </a:p>
              <a:p>
                <a:pPr marL="0" indent="0">
                  <a:buNone/>
                </a:pPr>
                <a:r>
                  <a:rPr kumimoji="1" lang="en-US" altLang="zh-HK" sz="2400" dirty="0">
                    <a:latin typeface="+mj-ea"/>
                    <a:ea typeface="+mj-ea"/>
                  </a:rPr>
                  <a:t> </a:t>
                </a:r>
                <a:r>
                  <a:rPr kumimoji="1" lang="zh-HK" altLang="en-US" sz="2400" dirty="0">
                    <a:latin typeface="+mj-ea"/>
                    <a:ea typeface="+mj-ea"/>
                  </a:rPr>
                  <a:t>（即「等高處橫截面積常相等的兩個立體，其體積也必然相等」）</a:t>
                </a:r>
                <a:endParaRPr kumimoji="1" lang="en-US" altLang="zh-HK" sz="2400" dirty="0">
                  <a:latin typeface="+mj-ea"/>
                  <a:ea typeface="+mj-ea"/>
                </a:endParaRPr>
              </a:p>
              <a:p>
                <a:r>
                  <a:rPr kumimoji="1" lang="zh-HK" altLang="en-US" sz="2400" dirty="0">
                    <a:latin typeface="+mj-ea"/>
                    <a:ea typeface="+mj-ea"/>
                  </a:rPr>
                  <a:t>求出了「牟合方蓋」的體積，而球體體積等於 </a:t>
                </a:r>
                <a14:m>
                  <m:oMath xmlns:m="http://schemas.openxmlformats.org/officeDocument/2006/math">
                    <m:f>
                      <m:fPr>
                        <m:ctrlPr>
                          <a:rPr kumimoji="1" lang="en-US" altLang="zh-HK" sz="2400" i="1" smtClean="0">
                            <a:latin typeface="Cambria Math" panose="02040503050406030204" pitchFamily="18" charset="0"/>
                            <a:ea typeface="+mj-ea"/>
                          </a:rPr>
                        </m:ctrlPr>
                      </m:fPr>
                      <m:num>
                        <m:r>
                          <m:rPr>
                            <m:nor/>
                          </m:rPr>
                          <a:rPr kumimoji="1" lang="el-GR" altLang="zh-HK" sz="2400" dirty="0">
                            <a:latin typeface="+mj-ea"/>
                            <a:ea typeface="+mj-ea"/>
                          </a:rPr>
                          <m:t>π</m:t>
                        </m:r>
                      </m:num>
                      <m:den>
                        <m:r>
                          <m:rPr>
                            <m:nor/>
                          </m:rPr>
                          <a:rPr kumimoji="1" lang="el-GR" altLang="zh-HK" sz="2400" dirty="0">
                            <a:latin typeface="+mj-ea"/>
                            <a:ea typeface="+mj-ea"/>
                          </a:rPr>
                          <m:t>4</m:t>
                        </m:r>
                      </m:den>
                    </m:f>
                  </m:oMath>
                </a14:m>
                <a:r>
                  <a:rPr kumimoji="1" lang="el-GR" altLang="zh-HK" sz="2400" dirty="0">
                    <a:latin typeface="+mj-ea"/>
                    <a:ea typeface="+mj-ea"/>
                  </a:rPr>
                  <a:t> </a:t>
                </a:r>
                <a:r>
                  <a:rPr kumimoji="1" lang="zh-HK" altLang="en-US" sz="2400" dirty="0">
                    <a:latin typeface="+mj-ea"/>
                    <a:ea typeface="+mj-ea"/>
                  </a:rPr>
                  <a:t>乘以「牟合方蓋」體積，從而最終算出球體積為 </a:t>
                </a:r>
                <a14:m>
                  <m:oMath xmlns:m="http://schemas.openxmlformats.org/officeDocument/2006/math">
                    <m:f>
                      <m:fPr>
                        <m:ctrlPr>
                          <a:rPr kumimoji="1" lang="en" altLang="zh-HK" sz="2400" i="1" dirty="0" smtClean="0">
                            <a:latin typeface="Cambria Math" panose="02040503050406030204" pitchFamily="18" charset="0"/>
                            <a:ea typeface="+mj-ea"/>
                          </a:rPr>
                        </m:ctrlPr>
                      </m:fPr>
                      <m:num>
                        <m:r>
                          <a:rPr kumimoji="1" lang="el-GR" altLang="zh-HK" sz="2400" i="1" dirty="0">
                            <a:latin typeface="Cambria Math" panose="02040503050406030204" pitchFamily="18" charset="0"/>
                            <a:ea typeface="+mj-ea"/>
                          </a:rPr>
                          <m:t>𝜋</m:t>
                        </m:r>
                        <m:r>
                          <a:rPr kumimoji="1" lang="el-GR" altLang="zh-HK" sz="2400" i="1" dirty="0">
                            <a:latin typeface="Cambria Math" panose="02040503050406030204" pitchFamily="18" charset="0"/>
                            <a:ea typeface="+mj-ea"/>
                          </a:rPr>
                          <m:t> </m:t>
                        </m:r>
                        <m:r>
                          <a:rPr kumimoji="1" lang="en" altLang="zh-HK" sz="2400" i="1" dirty="0">
                            <a:latin typeface="Cambria Math" panose="02040503050406030204" pitchFamily="18" charset="0"/>
                            <a:ea typeface="+mj-ea"/>
                          </a:rPr>
                          <m:t>𝑑</m:t>
                        </m:r>
                        <m:r>
                          <a:rPr kumimoji="1" lang="en" altLang="zh-HK" sz="2400" i="1" baseline="30000" dirty="0">
                            <a:latin typeface="Cambria Math" panose="02040503050406030204" pitchFamily="18" charset="0"/>
                            <a:ea typeface="+mj-ea"/>
                          </a:rPr>
                          <m:t>3</m:t>
                        </m:r>
                      </m:num>
                      <m:den>
                        <m:r>
                          <a:rPr kumimoji="1" lang="en-US" altLang="zh-HK" sz="2400" b="0" i="1" dirty="0" smtClean="0">
                            <a:latin typeface="Cambria Math" panose="02040503050406030204" pitchFamily="18" charset="0"/>
                            <a:ea typeface="+mj-ea"/>
                          </a:rPr>
                          <m:t>6</m:t>
                        </m:r>
                      </m:den>
                    </m:f>
                  </m:oMath>
                </a14:m>
                <a:r>
                  <a:rPr kumimoji="1" lang="zh-HK" altLang="en" sz="2400" dirty="0">
                    <a:latin typeface="+mj-ea"/>
                    <a:ea typeface="+mj-ea"/>
                  </a:rPr>
                  <a:t>（</a:t>
                </a:r>
                <a:r>
                  <a:rPr kumimoji="1" lang="en" altLang="zh-HK" sz="2400" dirty="0">
                    <a:latin typeface="+mj-ea"/>
                    <a:ea typeface="+mj-ea"/>
                  </a:rPr>
                  <a:t>d</a:t>
                </a:r>
                <a:r>
                  <a:rPr kumimoji="1" lang="zh-HK" altLang="en-US" sz="2400" dirty="0">
                    <a:latin typeface="+mj-ea"/>
                    <a:ea typeface="+mj-ea"/>
                  </a:rPr>
                  <a:t>為球直徑）</a:t>
                </a:r>
                <a:endParaRPr kumimoji="1" lang="en-US" altLang="zh-HK" sz="2400" dirty="0">
                  <a:latin typeface="+mj-ea"/>
                  <a:ea typeface="+mj-ea"/>
                </a:endParaRPr>
              </a:p>
              <a:p>
                <a:r>
                  <a:rPr kumimoji="1" lang="zh-HK" altLang="en-US" sz="2400" dirty="0">
                    <a:latin typeface="+mj-ea"/>
                    <a:ea typeface="+mj-ea"/>
                  </a:rPr>
                  <a:t>歐洲義大利數學家卡瓦列里於</a:t>
                </a:r>
                <a:r>
                  <a:rPr kumimoji="1" lang="en-US" altLang="zh-HK" sz="2400" dirty="0">
                    <a:latin typeface="+mj-ea"/>
                    <a:ea typeface="+mj-ea"/>
                  </a:rPr>
                  <a:t>1</a:t>
                </a:r>
                <a:r>
                  <a:rPr kumimoji="1" lang="en-US" altLang="zh-TW" sz="2400" dirty="0">
                    <a:latin typeface="+mj-ea"/>
                    <a:ea typeface="+mj-ea"/>
                  </a:rPr>
                  <a:t>7</a:t>
                </a:r>
                <a:r>
                  <a:rPr kumimoji="1" lang="zh-TW" altLang="en-US" sz="2400" dirty="0">
                    <a:latin typeface="+mj-ea"/>
                    <a:ea typeface="+mj-ea"/>
                  </a:rPr>
                  <a:t>世紀（即</a:t>
                </a:r>
                <a:r>
                  <a:rPr kumimoji="1" lang="en-US" altLang="zh-TW" sz="2400" dirty="0">
                    <a:latin typeface="+mj-ea"/>
                    <a:ea typeface="+mj-ea"/>
                  </a:rPr>
                  <a:t>1600</a:t>
                </a:r>
                <a:r>
                  <a:rPr kumimoji="1" lang="zh-TW" altLang="en-US" sz="2400" dirty="0">
                    <a:latin typeface="+mj-ea"/>
                    <a:ea typeface="+mj-ea"/>
                  </a:rPr>
                  <a:t>年代）才發現了</a:t>
                </a:r>
                <a:r>
                  <a:rPr kumimoji="1" lang="zh-HK" altLang="en-US" sz="2400" dirty="0">
                    <a:latin typeface="+mj-ea"/>
                    <a:ea typeface="+mj-ea"/>
                  </a:rPr>
                  <a:t>「冪勢既同，則積不容異。」的原理，時間上比祖沖之晚</a:t>
                </a:r>
                <a:r>
                  <a:rPr kumimoji="1" lang="en-US" altLang="zh-HK" sz="2400" dirty="0">
                    <a:latin typeface="+mj-ea"/>
                    <a:ea typeface="+mj-ea"/>
                  </a:rPr>
                  <a:t>1</a:t>
                </a:r>
                <a:r>
                  <a:rPr kumimoji="1" lang="en-US" altLang="zh-TW" sz="2400" dirty="0">
                    <a:latin typeface="+mj-ea"/>
                    <a:ea typeface="+mj-ea"/>
                  </a:rPr>
                  <a:t>100</a:t>
                </a:r>
                <a:r>
                  <a:rPr kumimoji="1" lang="zh-TW" altLang="en-US" sz="2400" dirty="0">
                    <a:latin typeface="+mj-ea"/>
                    <a:ea typeface="+mj-ea"/>
                  </a:rPr>
                  <a:t>年</a:t>
                </a:r>
                <a:endParaRPr kumimoji="1" lang="en-US" altLang="zh-TW" sz="2400" dirty="0">
                  <a:latin typeface="+mj-ea"/>
                  <a:ea typeface="+mj-ea"/>
                </a:endParaRPr>
              </a:p>
              <a:p>
                <a:r>
                  <a:rPr kumimoji="1" lang="zh-HK" altLang="en-US" sz="2400" dirty="0">
                    <a:latin typeface="+mj-ea"/>
                    <a:ea typeface="+mj-ea"/>
                  </a:rPr>
                  <a:t>西文文獻一般稱該原理為卡瓦列里原理</a:t>
                </a:r>
                <a:endParaRPr kumimoji="1" lang="en-US" altLang="zh-HK" sz="2400" dirty="0">
                  <a:latin typeface="+mj-ea"/>
                  <a:ea typeface="+mj-ea"/>
                </a:endParaRPr>
              </a:p>
              <a:p>
                <a:r>
                  <a:rPr kumimoji="1" lang="zh-HK" altLang="en-US" sz="2400" dirty="0">
                    <a:latin typeface="+mj-ea"/>
                    <a:ea typeface="+mj-ea"/>
                  </a:rPr>
                  <a:t>但為了紀念祖沖之父子發現這一原理的重大貢獻，人們也稱該原理為「祖暅原理」</a:t>
                </a:r>
              </a:p>
            </p:txBody>
          </p:sp>
        </mc:Choice>
        <mc:Fallback xmlns="">
          <p:sp>
            <p:nvSpPr>
              <p:cNvPr id="3" name="內容版面配置區 2">
                <a:extLst>
                  <a:ext uri="{FF2B5EF4-FFF2-40B4-BE49-F238E27FC236}">
                    <a16:creationId xmlns:a16="http://schemas.microsoft.com/office/drawing/2014/main" id="{78998765-26C8-E849-A077-E1DA2723E051}"/>
                  </a:ext>
                </a:extLst>
              </p:cNvPr>
              <p:cNvSpPr>
                <a:spLocks noGrp="1" noRot="1" noChangeAspect="1" noMove="1" noResize="1" noEditPoints="1" noAdjustHandles="1" noChangeArrowheads="1" noChangeShapeType="1" noTextEdit="1"/>
              </p:cNvSpPr>
              <p:nvPr>
                <p:ph idx="1"/>
              </p:nvPr>
            </p:nvSpPr>
            <p:spPr>
              <a:xfrm>
                <a:off x="1069848" y="2121408"/>
                <a:ext cx="10755806" cy="4050792"/>
              </a:xfrm>
              <a:blipFill>
                <a:blip r:embed="rId2"/>
                <a:stretch>
                  <a:fillRect l="-510" t="-2857" r="-624"/>
                </a:stretch>
              </a:blipFill>
            </p:spPr>
            <p:txBody>
              <a:bodyPr/>
              <a:lstStyle/>
              <a:p>
                <a:r>
                  <a:rPr lang="zh-HK" altLang="en-US">
                    <a:noFill/>
                  </a:rPr>
                  <a:t> </a:t>
                </a:r>
              </a:p>
            </p:txBody>
          </p:sp>
        </mc:Fallback>
      </mc:AlternateContent>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473032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0" name="Rectangle 1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id="{ED41785D-9ADA-F940-84A5-037636AF4D68}"/>
              </a:ext>
            </a:extLst>
          </p:cNvPr>
          <p:cNvSpPr>
            <a:spLocks noGrp="1"/>
          </p:cNvSpPr>
          <p:nvPr>
            <p:ph type="title"/>
          </p:nvPr>
        </p:nvSpPr>
        <p:spPr>
          <a:xfrm>
            <a:off x="6223166" y="1223485"/>
            <a:ext cx="5841054" cy="3106732"/>
          </a:xfrm>
        </p:spPr>
        <p:txBody>
          <a:bodyPr vert="horz" lIns="91440" tIns="45720" rIns="91440" bIns="45720" rtlCol="0" anchor="b">
            <a:normAutofit/>
          </a:bodyPr>
          <a:lstStyle/>
          <a:p>
            <a:r>
              <a:rPr kumimoji="1" lang="zh-HK" altLang="en-US" sz="7200" dirty="0">
                <a:blipFill dpi="0" rotWithShape="1">
                  <a:blip r:embed="rId4"/>
                  <a:srcRect/>
                  <a:tile tx="6350" ty="-127000" sx="65000" sy="64000" flip="none" algn="tl"/>
                </a:blipFill>
              </a:rPr>
              <a:t>天文曆法方面</a:t>
            </a:r>
          </a:p>
        </p:txBody>
      </p:sp>
      <p:sp>
        <p:nvSpPr>
          <p:cNvPr id="3" name="文字版面配置區 2">
            <a:extLst>
              <a:ext uri="{FF2B5EF4-FFF2-40B4-BE49-F238E27FC236}">
                <a16:creationId xmlns:a16="http://schemas.microsoft.com/office/drawing/2014/main" id="{499DF973-FC42-4A43-A224-1B7ADE24CC41}"/>
              </a:ext>
            </a:extLst>
          </p:cNvPr>
          <p:cNvSpPr>
            <a:spLocks noGrp="1"/>
          </p:cNvSpPr>
          <p:nvPr>
            <p:ph type="body" idx="1"/>
          </p:nvPr>
        </p:nvSpPr>
        <p:spPr>
          <a:xfrm>
            <a:off x="6556100" y="4687316"/>
            <a:ext cx="4972512" cy="1517088"/>
          </a:xfrm>
        </p:spPr>
        <p:txBody>
          <a:bodyPr vert="horz" lIns="91440" tIns="45720" rIns="91440" bIns="45720" rtlCol="0">
            <a:normAutofit/>
          </a:bodyPr>
          <a:lstStyle/>
          <a:p>
            <a:endParaRPr kumimoji="1" lang="en-US" altLang="zh-HK" sz="2200"/>
          </a:p>
        </p:txBody>
      </p:sp>
      <p:pic>
        <p:nvPicPr>
          <p:cNvPr id="5" name="圖片 4" descr="一張含有 畫畫 的圖片&#10;&#10;自動產生的描述">
            <a:extLst>
              <a:ext uri="{FF2B5EF4-FFF2-40B4-BE49-F238E27FC236}">
                <a16:creationId xmlns:a16="http://schemas.microsoft.com/office/drawing/2014/main" id="{FF40DAAD-294F-3844-8D45-A9CA7AD55850}"/>
              </a:ext>
            </a:extLst>
          </p:cNvPr>
          <p:cNvPicPr>
            <a:picLocks noChangeAspect="1"/>
          </p:cNvPicPr>
          <p:nvPr/>
        </p:nvPicPr>
        <p:blipFill rotWithShape="1">
          <a:blip r:embed="rId6"/>
          <a:srcRect l="26636" r="21811" b="-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2" name="Freeform: Shape 21">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7">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13" name="圖片 12"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3368806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A6B6A56-7819-7441-9242-64B0AFC37B9F}"/>
              </a:ext>
            </a:extLst>
          </p:cNvPr>
          <p:cNvSpPr>
            <a:spLocks noGrp="1"/>
          </p:cNvSpPr>
          <p:nvPr>
            <p:ph type="title"/>
          </p:nvPr>
        </p:nvSpPr>
        <p:spPr/>
        <p:txBody>
          <a:bodyPr/>
          <a:lstStyle/>
          <a:p>
            <a:r>
              <a:rPr kumimoji="1" lang="zh-HK" altLang="en-US" dirty="0"/>
              <a:t>天文曆法方面</a:t>
            </a:r>
          </a:p>
        </p:txBody>
      </p:sp>
      <p:sp>
        <p:nvSpPr>
          <p:cNvPr id="3" name="內容版面配置區 2">
            <a:extLst>
              <a:ext uri="{FF2B5EF4-FFF2-40B4-BE49-F238E27FC236}">
                <a16:creationId xmlns:a16="http://schemas.microsoft.com/office/drawing/2014/main" id="{9062BFAB-5EA5-BA43-BED8-C2948BACB504}"/>
              </a:ext>
            </a:extLst>
          </p:cNvPr>
          <p:cNvSpPr>
            <a:spLocks noGrp="1"/>
          </p:cNvSpPr>
          <p:nvPr>
            <p:ph idx="1"/>
          </p:nvPr>
        </p:nvSpPr>
        <p:spPr>
          <a:xfrm>
            <a:off x="1069848" y="2121408"/>
            <a:ext cx="10887690" cy="4050792"/>
          </a:xfrm>
        </p:spPr>
        <p:txBody>
          <a:bodyPr>
            <a:normAutofit/>
          </a:bodyPr>
          <a:lstStyle/>
          <a:p>
            <a:r>
              <a:rPr kumimoji="1" lang="zh-HK" altLang="en-US" sz="2400" dirty="0">
                <a:latin typeface="+mj-ea"/>
                <a:ea typeface="+mj-ea"/>
              </a:rPr>
              <a:t>中國歷朝歷代均十分重視天文曆法的準確性</a:t>
            </a:r>
            <a:endParaRPr kumimoji="1" lang="en-US" altLang="zh-HK" sz="2400" dirty="0">
              <a:latin typeface="+mj-ea"/>
              <a:ea typeface="+mj-ea"/>
            </a:endParaRPr>
          </a:p>
          <a:p>
            <a:r>
              <a:rPr kumimoji="1" lang="zh-HK" altLang="en-US" sz="2400" dirty="0">
                <a:latin typeface="+mj-ea"/>
                <a:ea typeface="+mj-ea"/>
              </a:rPr>
              <a:t>祖沖之時期，朝廷所採用的曆法是劉宋元嘉二十二年（公元</a:t>
            </a:r>
            <a:r>
              <a:rPr kumimoji="1" lang="en-US" altLang="zh-HK" sz="2400" dirty="0">
                <a:latin typeface="+mj-ea"/>
                <a:ea typeface="+mj-ea"/>
              </a:rPr>
              <a:t>4</a:t>
            </a:r>
            <a:r>
              <a:rPr kumimoji="1" lang="en-US" altLang="zh-TW" sz="2400" dirty="0">
                <a:latin typeface="+mj-ea"/>
                <a:ea typeface="+mj-ea"/>
              </a:rPr>
              <a:t>45</a:t>
            </a:r>
            <a:r>
              <a:rPr kumimoji="1" lang="zh-TW" altLang="en-US" sz="2400" dirty="0">
                <a:latin typeface="+mj-ea"/>
                <a:ea typeface="+mj-ea"/>
              </a:rPr>
              <a:t>年）由何承天編制的</a:t>
            </a:r>
            <a:r>
              <a:rPr kumimoji="1" lang="en-US" altLang="zh-TW" sz="2400" dirty="0">
                <a:latin typeface="+mj-ea"/>
                <a:ea typeface="+mj-ea"/>
              </a:rPr>
              <a:t>《</a:t>
            </a:r>
            <a:r>
              <a:rPr kumimoji="1" lang="zh-TW" altLang="en-US" sz="2400" dirty="0">
                <a:latin typeface="+mj-ea"/>
                <a:ea typeface="+mj-ea"/>
              </a:rPr>
              <a:t>元嘉曆</a:t>
            </a:r>
            <a:r>
              <a:rPr kumimoji="1" lang="en-US" altLang="zh-TW" sz="2400" dirty="0">
                <a:latin typeface="+mj-ea"/>
                <a:ea typeface="+mj-ea"/>
              </a:rPr>
              <a:t>》</a:t>
            </a:r>
            <a:r>
              <a:rPr kumimoji="1" lang="zh-TW" altLang="en-US" sz="2400" dirty="0">
                <a:latin typeface="+mj-ea"/>
                <a:ea typeface="+mj-ea"/>
              </a:rPr>
              <a:t>，較之舊曆，確有很大的進步</a:t>
            </a:r>
            <a:endParaRPr kumimoji="1" lang="en-US" altLang="zh-TW" sz="2400" dirty="0">
              <a:latin typeface="+mj-ea"/>
              <a:ea typeface="+mj-ea"/>
            </a:endParaRPr>
          </a:p>
          <a:p>
            <a:r>
              <a:rPr kumimoji="1" lang="zh-HK" altLang="en-US" sz="2400" dirty="0">
                <a:latin typeface="+mj-ea"/>
                <a:ea typeface="+mj-ea"/>
              </a:rPr>
              <a:t>但祖沖之認為其仍不夠精密，遂決定編制新曆</a:t>
            </a:r>
            <a:endParaRPr kumimoji="1" lang="en-US" altLang="zh-HK" sz="2400" dirty="0">
              <a:latin typeface="+mj-ea"/>
              <a:ea typeface="+mj-ea"/>
            </a:endParaRPr>
          </a:p>
          <a:p>
            <a:r>
              <a:rPr kumimoji="1" lang="zh-HK" altLang="en-US" sz="2400" dirty="0">
                <a:latin typeface="+mj-ea"/>
                <a:ea typeface="+mj-ea"/>
              </a:rPr>
              <a:t>這部曆法就是</a:t>
            </a:r>
            <a:r>
              <a:rPr kumimoji="1" lang="en-US" altLang="zh-HK" sz="2400" dirty="0">
                <a:latin typeface="+mj-ea"/>
                <a:ea typeface="+mj-ea"/>
              </a:rPr>
              <a:t>《</a:t>
            </a:r>
            <a:r>
              <a:rPr kumimoji="1" lang="zh-HK" altLang="en-US" sz="2400" dirty="0">
                <a:latin typeface="+mj-ea"/>
                <a:ea typeface="+mj-ea"/>
              </a:rPr>
              <a:t>大明曆</a:t>
            </a:r>
            <a:r>
              <a:rPr kumimoji="1" lang="en-US" altLang="zh-HK" sz="2400" dirty="0">
                <a:latin typeface="+mj-ea"/>
                <a:ea typeface="+mj-ea"/>
              </a:rPr>
              <a:t>》</a:t>
            </a:r>
            <a:r>
              <a:rPr kumimoji="1" lang="zh-HK" altLang="en-US" sz="2400" dirty="0">
                <a:latin typeface="+mj-ea"/>
                <a:ea typeface="+mj-ea"/>
              </a:rPr>
              <a:t>，其名字源於編成時所處年號「大明」</a:t>
            </a:r>
            <a:endParaRPr kumimoji="1" lang="en-US" altLang="zh-HK" sz="2400" dirty="0">
              <a:latin typeface="+mj-ea"/>
              <a:ea typeface="+mj-ea"/>
            </a:endParaRPr>
          </a:p>
          <a:p>
            <a:r>
              <a:rPr kumimoji="1" lang="zh-HK" altLang="en-US" sz="2400" dirty="0">
                <a:latin typeface="+mj-ea"/>
                <a:ea typeface="+mj-ea"/>
              </a:rPr>
              <a:t>雖然這部</a:t>
            </a:r>
            <a:r>
              <a:rPr kumimoji="1" lang="en-US" altLang="zh-HK" sz="2400" dirty="0">
                <a:latin typeface="+mj-ea"/>
                <a:ea typeface="+mj-ea"/>
              </a:rPr>
              <a:t>《</a:t>
            </a:r>
            <a:r>
              <a:rPr kumimoji="1" lang="zh-HK" altLang="en-US" sz="2400" dirty="0">
                <a:latin typeface="+mj-ea"/>
                <a:ea typeface="+mj-ea"/>
              </a:rPr>
              <a:t>大明曆</a:t>
            </a:r>
            <a:r>
              <a:rPr kumimoji="1" lang="en-US" altLang="zh-HK" sz="2400" dirty="0">
                <a:latin typeface="+mj-ea"/>
                <a:ea typeface="+mj-ea"/>
              </a:rPr>
              <a:t>》</a:t>
            </a:r>
            <a:r>
              <a:rPr kumimoji="1" lang="zh-HK" altLang="en-US" sz="2400" dirty="0">
                <a:latin typeface="+mj-ea"/>
                <a:ea typeface="+mj-ea"/>
              </a:rPr>
              <a:t>沒能在祖沖之有生之年推行</a:t>
            </a:r>
            <a:endParaRPr kumimoji="1" lang="en-US" altLang="zh-HK" sz="2400" dirty="0">
              <a:latin typeface="+mj-ea"/>
              <a:ea typeface="+mj-ea"/>
            </a:endParaRPr>
          </a:p>
          <a:p>
            <a:r>
              <a:rPr kumimoji="1" lang="zh-HK" altLang="en-US" sz="2400" dirty="0">
                <a:latin typeface="+mj-ea"/>
                <a:ea typeface="+mj-ea"/>
              </a:rPr>
              <a:t>但</a:t>
            </a:r>
            <a:r>
              <a:rPr kumimoji="1" lang="en-US" altLang="zh-HK" sz="2400" dirty="0">
                <a:latin typeface="+mj-ea"/>
                <a:ea typeface="+mj-ea"/>
              </a:rPr>
              <a:t>《</a:t>
            </a:r>
            <a:r>
              <a:rPr kumimoji="1" lang="zh-HK" altLang="en-US" sz="2400" dirty="0">
                <a:latin typeface="+mj-ea"/>
                <a:ea typeface="+mj-ea"/>
              </a:rPr>
              <a:t>大明曆</a:t>
            </a:r>
            <a:r>
              <a:rPr kumimoji="1" lang="en-US" altLang="zh-HK" sz="2400" dirty="0">
                <a:latin typeface="+mj-ea"/>
                <a:ea typeface="+mj-ea"/>
              </a:rPr>
              <a:t>》</a:t>
            </a:r>
            <a:r>
              <a:rPr kumimoji="1" lang="zh-HK" altLang="en-US" sz="2400" dirty="0">
                <a:latin typeface="+mj-ea"/>
                <a:ea typeface="+mj-ea"/>
              </a:rPr>
              <a:t>的精確程度，要去到</a:t>
            </a:r>
            <a:r>
              <a:rPr kumimoji="1" lang="en-US" altLang="zh-HK" sz="2400" dirty="0">
                <a:latin typeface="+mj-ea"/>
                <a:ea typeface="+mj-ea"/>
              </a:rPr>
              <a:t>7</a:t>
            </a:r>
            <a:r>
              <a:rPr kumimoji="1" lang="en-US" altLang="zh-TW" sz="2400" dirty="0">
                <a:latin typeface="+mj-ea"/>
                <a:ea typeface="+mj-ea"/>
              </a:rPr>
              <a:t>00</a:t>
            </a:r>
            <a:r>
              <a:rPr kumimoji="1" lang="zh-TW" altLang="en-US" sz="2400" dirty="0">
                <a:latin typeface="+mj-ea"/>
                <a:ea typeface="+mj-ea"/>
              </a:rPr>
              <a:t>多年後的南宋，才被</a:t>
            </a:r>
            <a:r>
              <a:rPr kumimoji="1" lang="zh-TW" altLang="en-US" sz="2400" u="sng" dirty="0">
                <a:latin typeface="+mj-ea"/>
                <a:ea typeface="+mj-ea"/>
              </a:rPr>
              <a:t>楊忠輔</a:t>
            </a:r>
            <a:r>
              <a:rPr kumimoji="1" lang="zh-TW" altLang="en-US" sz="2400" dirty="0">
                <a:latin typeface="+mj-ea"/>
                <a:ea typeface="+mj-ea"/>
              </a:rPr>
              <a:t>的</a:t>
            </a:r>
            <a:r>
              <a:rPr kumimoji="1" lang="en-US" altLang="zh-TW" sz="2400" dirty="0">
                <a:latin typeface="+mj-ea"/>
                <a:ea typeface="+mj-ea"/>
              </a:rPr>
              <a:t>《</a:t>
            </a:r>
            <a:r>
              <a:rPr kumimoji="1" lang="zh-TW" altLang="en-US" sz="2400" dirty="0">
                <a:latin typeface="+mj-ea"/>
                <a:ea typeface="+mj-ea"/>
              </a:rPr>
              <a:t>統天曆</a:t>
            </a:r>
            <a:r>
              <a:rPr kumimoji="1" lang="en-US" altLang="zh-TW" sz="2400" dirty="0">
                <a:latin typeface="+mj-ea"/>
                <a:ea typeface="+mj-ea"/>
              </a:rPr>
              <a:t>》</a:t>
            </a:r>
            <a:r>
              <a:rPr kumimoji="1" lang="zh-TW" altLang="en-US" sz="2400" dirty="0">
                <a:latin typeface="+mj-ea"/>
                <a:ea typeface="+mj-ea"/>
              </a:rPr>
              <a:t>超越</a:t>
            </a:r>
            <a:endParaRPr kumimoji="1" lang="zh-HK" altLang="en-US" sz="2400" dirty="0">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170222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BB97EEE-0349-0540-84C8-CC15D35C542E}"/>
              </a:ext>
            </a:extLst>
          </p:cNvPr>
          <p:cNvSpPr>
            <a:spLocks noGrp="1"/>
          </p:cNvSpPr>
          <p:nvPr>
            <p:ph type="title"/>
          </p:nvPr>
        </p:nvSpPr>
        <p:spPr/>
        <p:txBody>
          <a:bodyPr/>
          <a:lstStyle/>
          <a:p>
            <a:r>
              <a:rPr kumimoji="1" lang="en-US" altLang="zh-HK" dirty="0"/>
              <a:t>《</a:t>
            </a:r>
            <a:r>
              <a:rPr kumimoji="1" lang="zh-HK" altLang="en-US" dirty="0"/>
              <a:t>大明曆</a:t>
            </a:r>
            <a:r>
              <a:rPr kumimoji="1" lang="en-US" altLang="zh-HK" dirty="0"/>
              <a:t>》</a:t>
            </a:r>
            <a:endParaRPr kumimoji="1" lang="zh-HK" altLang="en-US" dirty="0"/>
          </a:p>
        </p:txBody>
      </p:sp>
      <p:sp>
        <p:nvSpPr>
          <p:cNvPr id="3" name="內容版面配置區 2">
            <a:extLst>
              <a:ext uri="{FF2B5EF4-FFF2-40B4-BE49-F238E27FC236}">
                <a16:creationId xmlns:a16="http://schemas.microsoft.com/office/drawing/2014/main" id="{FE3434BD-E731-704E-B1B6-417A5AFD0601}"/>
              </a:ext>
            </a:extLst>
          </p:cNvPr>
          <p:cNvSpPr>
            <a:spLocks noGrp="1"/>
          </p:cNvSpPr>
          <p:nvPr>
            <p:ph idx="1"/>
          </p:nvPr>
        </p:nvSpPr>
        <p:spPr>
          <a:xfrm>
            <a:off x="1069847" y="2121407"/>
            <a:ext cx="10782183" cy="4314561"/>
          </a:xfrm>
        </p:spPr>
        <p:txBody>
          <a:bodyPr>
            <a:normAutofit/>
          </a:bodyPr>
          <a:lstStyle/>
          <a:p>
            <a:r>
              <a:rPr kumimoji="1" lang="zh-HK" altLang="en-US" sz="2400" dirty="0">
                <a:latin typeface="+mj-ea"/>
                <a:ea typeface="+mj-ea"/>
              </a:rPr>
              <a:t>祖沖之發現當時正推行中的</a:t>
            </a:r>
            <a:r>
              <a:rPr kumimoji="1" lang="en-US" altLang="zh-HK" sz="2400" dirty="0">
                <a:latin typeface="+mj-ea"/>
                <a:ea typeface="+mj-ea"/>
              </a:rPr>
              <a:t>《</a:t>
            </a:r>
            <a:r>
              <a:rPr kumimoji="1" lang="zh-HK" altLang="en-US" sz="2400" dirty="0">
                <a:latin typeface="+mj-ea"/>
                <a:ea typeface="+mj-ea"/>
              </a:rPr>
              <a:t>元嘉曆</a:t>
            </a:r>
            <a:r>
              <a:rPr kumimoji="1" lang="en-US" altLang="zh-HK" sz="2400" dirty="0">
                <a:latin typeface="+mj-ea"/>
                <a:ea typeface="+mj-ea"/>
              </a:rPr>
              <a:t>》</a:t>
            </a:r>
            <a:r>
              <a:rPr kumimoji="1" lang="zh-HK" altLang="en-US" sz="2400" dirty="0">
                <a:latin typeface="+mj-ea"/>
                <a:ea typeface="+mj-ea"/>
              </a:rPr>
              <a:t>誤差已十分嚴重</a:t>
            </a:r>
            <a:endParaRPr kumimoji="1" lang="en-US" altLang="zh-HK" sz="2400" dirty="0">
              <a:latin typeface="+mj-ea"/>
              <a:ea typeface="+mj-ea"/>
            </a:endParaRPr>
          </a:p>
          <a:p>
            <a:r>
              <a:rPr kumimoji="1" lang="zh-HK" altLang="en-US" sz="2400" dirty="0">
                <a:latin typeface="+mj-ea"/>
                <a:ea typeface="+mj-ea"/>
              </a:rPr>
              <a:t>如日月方位距離實測值誤差已超過三度</a:t>
            </a:r>
            <a:endParaRPr kumimoji="1" lang="en-US" altLang="zh-HK" sz="2400" dirty="0">
              <a:latin typeface="+mj-ea"/>
              <a:ea typeface="+mj-ea"/>
            </a:endParaRPr>
          </a:p>
          <a:p>
            <a:r>
              <a:rPr kumimoji="1" lang="zh-HK" altLang="en-US" sz="2400" dirty="0">
                <a:latin typeface="+mj-ea"/>
                <a:ea typeface="+mj-ea"/>
              </a:rPr>
              <a:t>冬至與夏至甚至已相差整整一天</a:t>
            </a:r>
            <a:endParaRPr kumimoji="1" lang="en-US" altLang="zh-HK" sz="2400" dirty="0">
              <a:latin typeface="+mj-ea"/>
              <a:ea typeface="+mj-ea"/>
            </a:endParaRPr>
          </a:p>
          <a:p>
            <a:r>
              <a:rPr kumimoji="1" lang="zh-HK" altLang="en-US" sz="2400" dirty="0">
                <a:latin typeface="+mj-ea"/>
                <a:ea typeface="+mj-ea"/>
              </a:rPr>
              <a:t>為了改進曆法會隨時間而出現的誤差，祖沖之首次在中國曆法中引入了歲差的概念</a:t>
            </a:r>
            <a:endParaRPr kumimoji="1" lang="en-US" altLang="zh-HK" sz="2400" dirty="0">
              <a:latin typeface="+mj-ea"/>
              <a:ea typeface="+mj-ea"/>
            </a:endParaRPr>
          </a:p>
          <a:p>
            <a:r>
              <a:rPr kumimoji="1" lang="zh-HK" altLang="en-US" sz="2400" dirty="0">
                <a:latin typeface="+mj-ea"/>
                <a:ea typeface="+mj-ea"/>
              </a:rPr>
              <a:t>他又在曆法中加入了恆星年與回歸年的系統</a:t>
            </a:r>
            <a:endParaRPr kumimoji="1" lang="en-US" altLang="zh-HK" sz="2400" dirty="0">
              <a:latin typeface="+mj-ea"/>
              <a:ea typeface="+mj-ea"/>
            </a:endParaRPr>
          </a:p>
          <a:p>
            <a:r>
              <a:rPr kumimoji="1" lang="zh-HK" altLang="en-US" sz="2400" dirty="0">
                <a:latin typeface="+mj-ea"/>
                <a:ea typeface="+mj-ea"/>
              </a:rPr>
              <a:t>恆星年：地球公轉一圈後回到</a:t>
            </a:r>
            <a:r>
              <a:rPr kumimoji="1" lang="zh-HK" altLang="en-US" sz="2400" b="1" dirty="0">
                <a:latin typeface="+mj-ea"/>
                <a:ea typeface="+mj-ea"/>
              </a:rPr>
              <a:t>從太陽看來</a:t>
            </a:r>
            <a:r>
              <a:rPr kumimoji="1" lang="zh-HK" altLang="en-US" sz="2400" dirty="0">
                <a:latin typeface="+mj-ea"/>
                <a:ea typeface="+mj-ea"/>
              </a:rPr>
              <a:t>一樣的位置所需的時間</a:t>
            </a:r>
            <a:endParaRPr kumimoji="1" lang="en-US" altLang="zh-HK" sz="2400" dirty="0">
              <a:latin typeface="+mj-ea"/>
              <a:ea typeface="+mj-ea"/>
            </a:endParaRPr>
          </a:p>
          <a:p>
            <a:r>
              <a:rPr kumimoji="1" lang="zh-HK" altLang="en-US" sz="2400" dirty="0">
                <a:latin typeface="+mj-ea"/>
                <a:ea typeface="+mj-ea"/>
              </a:rPr>
              <a:t>回歸年：地球公轉一圈後</a:t>
            </a:r>
            <a:r>
              <a:rPr kumimoji="1" lang="zh-HK" altLang="en-US" sz="2400" b="1" dirty="0">
                <a:latin typeface="+mj-ea"/>
                <a:ea typeface="+mj-ea"/>
              </a:rPr>
              <a:t>太陽</a:t>
            </a:r>
            <a:r>
              <a:rPr kumimoji="1" lang="zh-HK" altLang="en-US" sz="2400" dirty="0">
                <a:latin typeface="+mj-ea"/>
                <a:ea typeface="+mj-ea"/>
              </a:rPr>
              <a:t>回到</a:t>
            </a:r>
            <a:r>
              <a:rPr kumimoji="1" lang="zh-HK" altLang="en-US" sz="2400" b="1" dirty="0">
                <a:latin typeface="+mj-ea"/>
                <a:ea typeface="+mj-ea"/>
              </a:rPr>
              <a:t>黃道</a:t>
            </a:r>
            <a:r>
              <a:rPr kumimoji="1" lang="zh-HK" altLang="en-US" sz="2400" dirty="0">
                <a:latin typeface="+mj-ea"/>
                <a:ea typeface="+mj-ea"/>
              </a:rPr>
              <a:t>裏相同的位置所需的時間</a:t>
            </a:r>
            <a:endParaRPr kumimoji="1" lang="en-US" altLang="zh-HK" sz="2400" dirty="0">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35527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AA15CB5-D9A7-7846-B43E-DBF84C6DABA6}"/>
              </a:ext>
            </a:extLst>
          </p:cNvPr>
          <p:cNvSpPr>
            <a:spLocks noGrp="1"/>
          </p:cNvSpPr>
          <p:nvPr>
            <p:ph type="title"/>
          </p:nvPr>
        </p:nvSpPr>
        <p:spPr/>
        <p:txBody>
          <a:bodyPr/>
          <a:lstStyle/>
          <a:p>
            <a:r>
              <a:rPr kumimoji="1" lang="zh-HK" altLang="en-US" dirty="0"/>
              <a:t>全新的數據</a:t>
            </a:r>
          </a:p>
        </p:txBody>
      </p:sp>
      <mc:AlternateContent xmlns:mc="http://schemas.openxmlformats.org/markup-compatibility/2006">
        <mc:Choice xmlns:a14="http://schemas.microsoft.com/office/drawing/2010/main" Requires="a14">
          <p:sp>
            <p:nvSpPr>
              <p:cNvPr id="3" name="內容版面配置區 2">
                <a:extLst>
                  <a:ext uri="{FF2B5EF4-FFF2-40B4-BE49-F238E27FC236}">
                    <a16:creationId xmlns:a16="http://schemas.microsoft.com/office/drawing/2014/main" id="{C09213D9-B56E-4843-B718-C23C5CB04CD0}"/>
                  </a:ext>
                </a:extLst>
              </p:cNvPr>
              <p:cNvSpPr>
                <a:spLocks noGrp="1"/>
              </p:cNvSpPr>
              <p:nvPr>
                <p:ph idx="1"/>
              </p:nvPr>
            </p:nvSpPr>
            <p:spPr/>
            <p:txBody>
              <a:bodyPr>
                <a:normAutofit/>
              </a:bodyPr>
              <a:lstStyle/>
              <a:p>
                <a:r>
                  <a:rPr kumimoji="1" lang="zh-HK" altLang="en-US" sz="2400" dirty="0">
                    <a:latin typeface="+mj-ea"/>
                    <a:ea typeface="+mj-ea"/>
                  </a:rPr>
                  <a:t>經過測量後，祖沖之介定一個回歸年為</a:t>
                </a:r>
                <a:r>
                  <a:rPr kumimoji="1" lang="en-US" altLang="zh-HK" sz="2400" dirty="0">
                    <a:latin typeface="+mj-ea"/>
                    <a:ea typeface="+mj-ea"/>
                  </a:rPr>
                  <a:t>3</a:t>
                </a:r>
                <a:r>
                  <a:rPr kumimoji="1" lang="en-US" altLang="zh-TW" sz="2400" dirty="0">
                    <a:latin typeface="+mj-ea"/>
                    <a:ea typeface="+mj-ea"/>
                  </a:rPr>
                  <a:t>65</a:t>
                </a:r>
                <a14:m>
                  <m:oMath xmlns:m="http://schemas.openxmlformats.org/officeDocument/2006/math">
                    <m:f>
                      <m:fPr>
                        <m:ctrlPr>
                          <a:rPr kumimoji="1" lang="en-US" altLang="zh-HK" sz="2400" i="1" smtClean="0">
                            <a:latin typeface="Cambria Math" panose="02040503050406030204" pitchFamily="18" charset="0"/>
                            <a:ea typeface="+mj-ea"/>
                          </a:rPr>
                        </m:ctrlPr>
                      </m:fPr>
                      <m:num>
                        <m:r>
                          <a:rPr kumimoji="1" lang="en-US" altLang="zh-TW" sz="2400" b="0" i="1" smtClean="0">
                            <a:latin typeface="Cambria Math" panose="02040503050406030204" pitchFamily="18" charset="0"/>
                            <a:ea typeface="+mj-ea"/>
                          </a:rPr>
                          <m:t>15241</m:t>
                        </m:r>
                      </m:num>
                      <m:den>
                        <m:r>
                          <a:rPr kumimoji="1" lang="en-US" altLang="zh-TW" sz="2400" b="0" i="1" smtClean="0">
                            <a:latin typeface="Cambria Math" panose="02040503050406030204" pitchFamily="18" charset="0"/>
                            <a:ea typeface="+mj-ea"/>
                          </a:rPr>
                          <m:t>62769</m:t>
                        </m:r>
                      </m:den>
                    </m:f>
                  </m:oMath>
                </a14:m>
                <a:r>
                  <a:rPr kumimoji="1" lang="zh-HK" altLang="en-US" sz="2400" dirty="0">
                    <a:latin typeface="+mj-ea"/>
                    <a:ea typeface="+mj-ea"/>
                  </a:rPr>
                  <a:t>日（</a:t>
                </a:r>
                <a:r>
                  <a:rPr kumimoji="1" lang="en-US" altLang="zh-HK" sz="2400" dirty="0">
                    <a:latin typeface="+mj-ea"/>
                    <a:ea typeface="+mj-ea"/>
                  </a:rPr>
                  <a:t>3</a:t>
                </a:r>
                <a:r>
                  <a:rPr kumimoji="1" lang="en-US" altLang="zh-TW" sz="2400" dirty="0">
                    <a:latin typeface="+mj-ea"/>
                    <a:ea typeface="+mj-ea"/>
                  </a:rPr>
                  <a:t>65.24281481</a:t>
                </a:r>
                <a:r>
                  <a:rPr kumimoji="1" lang="zh-TW" altLang="en-US" sz="2400" dirty="0">
                    <a:latin typeface="+mj-ea"/>
                    <a:ea typeface="+mj-ea"/>
                  </a:rPr>
                  <a:t>日）</a:t>
                </a:r>
                <a:endParaRPr kumimoji="1" lang="en-US" altLang="zh-TW" sz="2400" dirty="0">
                  <a:latin typeface="+mj-ea"/>
                  <a:ea typeface="+mj-ea"/>
                </a:endParaRPr>
              </a:p>
              <a:p>
                <a:r>
                  <a:rPr kumimoji="1" lang="zh-TW" altLang="en-US" sz="2400" dirty="0">
                    <a:latin typeface="+mj-ea"/>
                    <a:ea typeface="+mj-ea"/>
                  </a:rPr>
                  <a:t>測出歲差為每</a:t>
                </a:r>
                <a:r>
                  <a:rPr kumimoji="1" lang="en-US" altLang="zh-TW" sz="2400" dirty="0">
                    <a:latin typeface="+mj-ea"/>
                    <a:ea typeface="+mj-ea"/>
                  </a:rPr>
                  <a:t>45</a:t>
                </a:r>
                <a:r>
                  <a:rPr kumimoji="1" lang="zh-TW" altLang="en-US" sz="2400" dirty="0">
                    <a:latin typeface="+mj-ea"/>
                    <a:ea typeface="+mj-ea"/>
                  </a:rPr>
                  <a:t>年</a:t>
                </a:r>
                <a:r>
                  <a:rPr kumimoji="1" lang="en-US" altLang="zh-TW" sz="2400" dirty="0">
                    <a:latin typeface="+mj-ea"/>
                    <a:ea typeface="+mj-ea"/>
                  </a:rPr>
                  <a:t>11</a:t>
                </a:r>
                <a:r>
                  <a:rPr kumimoji="1" lang="zh-TW" altLang="en-US" sz="2400" dirty="0">
                    <a:latin typeface="+mj-ea"/>
                    <a:ea typeface="+mj-ea"/>
                  </a:rPr>
                  <a:t>個月產生一度的差別</a:t>
                </a:r>
                <a:endParaRPr kumimoji="1" lang="en-US" altLang="zh-TW" sz="2400" dirty="0">
                  <a:latin typeface="+mj-ea"/>
                  <a:ea typeface="+mj-ea"/>
                </a:endParaRPr>
              </a:p>
              <a:p>
                <a:r>
                  <a:rPr kumimoji="1" lang="zh-HK" altLang="en-US" sz="2400" dirty="0">
                    <a:latin typeface="+mj-ea"/>
                    <a:ea typeface="+mj-ea"/>
                  </a:rPr>
                  <a:t>推算出每</a:t>
                </a:r>
                <a:r>
                  <a:rPr kumimoji="1" lang="en-US" altLang="zh-HK" sz="2400" dirty="0">
                    <a:latin typeface="+mj-ea"/>
                    <a:ea typeface="+mj-ea"/>
                  </a:rPr>
                  <a:t>3</a:t>
                </a:r>
                <a:r>
                  <a:rPr kumimoji="1" lang="en-US" altLang="zh-TW" sz="2400" dirty="0">
                    <a:latin typeface="+mj-ea"/>
                    <a:ea typeface="+mj-ea"/>
                  </a:rPr>
                  <a:t>91</a:t>
                </a:r>
                <a:r>
                  <a:rPr kumimoji="1" lang="zh-TW" altLang="en-US" sz="2400" dirty="0">
                    <a:latin typeface="+mj-ea"/>
                    <a:ea typeface="+mj-ea"/>
                  </a:rPr>
                  <a:t>年增加</a:t>
                </a:r>
                <a:r>
                  <a:rPr kumimoji="1" lang="en-US" altLang="zh-TW" sz="2400" dirty="0">
                    <a:latin typeface="+mj-ea"/>
                    <a:ea typeface="+mj-ea"/>
                  </a:rPr>
                  <a:t>144</a:t>
                </a:r>
                <a:r>
                  <a:rPr kumimoji="1" lang="zh-TW" altLang="en-US" sz="2400" dirty="0">
                    <a:latin typeface="+mj-ea"/>
                    <a:ea typeface="+mj-ea"/>
                  </a:rPr>
                  <a:t>個閏周（在此之前的閏周算法是</a:t>
                </a:r>
                <a:r>
                  <a:rPr kumimoji="1" lang="en-US" altLang="zh-TW" sz="2400" dirty="0">
                    <a:latin typeface="+mj-ea"/>
                    <a:ea typeface="+mj-ea"/>
                  </a:rPr>
                  <a:t>19</a:t>
                </a:r>
                <a:r>
                  <a:rPr kumimoji="1" lang="zh-TW" altLang="en-US" sz="2400" dirty="0">
                    <a:latin typeface="+mj-ea"/>
                    <a:ea typeface="+mj-ea"/>
                  </a:rPr>
                  <a:t>年增</a:t>
                </a:r>
                <a:r>
                  <a:rPr kumimoji="1" lang="en-US" altLang="zh-TW" sz="2400" dirty="0">
                    <a:latin typeface="+mj-ea"/>
                    <a:ea typeface="+mj-ea"/>
                  </a:rPr>
                  <a:t>7</a:t>
                </a:r>
                <a:r>
                  <a:rPr kumimoji="1" lang="zh-TW" altLang="en-US" sz="2400" dirty="0">
                    <a:latin typeface="+mj-ea"/>
                    <a:ea typeface="+mj-ea"/>
                  </a:rPr>
                  <a:t>個閏周）</a:t>
                </a:r>
                <a:endParaRPr kumimoji="1" lang="en-US" altLang="zh-HK" sz="2400" dirty="0">
                  <a:latin typeface="+mj-ea"/>
                  <a:ea typeface="+mj-ea"/>
                </a:endParaRPr>
              </a:p>
              <a:p>
                <a:r>
                  <a:rPr kumimoji="1" lang="zh-HK" altLang="en-US" sz="2400" dirty="0">
                    <a:latin typeface="+mj-ea"/>
                    <a:ea typeface="+mj-ea"/>
                  </a:rPr>
                  <a:t>定義一個月（當時稱為交點月）的長度是</a:t>
                </a:r>
                <a:r>
                  <a:rPr kumimoji="1" lang="en-US" altLang="zh-HK" sz="2400" dirty="0">
                    <a:latin typeface="+mj-ea"/>
                    <a:ea typeface="+mj-ea"/>
                  </a:rPr>
                  <a:t>2</a:t>
                </a:r>
                <a:r>
                  <a:rPr kumimoji="1" lang="en-US" altLang="zh-TW" sz="2400" dirty="0">
                    <a:latin typeface="+mj-ea"/>
                    <a:ea typeface="+mj-ea"/>
                  </a:rPr>
                  <a:t>7</a:t>
                </a:r>
                <a14:m>
                  <m:oMath xmlns:m="http://schemas.openxmlformats.org/officeDocument/2006/math">
                    <m:f>
                      <m:fPr>
                        <m:ctrlPr>
                          <a:rPr kumimoji="1" lang="en-US" altLang="zh-TW" sz="2400" i="1" smtClean="0">
                            <a:latin typeface="Cambria Math" panose="02040503050406030204" pitchFamily="18" charset="0"/>
                            <a:ea typeface="+mj-ea"/>
                          </a:rPr>
                        </m:ctrlPr>
                      </m:fPr>
                      <m:num>
                        <m:r>
                          <a:rPr kumimoji="1" lang="en-US" altLang="zh-TW" sz="2400" b="0" i="1" smtClean="0">
                            <a:latin typeface="Cambria Math" panose="02040503050406030204" pitchFamily="18" charset="0"/>
                            <a:ea typeface="+mj-ea"/>
                          </a:rPr>
                          <m:t>5598</m:t>
                        </m:r>
                      </m:num>
                      <m:den>
                        <m:r>
                          <a:rPr kumimoji="1" lang="en-US" altLang="zh-TW" sz="2400" b="0" i="1" smtClean="0">
                            <a:latin typeface="Cambria Math" panose="02040503050406030204" pitchFamily="18" charset="0"/>
                            <a:ea typeface="+mj-ea"/>
                          </a:rPr>
                          <m:t>26377</m:t>
                        </m:r>
                      </m:den>
                    </m:f>
                  </m:oMath>
                </a14:m>
                <a:r>
                  <a:rPr kumimoji="1" lang="zh-HK" altLang="en-US" sz="2400" dirty="0">
                    <a:latin typeface="+mj-ea"/>
                    <a:ea typeface="+mj-ea"/>
                  </a:rPr>
                  <a:t>日（</a:t>
                </a:r>
                <a:r>
                  <a:rPr kumimoji="1" lang="en-US" altLang="zh-HK" sz="2400" dirty="0">
                    <a:latin typeface="+mj-ea"/>
                    <a:ea typeface="+mj-ea"/>
                  </a:rPr>
                  <a:t>7</a:t>
                </a:r>
                <a:r>
                  <a:rPr kumimoji="1" lang="en-US" altLang="zh-TW" sz="2400" dirty="0">
                    <a:latin typeface="+mj-ea"/>
                    <a:ea typeface="+mj-ea"/>
                  </a:rPr>
                  <a:t>.212225</a:t>
                </a:r>
                <a:r>
                  <a:rPr kumimoji="1" lang="zh-TW" altLang="en-US" sz="2400" dirty="0">
                    <a:latin typeface="+mj-ea"/>
                    <a:ea typeface="+mj-ea"/>
                  </a:rPr>
                  <a:t>日）</a:t>
                </a:r>
                <a:endParaRPr kumimoji="1" lang="en-US" altLang="zh-TW" sz="2400" dirty="0">
                  <a:latin typeface="+mj-ea"/>
                  <a:ea typeface="+mj-ea"/>
                </a:endParaRPr>
              </a:p>
              <a:p>
                <a:r>
                  <a:rPr kumimoji="1" lang="zh-TW" altLang="en-US" sz="2400" dirty="0">
                    <a:latin typeface="+mj-ea"/>
                    <a:ea typeface="+mj-ea"/>
                  </a:rPr>
                  <a:t>祖沖之利用交點月的數據準確地預測了未來</a:t>
                </a:r>
                <a:r>
                  <a:rPr kumimoji="1" lang="en-US" altLang="zh-TW" sz="2400" dirty="0">
                    <a:latin typeface="+mj-ea"/>
                    <a:ea typeface="+mj-ea"/>
                  </a:rPr>
                  <a:t>23</a:t>
                </a:r>
                <a:r>
                  <a:rPr kumimoji="1" lang="zh-TW" altLang="en-US" sz="2400" dirty="0">
                    <a:latin typeface="+mj-ea"/>
                    <a:ea typeface="+mj-ea"/>
                  </a:rPr>
                  <a:t>年間月食的出現時間</a:t>
                </a:r>
                <a:endParaRPr kumimoji="1" lang="en-US" altLang="zh-TW" sz="2400" u="sng" dirty="0">
                  <a:latin typeface="+mj-ea"/>
                  <a:ea typeface="+mj-ea"/>
                </a:endParaRPr>
              </a:p>
              <a:p>
                <a:endParaRPr kumimoji="1" lang="zh-HK" altLang="en-US" sz="2400" dirty="0">
                  <a:latin typeface="+mj-ea"/>
                  <a:ea typeface="+mj-ea"/>
                </a:endParaRPr>
              </a:p>
            </p:txBody>
          </p:sp>
        </mc:Choice>
        <mc:Fallback>
          <p:sp>
            <p:nvSpPr>
              <p:cNvPr id="3" name="內容版面配置區 2">
                <a:extLst>
                  <a:ext uri="{FF2B5EF4-FFF2-40B4-BE49-F238E27FC236}">
                    <a16:creationId xmlns:a16="http://schemas.microsoft.com/office/drawing/2014/main" id="{C09213D9-B56E-4843-B718-C23C5CB04CD0}"/>
                  </a:ext>
                </a:extLst>
              </p:cNvPr>
              <p:cNvSpPr>
                <a:spLocks noGrp="1" noRot="1" noChangeAspect="1" noMove="1" noResize="1" noEditPoints="1" noAdjustHandles="1" noChangeArrowheads="1" noChangeShapeType="1" noTextEdit="1"/>
              </p:cNvSpPr>
              <p:nvPr>
                <p:ph idx="1"/>
              </p:nvPr>
            </p:nvSpPr>
            <p:spPr>
              <a:blipFill>
                <a:blip r:embed="rId2"/>
                <a:stretch>
                  <a:fillRect l="-545" t="-301" r="-2121"/>
                </a:stretch>
              </a:blipFill>
            </p:spPr>
            <p:txBody>
              <a:bodyPr/>
              <a:lstStyle/>
              <a:p>
                <a:r>
                  <a:rPr lang="zh-HK" altLang="en-US">
                    <a:noFill/>
                  </a:rPr>
                  <a:t> </a:t>
                </a:r>
              </a:p>
            </p:txBody>
          </p:sp>
        </mc:Fallback>
      </mc:AlternateContent>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581583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101530E-38EC-7344-9988-3D92756B20D4}"/>
              </a:ext>
            </a:extLst>
          </p:cNvPr>
          <p:cNvSpPr>
            <a:spLocks noGrp="1"/>
          </p:cNvSpPr>
          <p:nvPr>
            <p:ph type="title"/>
          </p:nvPr>
        </p:nvSpPr>
        <p:spPr/>
        <p:txBody>
          <a:bodyPr/>
          <a:lstStyle/>
          <a:p>
            <a:r>
              <a:rPr kumimoji="1" lang="zh-HK" altLang="en-US" dirty="0"/>
              <a:t>星辰大海的測量</a:t>
            </a:r>
          </a:p>
        </p:txBody>
      </p:sp>
      <p:sp>
        <p:nvSpPr>
          <p:cNvPr id="3" name="內容版面配置區 2">
            <a:extLst>
              <a:ext uri="{FF2B5EF4-FFF2-40B4-BE49-F238E27FC236}">
                <a16:creationId xmlns:a16="http://schemas.microsoft.com/office/drawing/2014/main" id="{D5A52807-4F18-8141-A172-B54C135207CC}"/>
              </a:ext>
            </a:extLst>
          </p:cNvPr>
          <p:cNvSpPr>
            <a:spLocks noGrp="1"/>
          </p:cNvSpPr>
          <p:nvPr>
            <p:ph idx="1"/>
          </p:nvPr>
        </p:nvSpPr>
        <p:spPr/>
        <p:txBody>
          <a:bodyPr>
            <a:normAutofit/>
          </a:bodyPr>
          <a:lstStyle/>
          <a:p>
            <a:r>
              <a:rPr kumimoji="1" lang="zh-HK" altLang="en-US" sz="2400" dirty="0">
                <a:latin typeface="+mj-ea"/>
                <a:ea typeface="+mj-ea"/>
              </a:rPr>
              <a:t>經過長年的觀測，祖沖之得出了木星每</a:t>
            </a:r>
            <a:r>
              <a:rPr kumimoji="1" lang="en-US" altLang="zh-HK" sz="2400" dirty="0">
                <a:latin typeface="+mj-ea"/>
                <a:ea typeface="+mj-ea"/>
              </a:rPr>
              <a:t>8</a:t>
            </a:r>
            <a:r>
              <a:rPr kumimoji="1" lang="en-US" altLang="zh-TW" sz="2400" dirty="0">
                <a:latin typeface="+mj-ea"/>
                <a:ea typeface="+mj-ea"/>
              </a:rPr>
              <a:t>4</a:t>
            </a:r>
            <a:r>
              <a:rPr kumimoji="1" lang="zh-TW" altLang="en-US" sz="2400" dirty="0">
                <a:latin typeface="+mj-ea"/>
                <a:ea typeface="+mj-ea"/>
              </a:rPr>
              <a:t>年超辰一次的數字</a:t>
            </a:r>
            <a:endParaRPr kumimoji="1" lang="en-US" altLang="zh-TW" sz="2400" dirty="0">
              <a:latin typeface="+mj-ea"/>
              <a:ea typeface="+mj-ea"/>
            </a:endParaRPr>
          </a:p>
          <a:p>
            <a:pPr lvl="1">
              <a:buFont typeface="Wingdings" panose="05000000000000000000" pitchFamily="2" charset="2"/>
              <a:buChar char="Ø"/>
            </a:pPr>
            <a:r>
              <a:rPr kumimoji="1" lang="zh-TW" altLang="en-US" sz="2200" dirty="0">
                <a:latin typeface="+mj-ea"/>
                <a:ea typeface="+mj-ea"/>
              </a:rPr>
              <a:t>  </a:t>
            </a:r>
            <a:r>
              <a:rPr kumimoji="1" lang="zh-TW" altLang="en-US" sz="2400" dirty="0">
                <a:latin typeface="+mj-ea"/>
                <a:ea typeface="+mj-ea"/>
              </a:rPr>
              <a:t>即木星的公轉周期為</a:t>
            </a:r>
            <a:r>
              <a:rPr kumimoji="1" lang="en-US" altLang="zh-TW" sz="2400" dirty="0">
                <a:latin typeface="+mj-ea"/>
                <a:ea typeface="+mj-ea"/>
              </a:rPr>
              <a:t>11.858</a:t>
            </a:r>
            <a:r>
              <a:rPr kumimoji="1" lang="zh-TW" altLang="en-US" sz="2400" dirty="0">
                <a:latin typeface="+mj-ea"/>
                <a:ea typeface="+mj-ea"/>
              </a:rPr>
              <a:t>年</a:t>
            </a:r>
            <a:endParaRPr kumimoji="1" lang="en-US" altLang="zh-TW" sz="2400" dirty="0">
              <a:latin typeface="+mj-ea"/>
              <a:ea typeface="+mj-ea"/>
            </a:endParaRPr>
          </a:p>
          <a:p>
            <a:pPr lvl="1">
              <a:buFont typeface="Wingdings" panose="05000000000000000000" pitchFamily="2" charset="2"/>
              <a:buChar char="Ø"/>
            </a:pPr>
            <a:r>
              <a:rPr kumimoji="1" lang="zh-TW" altLang="en-US" sz="2400" dirty="0">
                <a:latin typeface="+mj-ea"/>
                <a:ea typeface="+mj-ea"/>
              </a:rPr>
              <a:t>  現代數據為</a:t>
            </a:r>
            <a:r>
              <a:rPr kumimoji="1" lang="en-US" altLang="zh-TW" sz="2400" dirty="0">
                <a:latin typeface="+mj-ea"/>
                <a:ea typeface="+mj-ea"/>
              </a:rPr>
              <a:t>11.862</a:t>
            </a:r>
            <a:r>
              <a:rPr kumimoji="1" lang="zh-TW" altLang="en-US" sz="2400" dirty="0">
                <a:latin typeface="+mj-ea"/>
                <a:ea typeface="+mj-ea"/>
              </a:rPr>
              <a:t>年</a:t>
            </a:r>
            <a:endParaRPr kumimoji="1" lang="en-US" altLang="zh-TW" sz="2400" dirty="0">
              <a:latin typeface="+mj-ea"/>
              <a:ea typeface="+mj-ea"/>
            </a:endParaRPr>
          </a:p>
          <a:p>
            <a:r>
              <a:rPr kumimoji="1" lang="zh-TW" altLang="en-US" sz="2400" dirty="0">
                <a:latin typeface="+mj-ea"/>
                <a:ea typeface="+mj-ea"/>
              </a:rPr>
              <a:t>除此之外，祖沖之也嘗試推算出五星會合的周期</a:t>
            </a:r>
            <a:endParaRPr kumimoji="1" lang="en-US" altLang="zh-TW" sz="2400" dirty="0">
              <a:latin typeface="+mj-ea"/>
              <a:ea typeface="+mj-ea"/>
            </a:endParaRPr>
          </a:p>
          <a:p>
            <a:r>
              <a:rPr kumimoji="1" lang="zh-HK" altLang="en-US" sz="2400" dirty="0">
                <a:latin typeface="+mj-ea"/>
                <a:ea typeface="+mj-ea"/>
              </a:rPr>
              <a:t>五星：即以五行命名的五座星球</a:t>
            </a:r>
            <a:endParaRPr kumimoji="1" lang="en-US" altLang="zh-HK" sz="2400" dirty="0">
              <a:latin typeface="+mj-ea"/>
              <a:ea typeface="+mj-ea"/>
            </a:endParaRPr>
          </a:p>
          <a:p>
            <a:r>
              <a:rPr kumimoji="1" lang="zh-HK" altLang="en-US" sz="2400" dirty="0">
                <a:latin typeface="+mj-ea"/>
                <a:ea typeface="+mj-ea"/>
              </a:rPr>
              <a:t>五行為：金、木、水、火、土</a:t>
            </a:r>
            <a:endParaRPr kumimoji="1" lang="en-US" altLang="zh-HK" sz="2400" dirty="0">
              <a:latin typeface="+mj-ea"/>
              <a:ea typeface="+mj-ea"/>
            </a:endParaRPr>
          </a:p>
          <a:p>
            <a:r>
              <a:rPr kumimoji="1" lang="zh-HK" altLang="en-US" sz="2400" dirty="0">
                <a:latin typeface="+mj-ea"/>
                <a:ea typeface="+mj-ea"/>
              </a:rPr>
              <a:t>故五星就是：金星、木星、水星、火星、土星</a:t>
            </a:r>
            <a:endParaRPr kumimoji="1" lang="en-US" altLang="zh-HK" sz="2400" dirty="0">
              <a:latin typeface="+mj-ea"/>
              <a:ea typeface="+mj-ea"/>
            </a:endParaRPr>
          </a:p>
          <a:p>
            <a:r>
              <a:rPr kumimoji="1" lang="zh-HK" altLang="en-US" sz="2400" dirty="0">
                <a:latin typeface="+mj-ea"/>
                <a:ea typeface="+mj-ea"/>
              </a:rPr>
              <a:t>五星會合就是現代「五星連珠」的意思（連成一條線）</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540930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D41785D-9ADA-F940-84A5-037636AF4D68}"/>
              </a:ext>
            </a:extLst>
          </p:cNvPr>
          <p:cNvSpPr>
            <a:spLocks noGrp="1"/>
          </p:cNvSpPr>
          <p:nvPr>
            <p:ph type="title"/>
          </p:nvPr>
        </p:nvSpPr>
        <p:spPr/>
        <p:txBody>
          <a:bodyPr/>
          <a:lstStyle/>
          <a:p>
            <a:r>
              <a:rPr kumimoji="1" lang="zh-HK" altLang="en-US" dirty="0"/>
              <a:t>機械</a:t>
            </a:r>
            <a:r>
              <a:rPr kumimoji="1" lang="zh-TW" altLang="en-US" dirty="0"/>
              <a:t>製</a:t>
            </a:r>
            <a:r>
              <a:rPr kumimoji="1" lang="zh-HK" altLang="en-US" dirty="0"/>
              <a:t>造方面</a:t>
            </a:r>
          </a:p>
        </p:txBody>
      </p:sp>
      <p:sp>
        <p:nvSpPr>
          <p:cNvPr id="3" name="文字版面配置區 2">
            <a:extLst>
              <a:ext uri="{FF2B5EF4-FFF2-40B4-BE49-F238E27FC236}">
                <a16:creationId xmlns:a16="http://schemas.microsoft.com/office/drawing/2014/main" id="{499DF973-FC42-4A43-A224-1B7ADE24CC41}"/>
              </a:ext>
            </a:extLst>
          </p:cNvPr>
          <p:cNvSpPr>
            <a:spLocks noGrp="1"/>
          </p:cNvSpPr>
          <p:nvPr>
            <p:ph type="body" idx="1"/>
          </p:nvPr>
        </p:nvSpPr>
        <p:spPr/>
        <p:txBody>
          <a:bodyPr/>
          <a:lstStyle/>
          <a:p>
            <a:endParaRPr kumimoji="1" lang="zh-HK" altLang="en-US" dirty="0"/>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277740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 name="標題 3">
            <a:extLst>
              <a:ext uri="{FF2B5EF4-FFF2-40B4-BE49-F238E27FC236}">
                <a16:creationId xmlns:a16="http://schemas.microsoft.com/office/drawing/2014/main" id="{1069E9FB-004C-8A4D-A914-AB88620352D3}"/>
              </a:ext>
            </a:extLst>
          </p:cNvPr>
          <p:cNvSpPr>
            <a:spLocks noGrp="1"/>
          </p:cNvSpPr>
          <p:nvPr>
            <p:ph type="title"/>
          </p:nvPr>
        </p:nvSpPr>
        <p:spPr>
          <a:xfrm>
            <a:off x="1069848" y="484632"/>
            <a:ext cx="10058400" cy="1609344"/>
          </a:xfrm>
        </p:spPr>
        <p:txBody>
          <a:bodyPr>
            <a:normAutofit/>
          </a:bodyPr>
          <a:lstStyle/>
          <a:p>
            <a:r>
              <a:rPr lang="zh-HK" altLang="en-US" dirty="0"/>
              <a:t>四大發明之指南車</a:t>
            </a:r>
          </a:p>
        </p:txBody>
      </p:sp>
      <p:sp>
        <p:nvSpPr>
          <p:cNvPr id="5" name="內容版面配置區 4">
            <a:extLst>
              <a:ext uri="{FF2B5EF4-FFF2-40B4-BE49-F238E27FC236}">
                <a16:creationId xmlns:a16="http://schemas.microsoft.com/office/drawing/2014/main" id="{F9284BAB-FF17-AB43-AC4A-4642E76B2A16}"/>
              </a:ext>
            </a:extLst>
          </p:cNvPr>
          <p:cNvSpPr>
            <a:spLocks noGrp="1"/>
          </p:cNvSpPr>
          <p:nvPr>
            <p:ph idx="1"/>
          </p:nvPr>
        </p:nvSpPr>
        <p:spPr>
          <a:xfrm>
            <a:off x="1069848" y="2320412"/>
            <a:ext cx="10940444" cy="3851787"/>
          </a:xfrm>
        </p:spPr>
        <p:txBody>
          <a:bodyPr>
            <a:normAutofit/>
          </a:bodyPr>
          <a:lstStyle/>
          <a:p>
            <a:r>
              <a:rPr lang="zh-HK" altLang="en-US" sz="2400" dirty="0">
                <a:latin typeface="+mj-ea"/>
                <a:ea typeface="+mj-ea"/>
              </a:rPr>
              <a:t>東晉末年劉裕攻陷長安，獲得後秦皇宮裏收藏的許多器物，其中就有指南車</a:t>
            </a:r>
            <a:endParaRPr lang="en-US" altLang="zh-HK" sz="2400" dirty="0">
              <a:latin typeface="+mj-ea"/>
              <a:ea typeface="+mj-ea"/>
            </a:endParaRPr>
          </a:p>
          <a:p>
            <a:r>
              <a:rPr lang="zh-HK" altLang="en-US" sz="2400" dirty="0">
                <a:latin typeface="+mj-ea"/>
                <a:ea typeface="+mj-ea"/>
              </a:rPr>
              <a:t>但這部指南車「機數不精，雖</a:t>
            </a:r>
            <a:r>
              <a:rPr lang="zh-TW" altLang="en-US" sz="2400" dirty="0">
                <a:latin typeface="+mj-ea"/>
                <a:ea typeface="+mj-ea"/>
              </a:rPr>
              <a:t>曰</a:t>
            </a:r>
            <a:r>
              <a:rPr lang="zh-HK" altLang="en-US" sz="2400" dirty="0">
                <a:latin typeface="+mj-ea"/>
                <a:ea typeface="+mj-ea"/>
              </a:rPr>
              <a:t>指南，多不審正，回曲步驟，猶須人功正之」</a:t>
            </a:r>
            <a:endParaRPr lang="en-US" altLang="zh-HK" sz="2400" dirty="0">
              <a:latin typeface="+mj-ea"/>
              <a:ea typeface="+mj-ea"/>
            </a:endParaRPr>
          </a:p>
          <a:p>
            <a:r>
              <a:rPr lang="zh-HK" altLang="en-US" sz="2400" dirty="0">
                <a:latin typeface="+mj-ea"/>
                <a:ea typeface="+mj-ea"/>
              </a:rPr>
              <a:t>南朝宋昇明年間（公元</a:t>
            </a:r>
            <a:r>
              <a:rPr lang="en-US" altLang="zh-HK" sz="2400" dirty="0">
                <a:latin typeface="+mj-ea"/>
                <a:ea typeface="+mj-ea"/>
              </a:rPr>
              <a:t>477-</a:t>
            </a:r>
            <a:r>
              <a:rPr lang="zh-HK" altLang="en-US" sz="2400" dirty="0">
                <a:latin typeface="+mj-ea"/>
                <a:ea typeface="+mj-ea"/>
              </a:rPr>
              <a:t>公元</a:t>
            </a:r>
            <a:r>
              <a:rPr lang="en-US" altLang="zh-HK" sz="2400" dirty="0">
                <a:latin typeface="+mj-ea"/>
                <a:ea typeface="+mj-ea"/>
              </a:rPr>
              <a:t>479</a:t>
            </a:r>
            <a:r>
              <a:rPr lang="zh-HK" altLang="en-US" sz="2400" dirty="0">
                <a:latin typeface="+mj-ea"/>
                <a:ea typeface="+mj-ea"/>
              </a:rPr>
              <a:t>年），蕭道成輔政，「使沖之追修古法。沖之改造銅機，圓轉不窮而司方如一，馬鈞以來未有也。」</a:t>
            </a:r>
            <a:endParaRPr lang="en-US" altLang="zh-HK" sz="2400" dirty="0">
              <a:latin typeface="+mj-ea"/>
              <a:ea typeface="+mj-ea"/>
            </a:endParaRPr>
          </a:p>
          <a:p>
            <a:r>
              <a:rPr lang="zh-HK" altLang="en-US" sz="2400" dirty="0">
                <a:latin typeface="+mj-ea"/>
                <a:ea typeface="+mj-ea"/>
              </a:rPr>
              <a:t>由祖沖之所改良指南車的內部機件全部由銅</a:t>
            </a:r>
            <a:r>
              <a:rPr lang="zh-TW" altLang="en-US" sz="2400" dirty="0">
                <a:latin typeface="+mj-ea"/>
                <a:ea typeface="+mj-ea"/>
              </a:rPr>
              <a:t>製</a:t>
            </a:r>
            <a:r>
              <a:rPr lang="zh-HK" altLang="en-US" sz="2400" dirty="0">
                <a:latin typeface="+mj-ea"/>
                <a:ea typeface="+mj-ea"/>
              </a:rPr>
              <a:t>成，車身構造精巧，運轉靈活，無論怎樣轉彎，木人的手永遠指向南方</a:t>
            </a:r>
            <a:endParaRPr lang="en-US" altLang="zh-HK" sz="2400" dirty="0">
              <a:latin typeface="+mj-ea"/>
              <a:ea typeface="+mj-ea"/>
            </a:endParaRPr>
          </a:p>
          <a:p>
            <a:r>
              <a:rPr lang="zh-HK" altLang="en-US" sz="2400" dirty="0">
                <a:latin typeface="+mj-ea"/>
                <a:ea typeface="+mj-ea"/>
              </a:rPr>
              <a:t>時人認為祖沖之的才能可與指南車的發明者馬鈞相比</a:t>
            </a:r>
            <a:endParaRPr lang="en-US" altLang="zh-HK" sz="2400" dirty="0">
              <a:latin typeface="+mj-ea"/>
              <a:ea typeface="+mj-ea"/>
            </a:endParaRPr>
          </a:p>
          <a:p>
            <a:endParaRPr lang="zh-HK" altLang="en-US" sz="2400" dirty="0">
              <a:latin typeface="+mj-ea"/>
              <a:ea typeface="+mj-ea"/>
            </a:endParaRPr>
          </a:p>
        </p:txBody>
      </p:sp>
      <p:sp>
        <p:nvSpPr>
          <p:cNvPr id="18" name="Oval 17">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10" name="圖片 9"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558071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a:extLst>
              <a:ext uri="{FF2B5EF4-FFF2-40B4-BE49-F238E27FC236}">
                <a16:creationId xmlns:a16="http://schemas.microsoft.com/office/drawing/2014/main" id="{E4DB377F-4A89-E049-93CE-8369C0F1C308}"/>
              </a:ext>
            </a:extLst>
          </p:cNvPr>
          <p:cNvPicPr>
            <a:picLocks noGrp="1" noChangeAspect="1"/>
          </p:cNvPicPr>
          <p:nvPr>
            <p:ph idx="1"/>
          </p:nvPr>
        </p:nvPicPr>
        <p:blipFill>
          <a:blip r:embed="rId2"/>
          <a:stretch>
            <a:fillRect/>
          </a:stretch>
        </p:blipFill>
        <p:spPr>
          <a:xfrm>
            <a:off x="2762006" y="417634"/>
            <a:ext cx="6505086" cy="4579581"/>
          </a:xfrm>
          <a:prstGeom prst="rect">
            <a:avLst/>
          </a:prstGeom>
        </p:spPr>
      </p:pic>
      <p:sp>
        <p:nvSpPr>
          <p:cNvPr id="6" name="矩形 5">
            <a:extLst>
              <a:ext uri="{FF2B5EF4-FFF2-40B4-BE49-F238E27FC236}">
                <a16:creationId xmlns:a16="http://schemas.microsoft.com/office/drawing/2014/main" id="{3B93CFF7-129C-3242-AC10-CD1FD0A795F7}"/>
              </a:ext>
            </a:extLst>
          </p:cNvPr>
          <p:cNvSpPr/>
          <p:nvPr/>
        </p:nvSpPr>
        <p:spPr>
          <a:xfrm>
            <a:off x="3579926" y="5187324"/>
            <a:ext cx="5032147" cy="923330"/>
          </a:xfrm>
          <a:prstGeom prst="rect">
            <a:avLst/>
          </a:prstGeom>
          <a:noFill/>
        </p:spPr>
        <p:txBody>
          <a:bodyPr wrap="none" lIns="91440" tIns="45720" rIns="91440" bIns="45720">
            <a:spAutoFit/>
          </a:bodyPr>
          <a:lstStyle/>
          <a:p>
            <a:pPr algn="ctr"/>
            <a:r>
              <a:rPr lang="zh-TW" alt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指南車圖片欣賞</a:t>
            </a:r>
          </a:p>
        </p:txBody>
      </p:sp>
      <p:pic>
        <p:nvPicPr>
          <p:cNvPr id="5" name="圖片 4"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643514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3F4B269-9508-1E49-BA39-BDD4ECD32205}"/>
              </a:ext>
            </a:extLst>
          </p:cNvPr>
          <p:cNvSpPr>
            <a:spLocks noGrp="1"/>
          </p:cNvSpPr>
          <p:nvPr>
            <p:ph type="title"/>
          </p:nvPr>
        </p:nvSpPr>
        <p:spPr/>
        <p:txBody>
          <a:bodyPr/>
          <a:lstStyle/>
          <a:p>
            <a:r>
              <a:rPr kumimoji="1" lang="zh-HK" altLang="en-US" dirty="0"/>
              <a:t>農業器具</a:t>
            </a:r>
          </a:p>
        </p:txBody>
      </p:sp>
      <p:sp>
        <p:nvSpPr>
          <p:cNvPr id="3" name="內容版面配置區 2">
            <a:extLst>
              <a:ext uri="{FF2B5EF4-FFF2-40B4-BE49-F238E27FC236}">
                <a16:creationId xmlns:a16="http://schemas.microsoft.com/office/drawing/2014/main" id="{42545E96-B58A-9945-8B7F-611D350FD203}"/>
              </a:ext>
            </a:extLst>
          </p:cNvPr>
          <p:cNvSpPr>
            <a:spLocks noGrp="1"/>
          </p:cNvSpPr>
          <p:nvPr>
            <p:ph idx="1"/>
          </p:nvPr>
        </p:nvSpPr>
        <p:spPr/>
        <p:txBody>
          <a:bodyPr>
            <a:normAutofit/>
          </a:bodyPr>
          <a:lstStyle/>
          <a:p>
            <a:r>
              <a:rPr kumimoji="1" lang="zh-HK" altLang="en-US" sz="2400" dirty="0">
                <a:latin typeface="+mj-ea"/>
                <a:ea typeface="+mj-ea"/>
              </a:rPr>
              <a:t>在西晉初年時，西晉軍事家杜預發明了「連機碓」和「水轉連磨」</a:t>
            </a:r>
            <a:endParaRPr kumimoji="1" lang="en-US" altLang="zh-HK" sz="2400" dirty="0">
              <a:latin typeface="+mj-ea"/>
              <a:ea typeface="+mj-ea"/>
            </a:endParaRPr>
          </a:p>
          <a:p>
            <a:r>
              <a:rPr kumimoji="1" lang="zh-HK" altLang="en-US" sz="2400" dirty="0">
                <a:latin typeface="+mj-ea"/>
                <a:ea typeface="+mj-ea"/>
              </a:rPr>
              <a:t>一個「連機碓」能帶動好幾個石杵一起一落地舂米</a:t>
            </a:r>
            <a:endParaRPr kumimoji="1" lang="en-US" altLang="zh-HK" sz="2400" dirty="0">
              <a:latin typeface="+mj-ea"/>
              <a:ea typeface="+mj-ea"/>
            </a:endParaRPr>
          </a:p>
          <a:p>
            <a:r>
              <a:rPr kumimoji="1" lang="zh-HK" altLang="en-US" sz="2400" dirty="0">
                <a:latin typeface="+mj-ea"/>
                <a:ea typeface="+mj-ea"/>
              </a:rPr>
              <a:t>一個「水轉連磨」能帶動八個磨同時磨粉</a:t>
            </a:r>
            <a:endParaRPr kumimoji="1" lang="en-US" altLang="zh-HK" sz="2400" dirty="0">
              <a:latin typeface="+mj-ea"/>
              <a:ea typeface="+mj-ea"/>
            </a:endParaRPr>
          </a:p>
          <a:p>
            <a:r>
              <a:rPr kumimoji="1" lang="zh-HK" altLang="en-US" sz="2400" dirty="0">
                <a:latin typeface="+mj-ea"/>
                <a:ea typeface="+mj-ea"/>
              </a:rPr>
              <a:t>祖沖之又在這個基礎上進一步加以改進，</a:t>
            </a:r>
            <a:r>
              <a:rPr kumimoji="1" lang="zh-TW" altLang="en-US" sz="2400" dirty="0">
                <a:latin typeface="+mj-ea"/>
                <a:ea typeface="+mj-ea"/>
              </a:rPr>
              <a:t>製</a:t>
            </a:r>
            <a:r>
              <a:rPr kumimoji="1" lang="zh-HK" altLang="en-US" sz="2400" dirty="0">
                <a:latin typeface="+mj-ea"/>
                <a:ea typeface="+mj-ea"/>
              </a:rPr>
              <a:t>成水碓磨，把水碓和水磨結合起來，進一步提高生產效率</a:t>
            </a:r>
            <a:endParaRPr kumimoji="1" lang="en-US" altLang="zh-HK" sz="2400" dirty="0">
              <a:latin typeface="+mj-ea"/>
              <a:ea typeface="+mj-ea"/>
            </a:endParaRPr>
          </a:p>
          <a:p>
            <a:r>
              <a:rPr kumimoji="1" lang="zh-HK" altLang="en-US" sz="2400" dirty="0">
                <a:latin typeface="+mj-ea"/>
                <a:ea typeface="+mj-ea"/>
              </a:rPr>
              <a:t>這種前衛的加工器具，今時仍流通於部分中國南部的農村</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5112577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C59792C-0DCE-FF49-BB2C-81429A6FCEBB}"/>
              </a:ext>
            </a:extLst>
          </p:cNvPr>
          <p:cNvSpPr>
            <a:spLocks noGrp="1"/>
          </p:cNvSpPr>
          <p:nvPr>
            <p:ph type="title"/>
          </p:nvPr>
        </p:nvSpPr>
        <p:spPr/>
        <p:txBody>
          <a:bodyPr/>
          <a:lstStyle/>
          <a:p>
            <a:r>
              <a:rPr kumimoji="1" lang="zh-HK" altLang="en-US" dirty="0"/>
              <a:t>其他工具</a:t>
            </a:r>
          </a:p>
        </p:txBody>
      </p:sp>
      <p:sp>
        <p:nvSpPr>
          <p:cNvPr id="3" name="內容版面配置區 2">
            <a:extLst>
              <a:ext uri="{FF2B5EF4-FFF2-40B4-BE49-F238E27FC236}">
                <a16:creationId xmlns:a16="http://schemas.microsoft.com/office/drawing/2014/main" id="{04EF7924-BA56-664C-8DDA-AD77D5789C70}"/>
              </a:ext>
            </a:extLst>
          </p:cNvPr>
          <p:cNvSpPr>
            <a:spLocks noGrp="1"/>
          </p:cNvSpPr>
          <p:nvPr>
            <p:ph idx="1"/>
          </p:nvPr>
        </p:nvSpPr>
        <p:spPr>
          <a:xfrm>
            <a:off x="1069848" y="2121408"/>
            <a:ext cx="10058400" cy="4455238"/>
          </a:xfrm>
        </p:spPr>
        <p:txBody>
          <a:bodyPr>
            <a:normAutofit/>
          </a:bodyPr>
          <a:lstStyle/>
          <a:p>
            <a:r>
              <a:rPr kumimoji="1" lang="zh-HK" altLang="en-US" sz="2400" dirty="0">
                <a:latin typeface="+mj-ea"/>
                <a:ea typeface="+mj-ea"/>
              </a:rPr>
              <a:t>歷史記載，祖沖之還曾經設計製造過一種千里船</a:t>
            </a:r>
            <a:endParaRPr kumimoji="1" lang="en-US" altLang="zh-HK" sz="2400" dirty="0">
              <a:latin typeface="+mj-ea"/>
              <a:ea typeface="+mj-ea"/>
            </a:endParaRPr>
          </a:p>
          <a:p>
            <a:r>
              <a:rPr kumimoji="1" lang="zh-HK" altLang="en-US" sz="2400" dirty="0">
                <a:latin typeface="+mj-ea"/>
                <a:ea typeface="+mj-ea"/>
              </a:rPr>
              <a:t>史書記載：「又造千里船，於新亭江試之，日行百餘里」</a:t>
            </a:r>
            <a:endParaRPr kumimoji="1" lang="en-US" altLang="zh-HK" sz="2400" dirty="0">
              <a:latin typeface="+mj-ea"/>
              <a:ea typeface="+mj-ea"/>
            </a:endParaRPr>
          </a:p>
          <a:p>
            <a:r>
              <a:rPr kumimoji="1" lang="zh-HK" altLang="en-US" sz="2400" dirty="0">
                <a:latin typeface="+mj-ea"/>
                <a:ea typeface="+mj-ea"/>
              </a:rPr>
              <a:t>後世推測它可能是利用水輪激水前進的原理造成的，一天能行一百多里 </a:t>
            </a:r>
            <a:endParaRPr kumimoji="1" lang="en-US" altLang="zh-HK" sz="2400" dirty="0">
              <a:latin typeface="+mj-ea"/>
              <a:ea typeface="+mj-ea"/>
            </a:endParaRPr>
          </a:p>
          <a:p>
            <a:r>
              <a:rPr kumimoji="1" lang="zh-HK" altLang="en-US" sz="2400" dirty="0">
                <a:latin typeface="+mj-ea"/>
                <a:ea typeface="+mj-ea"/>
              </a:rPr>
              <a:t>祖沖之亦曾製造過「欹器」</a:t>
            </a:r>
            <a:endParaRPr kumimoji="1" lang="en-US" altLang="zh-HK" sz="2400" dirty="0">
              <a:latin typeface="+mj-ea"/>
              <a:ea typeface="+mj-ea"/>
            </a:endParaRPr>
          </a:p>
          <a:p>
            <a:r>
              <a:rPr kumimoji="1" lang="zh-HK" altLang="en-US" sz="2400" dirty="0">
                <a:latin typeface="+mj-ea"/>
                <a:ea typeface="+mj-ea"/>
              </a:rPr>
              <a:t>這種器具用來盛水「虛</a:t>
            </a:r>
            <a:r>
              <a:rPr kumimoji="1" lang="zh-TW" altLang="en-US" sz="2400" dirty="0">
                <a:latin typeface="+mj-ea"/>
                <a:ea typeface="+mj-ea"/>
              </a:rPr>
              <a:t>則欹，</a:t>
            </a:r>
            <a:r>
              <a:rPr kumimoji="1" lang="zh-HK" altLang="en-US" sz="2400" dirty="0">
                <a:latin typeface="+mj-ea"/>
                <a:ea typeface="+mj-ea"/>
              </a:rPr>
              <a:t>中則正，滿則覆」</a:t>
            </a:r>
            <a:endParaRPr kumimoji="1" lang="en-US" altLang="zh-HK" sz="2400" dirty="0">
              <a:latin typeface="+mj-ea"/>
              <a:ea typeface="+mj-ea"/>
            </a:endParaRPr>
          </a:p>
          <a:p>
            <a:r>
              <a:rPr kumimoji="1" lang="zh-HK" altLang="en-US" sz="2400" dirty="0">
                <a:latin typeface="+mj-ea"/>
                <a:ea typeface="+mj-ea"/>
              </a:rPr>
              <a:t>意思是：</a:t>
            </a:r>
            <a:endParaRPr kumimoji="1" lang="en-US" altLang="zh-HK" sz="2400" dirty="0">
              <a:latin typeface="+mj-ea"/>
              <a:ea typeface="+mj-ea"/>
            </a:endParaRPr>
          </a:p>
          <a:p>
            <a:pPr lvl="1"/>
            <a:r>
              <a:rPr kumimoji="1" lang="zh-HK" altLang="en-US" sz="2400" dirty="0">
                <a:latin typeface="+mj-ea"/>
                <a:ea typeface="+mj-ea"/>
              </a:rPr>
              <a:t>如果容器是空的，那麼它無論如何都無法立穩；</a:t>
            </a:r>
            <a:endParaRPr kumimoji="1" lang="en-US" altLang="zh-HK" sz="2400" dirty="0">
              <a:latin typeface="+mj-ea"/>
              <a:ea typeface="+mj-ea"/>
            </a:endParaRPr>
          </a:p>
          <a:p>
            <a:pPr lvl="1"/>
            <a:r>
              <a:rPr kumimoji="1" lang="zh-HK" altLang="en-US" sz="2400" dirty="0">
                <a:latin typeface="+mj-ea"/>
                <a:ea typeface="+mj-ea"/>
              </a:rPr>
              <a:t>如果裝水太多，它就會向一側翻倒，把水倒出來；</a:t>
            </a:r>
            <a:endParaRPr kumimoji="1" lang="en-US" altLang="zh-HK" sz="2400" dirty="0">
              <a:latin typeface="+mj-ea"/>
              <a:ea typeface="+mj-ea"/>
            </a:endParaRPr>
          </a:p>
          <a:p>
            <a:pPr lvl="1"/>
            <a:r>
              <a:rPr kumimoji="1" lang="zh-HK" altLang="en-US" sz="2400" dirty="0">
                <a:latin typeface="+mj-ea"/>
                <a:ea typeface="+mj-ea"/>
              </a:rPr>
              <a:t>只有水量適中，它才會端正地擺穩</a:t>
            </a:r>
            <a:endParaRPr kumimoji="1" lang="en-US" altLang="zh-HK" sz="2400" dirty="0">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4013053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FC4C7E5-0F00-C54C-B0A4-30DE1A320881}"/>
              </a:ext>
            </a:extLst>
          </p:cNvPr>
          <p:cNvSpPr>
            <a:spLocks noGrp="1"/>
          </p:cNvSpPr>
          <p:nvPr>
            <p:ph type="title"/>
          </p:nvPr>
        </p:nvSpPr>
        <p:spPr/>
        <p:txBody>
          <a:bodyPr/>
          <a:lstStyle/>
          <a:p>
            <a:r>
              <a:rPr kumimoji="1" lang="zh-HK" altLang="en-US" dirty="0"/>
              <a:t>學術作品</a:t>
            </a:r>
          </a:p>
        </p:txBody>
      </p:sp>
      <p:sp>
        <p:nvSpPr>
          <p:cNvPr id="3" name="內容版面配置區 2">
            <a:extLst>
              <a:ext uri="{FF2B5EF4-FFF2-40B4-BE49-F238E27FC236}">
                <a16:creationId xmlns:a16="http://schemas.microsoft.com/office/drawing/2014/main" id="{E298D244-CF6D-B541-9EFF-52EA17CD72FA}"/>
              </a:ext>
            </a:extLst>
          </p:cNvPr>
          <p:cNvSpPr>
            <a:spLocks noGrp="1"/>
          </p:cNvSpPr>
          <p:nvPr>
            <p:ph idx="1"/>
          </p:nvPr>
        </p:nvSpPr>
        <p:spPr>
          <a:xfrm>
            <a:off x="1069848" y="2121408"/>
            <a:ext cx="10578814" cy="4050792"/>
          </a:xfrm>
        </p:spPr>
        <p:txBody>
          <a:bodyPr/>
          <a:lstStyle/>
          <a:p>
            <a:r>
              <a:rPr kumimoji="1" lang="zh-HK" altLang="en-US" sz="2400" dirty="0">
                <a:latin typeface="+mj-ea"/>
                <a:ea typeface="+mj-ea"/>
              </a:rPr>
              <a:t>祖沖之的成就不僅限於自然科學方面，他還精通樂理，對於音律很有研究</a:t>
            </a:r>
            <a:endParaRPr kumimoji="1" lang="en-US" altLang="zh-HK" sz="2400" dirty="0">
              <a:latin typeface="+mj-ea"/>
              <a:ea typeface="+mj-ea"/>
            </a:endParaRPr>
          </a:p>
          <a:p>
            <a:r>
              <a:rPr kumimoji="1" lang="zh-HK" altLang="en-US" sz="2400" dirty="0">
                <a:latin typeface="+mj-ea"/>
                <a:ea typeface="+mj-ea"/>
              </a:rPr>
              <a:t>他著有</a:t>
            </a:r>
            <a:r>
              <a:rPr kumimoji="1" lang="en-US" altLang="zh-HK" sz="2400" dirty="0">
                <a:latin typeface="+mj-ea"/>
                <a:ea typeface="+mj-ea"/>
              </a:rPr>
              <a:t>《</a:t>
            </a:r>
            <a:r>
              <a:rPr kumimoji="1" lang="zh-HK" altLang="en-US" sz="2400" dirty="0">
                <a:latin typeface="+mj-ea"/>
                <a:ea typeface="+mj-ea"/>
              </a:rPr>
              <a:t>易義</a:t>
            </a:r>
            <a:r>
              <a:rPr kumimoji="1" lang="en-US" altLang="zh-HK" sz="2400" dirty="0">
                <a:latin typeface="+mj-ea"/>
                <a:ea typeface="+mj-ea"/>
              </a:rPr>
              <a:t>》</a:t>
            </a:r>
            <a:r>
              <a:rPr kumimoji="1" lang="zh-HK" altLang="en-US" sz="2400" dirty="0">
                <a:latin typeface="+mj-ea"/>
                <a:ea typeface="+mj-ea"/>
              </a:rPr>
              <a:t>、</a:t>
            </a:r>
            <a:r>
              <a:rPr kumimoji="1" lang="en-US" altLang="zh-HK" sz="2400" dirty="0">
                <a:latin typeface="+mj-ea"/>
                <a:ea typeface="+mj-ea"/>
              </a:rPr>
              <a:t>《</a:t>
            </a:r>
            <a:r>
              <a:rPr kumimoji="1" lang="zh-HK" altLang="en-US" sz="2400" dirty="0">
                <a:latin typeface="+mj-ea"/>
                <a:ea typeface="+mj-ea"/>
              </a:rPr>
              <a:t>老子義</a:t>
            </a:r>
            <a:r>
              <a:rPr kumimoji="1" lang="en-US" altLang="zh-HK" sz="2400" dirty="0">
                <a:latin typeface="+mj-ea"/>
                <a:ea typeface="+mj-ea"/>
              </a:rPr>
              <a:t>》</a:t>
            </a:r>
            <a:r>
              <a:rPr kumimoji="1" lang="zh-HK" altLang="en-US" sz="2400" dirty="0">
                <a:latin typeface="+mj-ea"/>
                <a:ea typeface="+mj-ea"/>
              </a:rPr>
              <a:t>、</a:t>
            </a:r>
            <a:r>
              <a:rPr kumimoji="1" lang="en-US" altLang="zh-HK" sz="2400" dirty="0">
                <a:latin typeface="+mj-ea"/>
                <a:ea typeface="+mj-ea"/>
              </a:rPr>
              <a:t>《</a:t>
            </a:r>
            <a:r>
              <a:rPr kumimoji="1" lang="zh-HK" altLang="en-US" sz="2400" dirty="0">
                <a:latin typeface="+mj-ea"/>
                <a:ea typeface="+mj-ea"/>
              </a:rPr>
              <a:t>莊子義</a:t>
            </a:r>
            <a:r>
              <a:rPr kumimoji="1" lang="en-US" altLang="zh-HK" sz="2400" dirty="0">
                <a:latin typeface="+mj-ea"/>
                <a:ea typeface="+mj-ea"/>
              </a:rPr>
              <a:t>》</a:t>
            </a:r>
            <a:r>
              <a:rPr kumimoji="1" lang="zh-HK" altLang="en-US" sz="2400" dirty="0">
                <a:latin typeface="+mj-ea"/>
                <a:ea typeface="+mj-ea"/>
              </a:rPr>
              <a:t>、</a:t>
            </a:r>
            <a:r>
              <a:rPr kumimoji="1" lang="en-US" altLang="zh-HK" sz="2400" dirty="0">
                <a:latin typeface="+mj-ea"/>
                <a:ea typeface="+mj-ea"/>
              </a:rPr>
              <a:t>《</a:t>
            </a:r>
            <a:r>
              <a:rPr kumimoji="1" lang="zh-HK" altLang="en-US" sz="2400" dirty="0">
                <a:latin typeface="+mj-ea"/>
                <a:ea typeface="+mj-ea"/>
              </a:rPr>
              <a:t>釋論語</a:t>
            </a:r>
            <a:r>
              <a:rPr kumimoji="1" lang="en-US" altLang="zh-HK" sz="2400" dirty="0">
                <a:latin typeface="+mj-ea"/>
                <a:ea typeface="+mj-ea"/>
              </a:rPr>
              <a:t>》</a:t>
            </a:r>
            <a:r>
              <a:rPr kumimoji="1" lang="zh-HK" altLang="en-US" sz="2400" dirty="0">
                <a:latin typeface="+mj-ea"/>
                <a:ea typeface="+mj-ea"/>
              </a:rPr>
              <a:t>等關於哲學的書籍，均已失傳</a:t>
            </a:r>
            <a:endParaRPr kumimoji="1" lang="en-US" altLang="zh-HK" sz="2400" dirty="0">
              <a:latin typeface="+mj-ea"/>
              <a:ea typeface="+mj-ea"/>
            </a:endParaRPr>
          </a:p>
          <a:p>
            <a:r>
              <a:rPr kumimoji="1" lang="zh-HK" altLang="en-US" sz="2400" dirty="0">
                <a:latin typeface="+mj-ea"/>
                <a:ea typeface="+mj-ea"/>
              </a:rPr>
              <a:t>文學作品方面則有小說</a:t>
            </a:r>
            <a:r>
              <a:rPr kumimoji="1" lang="en-US" altLang="zh-HK" sz="2400" dirty="0">
                <a:latin typeface="+mj-ea"/>
                <a:ea typeface="+mj-ea"/>
              </a:rPr>
              <a:t>《</a:t>
            </a:r>
            <a:r>
              <a:rPr kumimoji="1" lang="zh-HK" altLang="en-US" sz="2400" dirty="0">
                <a:latin typeface="+mj-ea"/>
                <a:ea typeface="+mj-ea"/>
              </a:rPr>
              <a:t>述異記</a:t>
            </a:r>
            <a:r>
              <a:rPr kumimoji="1" lang="en-US" altLang="zh-HK" sz="2400" dirty="0">
                <a:latin typeface="+mj-ea"/>
                <a:ea typeface="+mj-ea"/>
              </a:rPr>
              <a:t>》</a:t>
            </a:r>
            <a:r>
              <a:rPr kumimoji="1" lang="zh-HK" altLang="en-US" sz="2400" dirty="0">
                <a:latin typeface="+mj-ea"/>
                <a:ea typeface="+mj-ea"/>
              </a:rPr>
              <a:t>，在</a:t>
            </a:r>
            <a:r>
              <a:rPr kumimoji="1" lang="en-US" altLang="zh-HK" sz="2400" dirty="0">
                <a:latin typeface="+mj-ea"/>
                <a:ea typeface="+mj-ea"/>
              </a:rPr>
              <a:t>《</a:t>
            </a:r>
            <a:r>
              <a:rPr kumimoji="1" lang="zh-HK" altLang="en-US" sz="2400" dirty="0">
                <a:latin typeface="+mj-ea"/>
                <a:ea typeface="+mj-ea"/>
              </a:rPr>
              <a:t>太平御覽</a:t>
            </a:r>
            <a:r>
              <a:rPr kumimoji="1" lang="en-US" altLang="zh-HK" sz="2400" dirty="0">
                <a:latin typeface="+mj-ea"/>
                <a:ea typeface="+mj-ea"/>
              </a:rPr>
              <a:t>》</a:t>
            </a:r>
            <a:r>
              <a:rPr kumimoji="1" lang="zh-HK" altLang="en-US" sz="2400" dirty="0">
                <a:latin typeface="+mj-ea"/>
                <a:ea typeface="+mj-ea"/>
              </a:rPr>
              <a:t>有關於這部著作的少數記載</a:t>
            </a:r>
            <a:endParaRPr kumimoji="1" lang="en-US" altLang="zh-HK" sz="2400" dirty="0">
              <a:latin typeface="+mj-ea"/>
              <a:ea typeface="+mj-ea"/>
            </a:endParaRPr>
          </a:p>
          <a:p>
            <a:r>
              <a:rPr kumimoji="1" lang="zh-HK" altLang="en-US" sz="2400" dirty="0">
                <a:latin typeface="+mj-ea"/>
                <a:ea typeface="+mj-ea"/>
              </a:rPr>
              <a:t>南齊末年，鑑於邊境混亂，他又作</a:t>
            </a:r>
            <a:r>
              <a:rPr kumimoji="1" lang="en-US" altLang="zh-HK" sz="2400" dirty="0">
                <a:latin typeface="+mj-ea"/>
                <a:ea typeface="+mj-ea"/>
              </a:rPr>
              <a:t>《</a:t>
            </a:r>
            <a:r>
              <a:rPr kumimoji="1" lang="zh-HK" altLang="en-US" sz="2400" dirty="0">
                <a:latin typeface="+mj-ea"/>
                <a:ea typeface="+mj-ea"/>
              </a:rPr>
              <a:t>安邊論</a:t>
            </a:r>
            <a:r>
              <a:rPr kumimoji="1" lang="en-US" altLang="zh-HK" sz="2400" dirty="0">
                <a:latin typeface="+mj-ea"/>
                <a:ea typeface="+mj-ea"/>
              </a:rPr>
              <a:t>》</a:t>
            </a:r>
            <a:r>
              <a:rPr kumimoji="1" lang="zh-HK" altLang="en-US" sz="2400" dirty="0">
                <a:latin typeface="+mj-ea"/>
                <a:ea typeface="+mj-ea"/>
              </a:rPr>
              <a:t>，建議政府開墾荒地，發展農業，增強國力，安定民生，鞏固國防，同樣失傳</a:t>
            </a:r>
            <a:endParaRPr kumimoji="1" lang="en-US" altLang="zh-HK" sz="2400" dirty="0">
              <a:latin typeface="+mj-ea"/>
              <a:ea typeface="+mj-ea"/>
            </a:endParaRPr>
          </a:p>
          <a:p>
            <a:r>
              <a:rPr kumimoji="1" lang="zh-HK" altLang="en-US" sz="2400" dirty="0">
                <a:latin typeface="+mj-ea"/>
                <a:ea typeface="+mj-ea"/>
              </a:rPr>
              <a:t>另著有作品如</a:t>
            </a:r>
            <a:r>
              <a:rPr kumimoji="1" lang="en-US" altLang="zh-HK" sz="2400" dirty="0">
                <a:latin typeface="+mj-ea"/>
                <a:ea typeface="+mj-ea"/>
              </a:rPr>
              <a:t>《</a:t>
            </a:r>
            <a:r>
              <a:rPr kumimoji="1" lang="zh-HK" altLang="en-US" sz="2400" dirty="0">
                <a:latin typeface="+mj-ea"/>
                <a:ea typeface="+mj-ea"/>
              </a:rPr>
              <a:t>重差注</a:t>
            </a:r>
            <a:r>
              <a:rPr kumimoji="1" lang="en-US" altLang="zh-HK" sz="2400" dirty="0">
                <a:latin typeface="+mj-ea"/>
                <a:ea typeface="+mj-ea"/>
              </a:rPr>
              <a:t>》</a:t>
            </a:r>
            <a:r>
              <a:rPr kumimoji="1" lang="zh-HK" altLang="en-US" sz="2400" dirty="0">
                <a:latin typeface="+mj-ea"/>
                <a:ea typeface="+mj-ea"/>
              </a:rPr>
              <a:t>、</a:t>
            </a:r>
            <a:r>
              <a:rPr kumimoji="1" lang="en-US" altLang="zh-HK" sz="2400" dirty="0">
                <a:latin typeface="+mj-ea"/>
                <a:ea typeface="+mj-ea"/>
              </a:rPr>
              <a:t>《</a:t>
            </a:r>
            <a:r>
              <a:rPr kumimoji="1" lang="zh-HK" altLang="en-US" sz="2400" dirty="0">
                <a:latin typeface="+mj-ea"/>
                <a:ea typeface="+mj-ea"/>
              </a:rPr>
              <a:t>九章述義注</a:t>
            </a:r>
            <a:r>
              <a:rPr kumimoji="1" lang="en-US" altLang="zh-HK" sz="2400" dirty="0">
                <a:latin typeface="+mj-ea"/>
                <a:ea typeface="+mj-ea"/>
              </a:rPr>
              <a:t>》</a:t>
            </a:r>
            <a:r>
              <a:rPr kumimoji="1" lang="zh-HK" altLang="en-US" sz="2400" dirty="0">
                <a:latin typeface="+mj-ea"/>
                <a:ea typeface="+mj-ea"/>
              </a:rPr>
              <a:t>、</a:t>
            </a:r>
            <a:r>
              <a:rPr kumimoji="1" lang="en-US" altLang="zh-HK" sz="2400" dirty="0">
                <a:latin typeface="+mj-ea"/>
                <a:ea typeface="+mj-ea"/>
              </a:rPr>
              <a:t>《</a:t>
            </a:r>
            <a:r>
              <a:rPr kumimoji="1" lang="zh-HK" altLang="en-US" sz="2400" dirty="0">
                <a:latin typeface="+mj-ea"/>
                <a:ea typeface="+mj-ea"/>
              </a:rPr>
              <a:t>開立圓術</a:t>
            </a:r>
            <a:r>
              <a:rPr kumimoji="1" lang="en-US" altLang="zh-HK" sz="2400" dirty="0">
                <a:latin typeface="+mj-ea"/>
                <a:ea typeface="+mj-ea"/>
              </a:rPr>
              <a:t>》</a:t>
            </a:r>
            <a:r>
              <a:rPr kumimoji="1" lang="zh-HK" altLang="en-US" sz="2400" dirty="0">
                <a:latin typeface="+mj-ea"/>
                <a:ea typeface="+mj-ea"/>
              </a:rPr>
              <a:t>等等</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362301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7A690CE-66B3-F947-8B09-6EA0EBAD4EF2}"/>
              </a:ext>
            </a:extLst>
          </p:cNvPr>
          <p:cNvSpPr>
            <a:spLocks noGrp="1"/>
          </p:cNvSpPr>
          <p:nvPr>
            <p:ph type="title"/>
          </p:nvPr>
        </p:nvSpPr>
        <p:spPr/>
        <p:txBody>
          <a:bodyPr/>
          <a:lstStyle/>
          <a:p>
            <a:r>
              <a:rPr kumimoji="1" lang="en-US" altLang="zh-HK" dirty="0"/>
              <a:t>《</a:t>
            </a:r>
            <a:r>
              <a:rPr kumimoji="1" lang="zh-HK" altLang="en-US" dirty="0"/>
              <a:t>綴術</a:t>
            </a:r>
            <a:r>
              <a:rPr kumimoji="1" lang="en-US" altLang="zh-HK" dirty="0"/>
              <a:t>》</a:t>
            </a:r>
            <a:r>
              <a:rPr kumimoji="1" lang="en-US" altLang="zh-TW" dirty="0"/>
              <a:t>--</a:t>
            </a:r>
            <a:r>
              <a:rPr kumimoji="1" lang="zh-TW" altLang="en-US" dirty="0"/>
              <a:t>數學家眼中的天書</a:t>
            </a:r>
            <a:endParaRPr kumimoji="1" lang="zh-HK" altLang="en-US" dirty="0"/>
          </a:p>
        </p:txBody>
      </p:sp>
      <p:sp>
        <p:nvSpPr>
          <p:cNvPr id="3" name="內容版面配置區 2">
            <a:extLst>
              <a:ext uri="{FF2B5EF4-FFF2-40B4-BE49-F238E27FC236}">
                <a16:creationId xmlns:a16="http://schemas.microsoft.com/office/drawing/2014/main" id="{A219EDBC-F45F-A14E-B117-F077BF613376}"/>
              </a:ext>
            </a:extLst>
          </p:cNvPr>
          <p:cNvSpPr>
            <a:spLocks noGrp="1"/>
          </p:cNvSpPr>
          <p:nvPr>
            <p:ph idx="1"/>
          </p:nvPr>
        </p:nvSpPr>
        <p:spPr/>
        <p:txBody>
          <a:bodyPr>
            <a:normAutofit/>
          </a:bodyPr>
          <a:lstStyle/>
          <a:p>
            <a:r>
              <a:rPr kumimoji="1" lang="en-US" altLang="zh-HK" sz="2400" dirty="0">
                <a:latin typeface="+mj-ea"/>
                <a:ea typeface="+mj-ea"/>
              </a:rPr>
              <a:t>《</a:t>
            </a:r>
            <a:r>
              <a:rPr kumimoji="1" lang="zh-HK" altLang="en-US" sz="2400" dirty="0">
                <a:latin typeface="+mj-ea"/>
                <a:ea typeface="+mj-ea"/>
              </a:rPr>
              <a:t>綴術</a:t>
            </a:r>
            <a:r>
              <a:rPr kumimoji="1" lang="en-US" altLang="zh-HK" sz="2400" dirty="0">
                <a:latin typeface="+mj-ea"/>
                <a:ea typeface="+mj-ea"/>
              </a:rPr>
              <a:t>》</a:t>
            </a:r>
            <a:r>
              <a:rPr kumimoji="1" lang="zh-HK" altLang="en-US" sz="2400" dirty="0">
                <a:latin typeface="+mj-ea"/>
                <a:ea typeface="+mj-ea"/>
              </a:rPr>
              <a:t>一書為集祖沖之父子數學研究成果之大成的算經</a:t>
            </a:r>
            <a:endParaRPr kumimoji="1" lang="en-US" altLang="zh-HK" sz="2400" dirty="0">
              <a:latin typeface="+mj-ea"/>
              <a:ea typeface="+mj-ea"/>
            </a:endParaRPr>
          </a:p>
          <a:p>
            <a:r>
              <a:rPr kumimoji="1" lang="zh-HK" altLang="en-US" sz="2400" dirty="0">
                <a:latin typeface="+mj-ea"/>
                <a:ea typeface="+mj-ea"/>
              </a:rPr>
              <a:t>根據</a:t>
            </a:r>
            <a:r>
              <a:rPr kumimoji="1" lang="en-US" altLang="zh-HK" sz="2400" dirty="0">
                <a:latin typeface="+mj-ea"/>
                <a:ea typeface="+mj-ea"/>
              </a:rPr>
              <a:t>《</a:t>
            </a:r>
            <a:r>
              <a:rPr kumimoji="1" lang="zh-HK" altLang="en-US" sz="2400" dirty="0">
                <a:latin typeface="+mj-ea"/>
                <a:ea typeface="+mj-ea"/>
              </a:rPr>
              <a:t>舊唐書</a:t>
            </a:r>
            <a:r>
              <a:rPr kumimoji="1" lang="en-US" altLang="zh-HK" sz="2400" dirty="0">
                <a:latin typeface="+mj-ea"/>
                <a:ea typeface="+mj-ea"/>
              </a:rPr>
              <a:t>》</a:t>
            </a:r>
            <a:r>
              <a:rPr kumimoji="1" lang="zh-HK" altLang="en-US" sz="2400" dirty="0">
                <a:latin typeface="+mj-ea"/>
                <a:ea typeface="+mj-ea"/>
              </a:rPr>
              <a:t>和</a:t>
            </a:r>
            <a:r>
              <a:rPr kumimoji="1" lang="en-US" altLang="zh-HK" sz="2400" dirty="0">
                <a:latin typeface="+mj-ea"/>
                <a:ea typeface="+mj-ea"/>
              </a:rPr>
              <a:t>《</a:t>
            </a:r>
            <a:r>
              <a:rPr kumimoji="1" lang="zh-HK" altLang="en-US" sz="2400" dirty="0">
                <a:latin typeface="+mj-ea"/>
                <a:ea typeface="+mj-ea"/>
              </a:rPr>
              <a:t>新唐書</a:t>
            </a:r>
            <a:r>
              <a:rPr kumimoji="1" lang="en-US" altLang="zh-HK" sz="2400" dirty="0">
                <a:latin typeface="+mj-ea"/>
                <a:ea typeface="+mj-ea"/>
              </a:rPr>
              <a:t>》</a:t>
            </a:r>
            <a:r>
              <a:rPr kumimoji="1" lang="zh-HK" altLang="en-US" sz="2400" dirty="0">
                <a:latin typeface="+mj-ea"/>
                <a:ea typeface="+mj-ea"/>
              </a:rPr>
              <a:t>記載，</a:t>
            </a:r>
            <a:r>
              <a:rPr kumimoji="1" lang="en-US" altLang="zh-HK" sz="2400" dirty="0">
                <a:latin typeface="+mj-ea"/>
                <a:ea typeface="+mj-ea"/>
              </a:rPr>
              <a:t>《</a:t>
            </a:r>
            <a:r>
              <a:rPr kumimoji="1" lang="zh-HK" altLang="en-US" sz="2400" dirty="0">
                <a:latin typeface="+mj-ea"/>
                <a:ea typeface="+mj-ea"/>
              </a:rPr>
              <a:t>綴術</a:t>
            </a:r>
            <a:r>
              <a:rPr kumimoji="1" lang="en-US" altLang="zh-HK" sz="2400" dirty="0">
                <a:latin typeface="+mj-ea"/>
                <a:ea typeface="+mj-ea"/>
              </a:rPr>
              <a:t>》</a:t>
            </a:r>
            <a:r>
              <a:rPr kumimoji="1" lang="zh-HK" altLang="en-US" sz="2400" dirty="0">
                <a:latin typeface="+mj-ea"/>
                <a:ea typeface="+mj-ea"/>
              </a:rPr>
              <a:t>共五卷，由李淳風注釋</a:t>
            </a:r>
            <a:endParaRPr kumimoji="1" lang="en-US" altLang="zh-HK" sz="2400" dirty="0">
              <a:latin typeface="+mj-ea"/>
              <a:ea typeface="+mj-ea"/>
            </a:endParaRPr>
          </a:p>
          <a:p>
            <a:r>
              <a:rPr kumimoji="1" lang="en-US" altLang="zh-HK" sz="2400" dirty="0">
                <a:latin typeface="+mj-ea"/>
                <a:ea typeface="+mj-ea"/>
              </a:rPr>
              <a:t>《</a:t>
            </a:r>
            <a:r>
              <a:rPr kumimoji="1" lang="zh-HK" altLang="en-US" sz="2400" dirty="0">
                <a:latin typeface="+mj-ea"/>
                <a:ea typeface="+mj-ea"/>
              </a:rPr>
              <a:t>隋書</a:t>
            </a:r>
            <a:r>
              <a:rPr kumimoji="1" lang="en-US" altLang="zh-HK" sz="2400" dirty="0">
                <a:latin typeface="+mj-ea"/>
                <a:ea typeface="+mj-ea"/>
              </a:rPr>
              <a:t>》</a:t>
            </a:r>
            <a:r>
              <a:rPr kumimoji="1" lang="zh-HK" altLang="en-US" sz="2400" dirty="0">
                <a:latin typeface="+mj-ea"/>
                <a:ea typeface="+mj-ea"/>
              </a:rPr>
              <a:t>記載道： 此書「學官莫能究其深奧，故廢而不理」</a:t>
            </a:r>
            <a:endParaRPr kumimoji="1" lang="en-US" altLang="zh-HK" sz="2400" dirty="0">
              <a:latin typeface="+mj-ea"/>
              <a:ea typeface="+mj-ea"/>
            </a:endParaRPr>
          </a:p>
          <a:p>
            <a:r>
              <a:rPr kumimoji="1" lang="zh-HK" altLang="en-US" sz="2400" dirty="0">
                <a:latin typeface="+mj-ea"/>
                <a:ea typeface="+mj-ea"/>
              </a:rPr>
              <a:t>意思是這本書太難，整個朝廷竟無一人能讀懂，只好先放在一邊</a:t>
            </a:r>
            <a:endParaRPr kumimoji="1" lang="en-US" altLang="zh-HK" sz="2400" dirty="0">
              <a:latin typeface="+mj-ea"/>
              <a:ea typeface="+mj-ea"/>
            </a:endParaRPr>
          </a:p>
          <a:p>
            <a:r>
              <a:rPr kumimoji="1" lang="zh-HK" altLang="en-US" sz="2400" dirty="0">
                <a:latin typeface="+mj-ea"/>
                <a:ea typeface="+mj-ea"/>
              </a:rPr>
              <a:t>唐代時中國國力再上巔峰，人才輩出，</a:t>
            </a:r>
            <a:r>
              <a:rPr kumimoji="1" lang="en-US" altLang="zh-HK" sz="2400" dirty="0">
                <a:latin typeface="+mj-ea"/>
                <a:ea typeface="+mj-ea"/>
              </a:rPr>
              <a:t>《</a:t>
            </a:r>
            <a:r>
              <a:rPr kumimoji="1" lang="zh-HK" altLang="en-US" sz="2400" dirty="0">
                <a:latin typeface="+mj-ea"/>
                <a:ea typeface="+mj-ea"/>
              </a:rPr>
              <a:t>綴術</a:t>
            </a:r>
            <a:r>
              <a:rPr kumimoji="1" lang="en-US" altLang="zh-HK" sz="2400" dirty="0">
                <a:latin typeface="+mj-ea"/>
                <a:ea typeface="+mj-ea"/>
              </a:rPr>
              <a:t>》</a:t>
            </a:r>
            <a:r>
              <a:rPr kumimoji="1" lang="zh-HK" altLang="en-US" sz="2400" dirty="0">
                <a:latin typeface="+mj-ea"/>
                <a:ea typeface="+mj-ea"/>
              </a:rPr>
              <a:t>被收入</a:t>
            </a:r>
            <a:r>
              <a:rPr kumimoji="1" lang="en-US" altLang="zh-HK" sz="2400" dirty="0">
                <a:latin typeface="+mj-ea"/>
                <a:ea typeface="+mj-ea"/>
              </a:rPr>
              <a:t>《</a:t>
            </a:r>
            <a:r>
              <a:rPr kumimoji="1" lang="zh-HK" altLang="en-US" sz="2400" dirty="0">
                <a:latin typeface="+mj-ea"/>
                <a:ea typeface="+mj-ea"/>
              </a:rPr>
              <a:t>算經十書</a:t>
            </a:r>
            <a:r>
              <a:rPr kumimoji="1" lang="en-US" altLang="zh-HK" sz="2400" dirty="0">
                <a:latin typeface="+mj-ea"/>
                <a:ea typeface="+mj-ea"/>
              </a:rPr>
              <a:t>》</a:t>
            </a:r>
          </a:p>
          <a:p>
            <a:r>
              <a:rPr kumimoji="1" lang="zh-HK" altLang="en-US" sz="2400" dirty="0">
                <a:latin typeface="+mj-ea"/>
                <a:ea typeface="+mj-ea"/>
              </a:rPr>
              <a:t>此書其後成為唐代國子監算學課本（清華大學數學系水平）</a:t>
            </a:r>
            <a:endParaRPr kumimoji="1" lang="en-US" altLang="zh-HK" sz="2400" dirty="0">
              <a:latin typeface="+mj-ea"/>
              <a:ea typeface="+mj-ea"/>
            </a:endParaRPr>
          </a:p>
          <a:p>
            <a:r>
              <a:rPr kumimoji="1" lang="zh-HK" altLang="en-US" sz="2400" dirty="0">
                <a:latin typeface="+mj-ea"/>
                <a:ea typeface="+mj-ea"/>
              </a:rPr>
              <a:t>當時學習</a:t>
            </a:r>
            <a:r>
              <a:rPr kumimoji="1" lang="en-US" altLang="zh-HK" sz="2400" dirty="0">
                <a:latin typeface="+mj-ea"/>
                <a:ea typeface="+mj-ea"/>
              </a:rPr>
              <a:t>《</a:t>
            </a:r>
            <a:r>
              <a:rPr kumimoji="1" lang="zh-HK" altLang="en-US" sz="2400" dirty="0">
                <a:latin typeface="+mj-ea"/>
                <a:ea typeface="+mj-ea"/>
              </a:rPr>
              <a:t>綴術</a:t>
            </a:r>
            <a:r>
              <a:rPr kumimoji="1" lang="en-US" altLang="zh-HK" sz="2400" dirty="0">
                <a:latin typeface="+mj-ea"/>
                <a:ea typeface="+mj-ea"/>
              </a:rPr>
              <a:t>》</a:t>
            </a:r>
            <a:r>
              <a:rPr kumimoji="1" lang="zh-HK" altLang="en-US" sz="2400" dirty="0">
                <a:latin typeface="+mj-ea"/>
                <a:ea typeface="+mj-ea"/>
              </a:rPr>
              <a:t>需要長達四年的時間，可見</a:t>
            </a:r>
            <a:r>
              <a:rPr kumimoji="1" lang="en-US" altLang="zh-HK" sz="2400" dirty="0">
                <a:latin typeface="+mj-ea"/>
                <a:ea typeface="+mj-ea"/>
              </a:rPr>
              <a:t>《</a:t>
            </a:r>
            <a:r>
              <a:rPr kumimoji="1" lang="zh-HK" altLang="en-US" sz="2400" dirty="0">
                <a:latin typeface="+mj-ea"/>
                <a:ea typeface="+mj-ea"/>
              </a:rPr>
              <a:t>綴術</a:t>
            </a:r>
            <a:r>
              <a:rPr kumimoji="1" lang="en-US" altLang="zh-HK" sz="2400" dirty="0">
                <a:latin typeface="+mj-ea"/>
                <a:ea typeface="+mj-ea"/>
              </a:rPr>
              <a:t>》</a:t>
            </a:r>
            <a:r>
              <a:rPr kumimoji="1" lang="zh-HK" altLang="en-US" sz="2400" dirty="0">
                <a:latin typeface="+mj-ea"/>
                <a:ea typeface="+mj-ea"/>
              </a:rPr>
              <a:t>的艱深</a:t>
            </a:r>
            <a:br>
              <a:rPr kumimoji="1" lang="en-US" altLang="zh-HK" sz="2400" dirty="0">
                <a:latin typeface="+mj-ea"/>
                <a:ea typeface="+mj-ea"/>
              </a:rPr>
            </a:br>
            <a:r>
              <a:rPr kumimoji="1" lang="zh-HK" altLang="en-US" sz="2400" dirty="0">
                <a:latin typeface="+mj-ea"/>
                <a:ea typeface="+mj-ea"/>
              </a:rPr>
              <a:t>（沒對比沒傷害， </a:t>
            </a:r>
            <a:r>
              <a:rPr kumimoji="1" lang="en-US" altLang="zh-HK" sz="2400" dirty="0">
                <a:latin typeface="+mj-ea"/>
                <a:ea typeface="+mj-ea"/>
              </a:rPr>
              <a:t>《</a:t>
            </a:r>
            <a:r>
              <a:rPr kumimoji="1" lang="zh-HK" altLang="en-US" sz="2400" dirty="0">
                <a:latin typeface="+mj-ea"/>
                <a:ea typeface="+mj-ea"/>
              </a:rPr>
              <a:t>九章算術</a:t>
            </a:r>
            <a:r>
              <a:rPr kumimoji="1" lang="en-US" altLang="zh-HK" sz="2400" dirty="0">
                <a:latin typeface="+mj-ea"/>
                <a:ea typeface="+mj-ea"/>
              </a:rPr>
              <a:t>》</a:t>
            </a:r>
            <a:r>
              <a:rPr kumimoji="1" lang="zh-HK" altLang="en-US" sz="2400" dirty="0">
                <a:latin typeface="+mj-ea"/>
                <a:ea typeface="+mj-ea"/>
              </a:rPr>
              <a:t>連同</a:t>
            </a:r>
            <a:r>
              <a:rPr kumimoji="1" lang="en-US" altLang="zh-HK" sz="2400" dirty="0">
                <a:latin typeface="+mj-ea"/>
                <a:ea typeface="+mj-ea"/>
              </a:rPr>
              <a:t>《</a:t>
            </a:r>
            <a:r>
              <a:rPr kumimoji="1" lang="zh-HK" altLang="en-US" sz="2400" dirty="0">
                <a:latin typeface="+mj-ea"/>
                <a:ea typeface="+mj-ea"/>
              </a:rPr>
              <a:t>海島算經</a:t>
            </a:r>
            <a:r>
              <a:rPr kumimoji="1" lang="en-US" altLang="zh-HK" sz="2400" dirty="0">
                <a:latin typeface="+mj-ea"/>
                <a:ea typeface="+mj-ea"/>
              </a:rPr>
              <a:t>》</a:t>
            </a:r>
            <a:r>
              <a:rPr kumimoji="1" lang="zh-HK" altLang="en-US" sz="2400" dirty="0">
                <a:latin typeface="+mj-ea"/>
                <a:ea typeface="+mj-ea"/>
              </a:rPr>
              <a:t>加起來才學三年）</a:t>
            </a: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22760192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id="{236D43BA-47B1-1B4B-BBF7-798DCC62CDF9}"/>
              </a:ext>
            </a:extLst>
          </p:cNvPr>
          <p:cNvSpPr>
            <a:spLocks noGrp="1"/>
          </p:cNvSpPr>
          <p:nvPr>
            <p:ph type="title"/>
          </p:nvPr>
        </p:nvSpPr>
        <p:spPr>
          <a:xfrm>
            <a:off x="4342943" y="454583"/>
            <a:ext cx="6730277" cy="1609344"/>
          </a:xfrm>
          <a:ln>
            <a:noFill/>
          </a:ln>
        </p:spPr>
        <p:txBody>
          <a:bodyPr>
            <a:normAutofit/>
          </a:bodyPr>
          <a:lstStyle/>
          <a:p>
            <a:r>
              <a:rPr kumimoji="1" lang="zh-HK" altLang="en-US" sz="4800" dirty="0"/>
              <a:t>三上義夫的看法</a:t>
            </a:r>
          </a:p>
        </p:txBody>
      </p:sp>
      <p:pic>
        <p:nvPicPr>
          <p:cNvPr id="4" name="圖片 3">
            <a:extLst>
              <a:ext uri="{FF2B5EF4-FFF2-40B4-BE49-F238E27FC236}">
                <a16:creationId xmlns:a16="http://schemas.microsoft.com/office/drawing/2014/main" id="{3D5B53AF-020D-3C4A-9EF9-F6C26AE1328D}"/>
              </a:ext>
            </a:extLst>
          </p:cNvPr>
          <p:cNvPicPr>
            <a:picLocks noChangeAspect="1"/>
          </p:cNvPicPr>
          <p:nvPr/>
        </p:nvPicPr>
        <p:blipFill rotWithShape="1">
          <a:blip r:embed="rId4"/>
          <a:srcRect l="17955" r="25327"/>
          <a:stretch/>
        </p:blipFill>
        <p:spPr>
          <a:xfrm>
            <a:off x="3344" y="10"/>
            <a:ext cx="4011095" cy="6857990"/>
          </a:xfrm>
          <a:prstGeom prst="rect">
            <a:avLst/>
          </a:prstGeom>
        </p:spPr>
      </p:pic>
      <mc:AlternateContent xmlns:mc="http://schemas.openxmlformats.org/markup-compatibility/2006" xmlns:a14="http://schemas.microsoft.com/office/drawing/2010/main">
        <mc:Choice Requires="a14">
          <p:sp>
            <p:nvSpPr>
              <p:cNvPr id="3" name="內容版面配置區 2">
                <a:extLst>
                  <a:ext uri="{FF2B5EF4-FFF2-40B4-BE49-F238E27FC236}">
                    <a16:creationId xmlns:a16="http://schemas.microsoft.com/office/drawing/2014/main" id="{7D6CEDA2-84BF-F947-A1E5-5E6461EBFE56}"/>
                  </a:ext>
                </a:extLst>
              </p:cNvPr>
              <p:cNvSpPr>
                <a:spLocks noGrp="1"/>
              </p:cNvSpPr>
              <p:nvPr>
                <p:ph idx="1"/>
              </p:nvPr>
            </p:nvSpPr>
            <p:spPr>
              <a:xfrm>
                <a:off x="4317023" y="1723291"/>
                <a:ext cx="7383362" cy="5134707"/>
              </a:xfrm>
            </p:spPr>
            <p:txBody>
              <a:bodyPr>
                <a:noAutofit/>
              </a:bodyPr>
              <a:lstStyle/>
              <a:p>
                <a:pPr>
                  <a:lnSpc>
                    <a:spcPct val="100000"/>
                  </a:lnSpc>
                  <a:spcBef>
                    <a:spcPts val="800"/>
                  </a:spcBef>
                  <a:spcAft>
                    <a:spcPts val="800"/>
                  </a:spcAft>
                </a:pPr>
                <a:r>
                  <a:rPr kumimoji="1" lang="zh-HK" altLang="en-US" sz="2400" dirty="0">
                    <a:latin typeface="+mj-ea"/>
                    <a:ea typeface="+mj-ea"/>
                  </a:rPr>
                  <a:t>日本數學家三上義夫曾說過：「約率 </a:t>
                </a:r>
                <a:r>
                  <a:rPr kumimoji="1" lang="el-GR" altLang="zh-HK" sz="2400" dirty="0">
                    <a:latin typeface="+mj-ea"/>
                    <a:ea typeface="+mj-ea"/>
                  </a:rPr>
                  <a:t>π = </a:t>
                </a:r>
                <a14:m>
                  <m:oMath xmlns:m="http://schemas.openxmlformats.org/officeDocument/2006/math">
                    <m:f>
                      <m:fPr>
                        <m:ctrlPr>
                          <a:rPr kumimoji="1" lang="el-GR" altLang="zh-HK" sz="2400" i="1">
                            <a:latin typeface="Cambria Math" panose="02040503050406030204" pitchFamily="18" charset="0"/>
                            <a:ea typeface="+mj-ea"/>
                          </a:rPr>
                        </m:ctrlPr>
                      </m:fPr>
                      <m:num>
                        <m:r>
                          <a:rPr kumimoji="1" lang="en-US" altLang="zh-TW" sz="2400" b="0" i="1">
                            <a:latin typeface="Cambria Math" panose="02040503050406030204" pitchFamily="18" charset="0"/>
                            <a:ea typeface="+mj-ea"/>
                          </a:rPr>
                          <m:t>22</m:t>
                        </m:r>
                      </m:num>
                      <m:den>
                        <m:r>
                          <a:rPr kumimoji="1" lang="en-US" altLang="zh-TW" sz="2400" b="0" i="1">
                            <a:latin typeface="Cambria Math" panose="02040503050406030204" pitchFamily="18" charset="0"/>
                            <a:ea typeface="+mj-ea"/>
                          </a:rPr>
                          <m:t>7</m:t>
                        </m:r>
                      </m:den>
                    </m:f>
                  </m:oMath>
                </a14:m>
                <a:r>
                  <a:rPr kumimoji="1" lang="zh-HK" altLang="en" sz="2400" dirty="0">
                    <a:latin typeface="+mj-ea"/>
                    <a:ea typeface="+mj-ea"/>
                  </a:rPr>
                  <a:t>，</a:t>
                </a:r>
                <a:r>
                  <a:rPr kumimoji="1" lang="zh-HK" altLang="en-US" sz="2400" dirty="0">
                    <a:latin typeface="+mj-ea"/>
                    <a:ea typeface="+mj-ea"/>
                  </a:rPr>
                  <a:t>無非是幾百年前希臘數學家阿基米德已經得到的數值，但是 </a:t>
                </a:r>
                <a:r>
                  <a:rPr kumimoji="1" lang="el-GR" altLang="zh-HK" sz="2400" dirty="0">
                    <a:latin typeface="+mj-ea"/>
                    <a:ea typeface="+mj-ea"/>
                  </a:rPr>
                  <a:t>π = </a:t>
                </a:r>
                <a14:m>
                  <m:oMath xmlns:m="http://schemas.openxmlformats.org/officeDocument/2006/math">
                    <m:f>
                      <m:fPr>
                        <m:ctrlPr>
                          <a:rPr kumimoji="1" lang="el-GR" altLang="zh-HK" sz="2400" i="1">
                            <a:latin typeface="Cambria Math" panose="02040503050406030204" pitchFamily="18" charset="0"/>
                            <a:ea typeface="+mj-ea"/>
                          </a:rPr>
                        </m:ctrlPr>
                      </m:fPr>
                      <m:num>
                        <m:r>
                          <a:rPr kumimoji="1" lang="en-US" altLang="zh-TW" sz="2400" b="0" i="1">
                            <a:latin typeface="Cambria Math" panose="02040503050406030204" pitchFamily="18" charset="0"/>
                            <a:ea typeface="+mj-ea"/>
                          </a:rPr>
                          <m:t>355</m:t>
                        </m:r>
                      </m:num>
                      <m:den>
                        <m:r>
                          <a:rPr kumimoji="1" lang="en-US" altLang="zh-TW" sz="2400" b="0" i="1">
                            <a:latin typeface="Cambria Math" panose="02040503050406030204" pitchFamily="18" charset="0"/>
                            <a:ea typeface="+mj-ea"/>
                          </a:rPr>
                          <m:t>113</m:t>
                        </m:r>
                      </m:den>
                    </m:f>
                  </m:oMath>
                </a14:m>
                <a:r>
                  <a:rPr kumimoji="1" lang="zh-HK" altLang="en-US" sz="2400" dirty="0">
                    <a:latin typeface="+mj-ea"/>
                    <a:ea typeface="+mj-ea"/>
                  </a:rPr>
                  <a:t>這個分數，卻是翻遍古希臘，古印度和阿拉伯的數學文獻都找不到的分數，希臘人肯定不知道它；在歐洲直到</a:t>
                </a:r>
                <a:r>
                  <a:rPr kumimoji="1" lang="en-US" altLang="zh-HK" sz="2400" dirty="0">
                    <a:latin typeface="+mj-ea"/>
                    <a:ea typeface="+mj-ea"/>
                  </a:rPr>
                  <a:t>1586</a:t>
                </a:r>
                <a:r>
                  <a:rPr kumimoji="1" lang="zh-HK" altLang="en-US" sz="2400" dirty="0">
                    <a:latin typeface="+mj-ea"/>
                    <a:ea typeface="+mj-ea"/>
                  </a:rPr>
                  <a:t>年才由荷蘭人安托尼斯宗（</a:t>
                </a:r>
                <a:r>
                  <a:rPr kumimoji="1" lang="en" altLang="zh-HK" sz="2400" dirty="0" err="1">
                    <a:latin typeface="+mj-ea"/>
                    <a:ea typeface="+mj-ea"/>
                  </a:rPr>
                  <a:t>Adriaan</a:t>
                </a:r>
                <a:r>
                  <a:rPr kumimoji="1" lang="en" altLang="zh-HK" sz="2400" dirty="0">
                    <a:latin typeface="+mj-ea"/>
                    <a:ea typeface="+mj-ea"/>
                  </a:rPr>
                  <a:t> </a:t>
                </a:r>
                <a:r>
                  <a:rPr kumimoji="1" lang="en" altLang="zh-HK" sz="2400" dirty="0" err="1">
                    <a:latin typeface="+mj-ea"/>
                    <a:ea typeface="+mj-ea"/>
                  </a:rPr>
                  <a:t>Anthoniszoon</a:t>
                </a:r>
                <a:r>
                  <a:rPr kumimoji="1" lang="zh-HK" altLang="en" sz="2400" dirty="0">
                    <a:latin typeface="+mj-ea"/>
                    <a:ea typeface="+mj-ea"/>
                  </a:rPr>
                  <a:t>）</a:t>
                </a:r>
                <a:r>
                  <a:rPr kumimoji="1" lang="zh-HK" altLang="en-US" sz="2400" dirty="0">
                    <a:latin typeface="+mj-ea"/>
                    <a:ea typeface="+mj-ea"/>
                  </a:rPr>
                  <a:t>求出了</a:t>
                </a:r>
                <a:r>
                  <a:rPr kumimoji="1" lang="el-GR" altLang="zh-HK" sz="2400" dirty="0">
                    <a:latin typeface="+mj-ea"/>
                    <a:ea typeface="+mj-ea"/>
                  </a:rPr>
                  <a:t> </a:t>
                </a:r>
                <a14:m>
                  <m:oMath xmlns:m="http://schemas.openxmlformats.org/officeDocument/2006/math">
                    <m:f>
                      <m:fPr>
                        <m:ctrlPr>
                          <a:rPr kumimoji="1" lang="el-GR" altLang="zh-HK" sz="2400" i="1">
                            <a:latin typeface="Cambria Math" panose="02040503050406030204" pitchFamily="18" charset="0"/>
                            <a:ea typeface="+mj-ea"/>
                          </a:rPr>
                        </m:ctrlPr>
                      </m:fPr>
                      <m:num>
                        <m:r>
                          <a:rPr kumimoji="1" lang="en-US" altLang="zh-TW" sz="2400" i="1">
                            <a:latin typeface="Cambria Math" panose="02040503050406030204" pitchFamily="18" charset="0"/>
                            <a:ea typeface="+mj-ea"/>
                          </a:rPr>
                          <m:t>355</m:t>
                        </m:r>
                      </m:num>
                      <m:den>
                        <m:r>
                          <a:rPr kumimoji="1" lang="en-US" altLang="zh-TW" sz="2400" i="1">
                            <a:latin typeface="Cambria Math" panose="02040503050406030204" pitchFamily="18" charset="0"/>
                            <a:ea typeface="+mj-ea"/>
                          </a:rPr>
                          <m:t>113</m:t>
                        </m:r>
                      </m:den>
                    </m:f>
                  </m:oMath>
                </a14:m>
                <a:r>
                  <a:rPr kumimoji="1" lang="zh-HK" altLang="en-US" sz="2400" dirty="0">
                    <a:latin typeface="+mj-ea"/>
                    <a:ea typeface="+mj-ea"/>
                  </a:rPr>
                  <a:t>這個比值。因此，中國人掌握這個非凡的圓周率分數比歐洲早出整整一千年之久」</a:t>
                </a:r>
                <a:endParaRPr kumimoji="1" lang="en-US" altLang="zh-HK" sz="2400" dirty="0">
                  <a:latin typeface="+mj-ea"/>
                  <a:ea typeface="+mj-ea"/>
                </a:endParaRPr>
              </a:p>
              <a:p>
                <a:pPr>
                  <a:lnSpc>
                    <a:spcPct val="100000"/>
                  </a:lnSpc>
                  <a:spcBef>
                    <a:spcPts val="800"/>
                  </a:spcBef>
                  <a:spcAft>
                    <a:spcPts val="800"/>
                  </a:spcAft>
                </a:pPr>
                <a:r>
                  <a:rPr kumimoji="1" lang="zh-HK" altLang="en-US" sz="2400" dirty="0">
                    <a:latin typeface="+mj-ea"/>
                    <a:ea typeface="+mj-ea"/>
                  </a:rPr>
                  <a:t>為紀念這位偉大的中國古代數學家，三上義夫要求把 </a:t>
                </a:r>
                <a14:m>
                  <m:oMath xmlns:m="http://schemas.openxmlformats.org/officeDocument/2006/math">
                    <m:f>
                      <m:fPr>
                        <m:ctrlPr>
                          <a:rPr kumimoji="1" lang="el-GR" altLang="zh-HK" sz="2400" i="1">
                            <a:latin typeface="Cambria Math" panose="02040503050406030204" pitchFamily="18" charset="0"/>
                            <a:ea typeface="+mj-ea"/>
                          </a:rPr>
                        </m:ctrlPr>
                      </m:fPr>
                      <m:num>
                        <m:r>
                          <a:rPr kumimoji="1" lang="en-US" altLang="zh-TW" sz="2400" i="1">
                            <a:latin typeface="Cambria Math" panose="02040503050406030204" pitchFamily="18" charset="0"/>
                            <a:ea typeface="+mj-ea"/>
                          </a:rPr>
                          <m:t>355</m:t>
                        </m:r>
                      </m:num>
                      <m:den>
                        <m:r>
                          <a:rPr kumimoji="1" lang="en-US" altLang="zh-TW" sz="2400" i="1">
                            <a:latin typeface="Cambria Math" panose="02040503050406030204" pitchFamily="18" charset="0"/>
                            <a:ea typeface="+mj-ea"/>
                          </a:rPr>
                          <m:t>113</m:t>
                        </m:r>
                      </m:den>
                    </m:f>
                  </m:oMath>
                </a14:m>
                <a:r>
                  <a:rPr kumimoji="1" lang="zh-HK" altLang="en-US" sz="2400" dirty="0">
                    <a:latin typeface="+mj-ea"/>
                    <a:ea typeface="+mj-ea"/>
                  </a:rPr>
                  <a:t>稱為「祖率」</a:t>
                </a:r>
              </a:p>
            </p:txBody>
          </p:sp>
        </mc:Choice>
        <mc:Fallback xmlns="">
          <p:sp>
            <p:nvSpPr>
              <p:cNvPr id="3" name="內容版面配置區 2">
                <a:extLst>
                  <a:ext uri="{FF2B5EF4-FFF2-40B4-BE49-F238E27FC236}">
                    <a16:creationId xmlns:a16="http://schemas.microsoft.com/office/drawing/2014/main" id="{7D6CEDA2-84BF-F947-A1E5-5E6461EBFE56}"/>
                  </a:ext>
                </a:extLst>
              </p:cNvPr>
              <p:cNvSpPr>
                <a:spLocks noGrp="1" noRot="1" noChangeAspect="1" noMove="1" noResize="1" noEditPoints="1" noAdjustHandles="1" noChangeArrowheads="1" noChangeShapeType="1" noTextEdit="1"/>
              </p:cNvSpPr>
              <p:nvPr>
                <p:ph idx="1"/>
              </p:nvPr>
            </p:nvSpPr>
            <p:spPr>
              <a:xfrm>
                <a:off x="4317023" y="1723291"/>
                <a:ext cx="7383362" cy="5134707"/>
              </a:xfrm>
              <a:blipFill>
                <a:blip r:embed="rId5"/>
                <a:stretch>
                  <a:fillRect l="-743" r="-5367"/>
                </a:stretch>
              </a:blipFill>
            </p:spPr>
            <p:txBody>
              <a:bodyPr/>
              <a:lstStyle/>
              <a:p>
                <a:r>
                  <a:rPr lang="zh-HK" altLang="en-US">
                    <a:noFill/>
                  </a:rPr>
                  <a:t> </a:t>
                </a:r>
              </a:p>
            </p:txBody>
          </p:sp>
        </mc:Fallback>
      </mc:AlternateContent>
      <p:grpSp>
        <p:nvGrpSpPr>
          <p:cNvPr id="11" name="Group 10">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10" name="圖片 9"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1993939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A3D188-F0E1-C545-ADDA-E16A7C980A32}"/>
              </a:ext>
            </a:extLst>
          </p:cNvPr>
          <p:cNvSpPr>
            <a:spLocks noGrp="1"/>
          </p:cNvSpPr>
          <p:nvPr>
            <p:ph type="title"/>
          </p:nvPr>
        </p:nvSpPr>
        <p:spPr/>
        <p:txBody>
          <a:bodyPr/>
          <a:lstStyle/>
          <a:p>
            <a:r>
              <a:rPr kumimoji="1" lang="zh-HK" altLang="en-US" dirty="0"/>
              <a:t>總結</a:t>
            </a:r>
          </a:p>
        </p:txBody>
      </p:sp>
      <p:sp>
        <p:nvSpPr>
          <p:cNvPr id="3" name="內容版面配置區 2">
            <a:extLst>
              <a:ext uri="{FF2B5EF4-FFF2-40B4-BE49-F238E27FC236}">
                <a16:creationId xmlns:a16="http://schemas.microsoft.com/office/drawing/2014/main" id="{6DF5678F-B603-D64E-B14C-15902EC794B6}"/>
              </a:ext>
            </a:extLst>
          </p:cNvPr>
          <p:cNvSpPr>
            <a:spLocks noGrp="1"/>
          </p:cNvSpPr>
          <p:nvPr>
            <p:ph idx="1"/>
          </p:nvPr>
        </p:nvSpPr>
        <p:spPr/>
        <p:txBody>
          <a:bodyPr>
            <a:normAutofit/>
          </a:bodyPr>
          <a:lstStyle/>
          <a:p>
            <a:r>
              <a:rPr kumimoji="1" lang="zh-HK" altLang="en-US" sz="2400" dirty="0">
                <a:latin typeface="+mj-ea"/>
                <a:ea typeface="+mj-ea"/>
              </a:rPr>
              <a:t>祖沖之與祖暅之父子的努力使中國數學的發展走向了高峰</a:t>
            </a:r>
            <a:endParaRPr kumimoji="1" lang="en-US" altLang="zh-HK" sz="2400" dirty="0">
              <a:latin typeface="+mj-ea"/>
              <a:ea typeface="+mj-ea"/>
            </a:endParaRPr>
          </a:p>
          <a:p>
            <a:r>
              <a:rPr kumimoji="1" lang="zh-HK" altLang="en-US" sz="2400" dirty="0">
                <a:latin typeface="+mj-ea"/>
                <a:ea typeface="+mj-ea"/>
              </a:rPr>
              <a:t>數學上祖沖之的最大貢獻有二：推算圓周率及計算球體體積</a:t>
            </a:r>
            <a:endParaRPr kumimoji="1" lang="en-US" altLang="zh-HK" sz="2400" dirty="0">
              <a:latin typeface="+mj-ea"/>
              <a:ea typeface="+mj-ea"/>
            </a:endParaRPr>
          </a:p>
          <a:p>
            <a:r>
              <a:rPr kumimoji="1" lang="zh-HK" altLang="en-US" sz="2400" dirty="0">
                <a:latin typeface="+mj-ea"/>
                <a:ea typeface="+mj-ea"/>
              </a:rPr>
              <a:t>他繼承劉徽的割圓術，計算圓周率準確至小數點後</a:t>
            </a:r>
            <a:r>
              <a:rPr kumimoji="1" lang="en-US" altLang="zh-HK" sz="2400" dirty="0">
                <a:latin typeface="+mj-ea"/>
                <a:ea typeface="+mj-ea"/>
              </a:rPr>
              <a:t>7</a:t>
            </a:r>
            <a:r>
              <a:rPr kumimoji="1" lang="zh-HK" altLang="en-US" sz="2400" dirty="0">
                <a:latin typeface="+mj-ea"/>
                <a:ea typeface="+mj-ea"/>
              </a:rPr>
              <a:t>位數</a:t>
            </a:r>
            <a:r>
              <a:rPr kumimoji="1" lang="en-US" altLang="zh-HK" sz="2400" dirty="0">
                <a:latin typeface="+mj-ea"/>
                <a:ea typeface="+mj-ea"/>
              </a:rPr>
              <a:t>(3.1415926&lt;</a:t>
            </a:r>
            <a:r>
              <a:rPr kumimoji="1" lang="el-GR" altLang="zh-HK" sz="2400" dirty="0">
                <a:latin typeface="+mj-ea"/>
                <a:ea typeface="+mj-ea"/>
              </a:rPr>
              <a:t>π&lt;3.1415927)</a:t>
            </a:r>
            <a:r>
              <a:rPr kumimoji="1" lang="zh-HK" altLang="en-US" sz="2400" dirty="0">
                <a:latin typeface="+mj-ea"/>
                <a:ea typeface="+mj-ea"/>
              </a:rPr>
              <a:t>，這個</a:t>
            </a:r>
            <a:r>
              <a:rPr kumimoji="1" lang="zh-TW" altLang="en-US" sz="2400" dirty="0">
                <a:latin typeface="+mj-ea"/>
                <a:ea typeface="+mj-ea"/>
              </a:rPr>
              <a:t>紀</a:t>
            </a:r>
            <a:r>
              <a:rPr kumimoji="1" lang="zh-HK" altLang="en-US" sz="2400" dirty="0">
                <a:latin typeface="+mj-ea"/>
                <a:ea typeface="+mj-ea"/>
              </a:rPr>
              <a:t>錄保持了</a:t>
            </a:r>
            <a:r>
              <a:rPr kumimoji="1" lang="en-US" altLang="zh-HK" sz="2400" dirty="0">
                <a:latin typeface="+mj-ea"/>
                <a:ea typeface="+mj-ea"/>
              </a:rPr>
              <a:t>900</a:t>
            </a:r>
            <a:r>
              <a:rPr kumimoji="1" lang="zh-HK" altLang="en-US" sz="2400" dirty="0">
                <a:latin typeface="+mj-ea"/>
                <a:ea typeface="+mj-ea"/>
              </a:rPr>
              <a:t>多年</a:t>
            </a:r>
            <a:endParaRPr kumimoji="1" lang="en-US" altLang="zh-HK" sz="2400" dirty="0">
              <a:latin typeface="+mj-ea"/>
              <a:ea typeface="+mj-ea"/>
            </a:endParaRPr>
          </a:p>
          <a:p>
            <a:r>
              <a:rPr kumimoji="1" lang="zh-HK" altLang="en-US" sz="2400" dirty="0">
                <a:latin typeface="+mj-ea"/>
                <a:ea typeface="+mj-ea"/>
              </a:rPr>
              <a:t>他完成了</a:t>
            </a:r>
            <a:r>
              <a:rPr kumimoji="1" lang="en-US" altLang="zh-HK" sz="2400" dirty="0">
                <a:latin typeface="+mj-ea"/>
                <a:ea typeface="+mj-ea"/>
              </a:rPr>
              <a:t>《</a:t>
            </a:r>
            <a:r>
              <a:rPr kumimoji="1" lang="zh-HK" altLang="en-US" sz="2400" dirty="0">
                <a:latin typeface="+mj-ea"/>
                <a:ea typeface="+mj-ea"/>
              </a:rPr>
              <a:t>大明曆</a:t>
            </a:r>
            <a:r>
              <a:rPr kumimoji="1" lang="en-US" altLang="zh-HK" sz="2400" dirty="0">
                <a:latin typeface="+mj-ea"/>
                <a:ea typeface="+mj-ea"/>
              </a:rPr>
              <a:t>》</a:t>
            </a:r>
            <a:r>
              <a:rPr kumimoji="1" lang="zh-HK" altLang="en-US" sz="2400" dirty="0">
                <a:latin typeface="+mj-ea"/>
                <a:ea typeface="+mj-ea"/>
              </a:rPr>
              <a:t>，引入了歲差的概念，至今仍被引用</a:t>
            </a:r>
            <a:endParaRPr kumimoji="1" lang="en-US" altLang="zh-HK" sz="2400" dirty="0">
              <a:latin typeface="+mj-ea"/>
              <a:ea typeface="+mj-ea"/>
            </a:endParaRPr>
          </a:p>
          <a:p>
            <a:r>
              <a:rPr kumimoji="1" lang="zh-HK" altLang="en-US" sz="2400" dirty="0">
                <a:latin typeface="+mj-ea"/>
                <a:ea typeface="+mj-ea"/>
              </a:rPr>
              <a:t>他復原了指南車，使這項四大發明得以完整流傳下來</a:t>
            </a:r>
            <a:endParaRPr kumimoji="1" lang="en-US" altLang="zh-HK" sz="2400" dirty="0">
              <a:latin typeface="+mj-ea"/>
              <a:ea typeface="+mj-ea"/>
            </a:endParaRPr>
          </a:p>
          <a:p>
            <a:r>
              <a:rPr kumimoji="1" lang="zh-HK" altLang="en-US" sz="2400" dirty="0">
                <a:latin typeface="+mj-ea"/>
                <a:ea typeface="+mj-ea"/>
              </a:rPr>
              <a:t>他</a:t>
            </a:r>
            <a:r>
              <a:rPr kumimoji="1" lang="zh-TW" altLang="en-US" sz="2400" dirty="0">
                <a:latin typeface="+mj-ea"/>
                <a:ea typeface="+mj-ea"/>
              </a:rPr>
              <a:t>製</a:t>
            </a:r>
            <a:r>
              <a:rPr kumimoji="1" lang="zh-HK" altLang="en-US" sz="2400" dirty="0">
                <a:latin typeface="+mj-ea"/>
                <a:ea typeface="+mj-ea"/>
              </a:rPr>
              <a:t>造了許多功能獨特的器具，是一名巧匠</a:t>
            </a:r>
            <a:endParaRPr kumimoji="1" lang="en-US" altLang="zh-HK" sz="2400" dirty="0">
              <a:latin typeface="+mj-ea"/>
              <a:ea typeface="+mj-ea"/>
            </a:endParaRPr>
          </a:p>
          <a:p>
            <a:r>
              <a:rPr kumimoji="1" lang="zh-HK" altLang="en-US" sz="2400" dirty="0">
                <a:latin typeface="+mj-ea"/>
                <a:ea typeface="+mj-ea"/>
              </a:rPr>
              <a:t>他是中國數學史上影</a:t>
            </a:r>
            <a:r>
              <a:rPr kumimoji="1" lang="zh-TW" altLang="en-US" sz="2400" dirty="0">
                <a:latin typeface="+mj-ea"/>
                <a:ea typeface="+mj-ea"/>
              </a:rPr>
              <a:t>響</a:t>
            </a:r>
            <a:r>
              <a:rPr kumimoji="1" lang="zh-HK" altLang="en-US" sz="2400" dirty="0">
                <a:latin typeface="+mj-ea"/>
                <a:ea typeface="+mj-ea"/>
              </a:rPr>
              <a:t>最大的數學家</a:t>
            </a:r>
            <a:endParaRPr kumimoji="1" lang="en-US" altLang="zh-HK" sz="2400" dirty="0">
              <a:latin typeface="+mj-ea"/>
              <a:ea typeface="+mj-ea"/>
            </a:endParaRPr>
          </a:p>
          <a:p>
            <a:endParaRPr kumimoji="1" lang="en-US" altLang="zh-HK" sz="2400" dirty="0">
              <a:latin typeface="+mj-ea"/>
              <a:ea typeface="+mj-ea"/>
            </a:endParaRPr>
          </a:p>
        </p:txBody>
      </p:sp>
      <p:pic>
        <p:nvPicPr>
          <p:cNvPr id="4" name="圖片 3" descr="一張含有 桌, 椅凳, 時鐘 的圖片&#10;&#10;自動產生的描述">
            <a:extLst>
              <a:ext uri="{FF2B5EF4-FFF2-40B4-BE49-F238E27FC236}">
                <a16:creationId xmlns:a16="http://schemas.microsoft.com/office/drawing/2014/main" id="{B9BE9739-1DC7-BE42-8B29-549306DB07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0281" y="6488161"/>
            <a:ext cx="2498533" cy="320400"/>
          </a:xfrm>
          <a:prstGeom prst="rect">
            <a:avLst/>
          </a:prstGeom>
        </p:spPr>
      </p:pic>
    </p:spTree>
    <p:extLst>
      <p:ext uri="{BB962C8B-B14F-4D97-AF65-F5344CB8AC3E}">
        <p14:creationId xmlns:p14="http://schemas.microsoft.com/office/powerpoint/2010/main" val="3650089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 name="Group 14">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7" name="Oval 16">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9" name="Rectangle 18">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1" name="Group 20">
            <a:extLst>
              <a:ext uri="{FF2B5EF4-FFF2-40B4-BE49-F238E27FC236}">
                <a16:creationId xmlns:a16="http://schemas.microsoft.com/office/drawing/2014/main" id="{B4CFDD4A-4FA1-4CD9-90D5-E253C2040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14818" y="720071"/>
            <a:ext cx="5417868" cy="5417858"/>
            <a:chOff x="1311770" y="720071"/>
            <a:chExt cx="5417868" cy="5417858"/>
          </a:xfrm>
        </p:grpSpPr>
        <p:sp>
          <p:nvSpPr>
            <p:cNvPr id="22" name="Oval 21">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1770" y="720071"/>
              <a:ext cx="5417868" cy="541785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標題 3">
            <a:extLst>
              <a:ext uri="{FF2B5EF4-FFF2-40B4-BE49-F238E27FC236}">
                <a16:creationId xmlns:a16="http://schemas.microsoft.com/office/drawing/2014/main" id="{CA54CBA7-22B3-064F-B15A-3B6633C08104}"/>
              </a:ext>
            </a:extLst>
          </p:cNvPr>
          <p:cNvSpPr>
            <a:spLocks noGrp="1"/>
          </p:cNvSpPr>
          <p:nvPr>
            <p:ph type="title"/>
          </p:nvPr>
        </p:nvSpPr>
        <p:spPr>
          <a:xfrm>
            <a:off x="1717507" y="1316890"/>
            <a:ext cx="4606394" cy="4224216"/>
          </a:xfrm>
        </p:spPr>
        <p:txBody>
          <a:bodyPr vert="horz" lIns="91440" tIns="45720" rIns="91440" bIns="45720" rtlCol="0" anchor="ctr">
            <a:normAutofit/>
          </a:bodyPr>
          <a:lstStyle/>
          <a:p>
            <a:pPr algn="ctr">
              <a:lnSpc>
                <a:spcPct val="80000"/>
              </a:lnSpc>
            </a:pPr>
            <a:r>
              <a:rPr lang="zh-HK" altLang="en-US" sz="6000" dirty="0">
                <a:solidFill>
                  <a:srgbClr val="FFFFFF"/>
                </a:solidFill>
              </a:rPr>
              <a:t>完</a:t>
            </a:r>
            <a:endParaRPr lang="en-US" altLang="zh-HK" sz="6000" dirty="0">
              <a:solidFill>
                <a:srgbClr val="FFFFFF"/>
              </a:solidFill>
            </a:endParaRPr>
          </a:p>
        </p:txBody>
      </p:sp>
      <p:sp>
        <p:nvSpPr>
          <p:cNvPr id="25" name="Rectangle 24">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5208"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pic>
        <p:nvPicPr>
          <p:cNvPr id="18" name="圖片 17" descr="一張含有 桌, 椅凳, 時鐘 的圖片&#10;&#10;自動產生的描述">
            <a:extLst>
              <a:ext uri="{FF2B5EF4-FFF2-40B4-BE49-F238E27FC236}">
                <a16:creationId xmlns:a16="http://schemas.microsoft.com/office/drawing/2014/main" id="{88E03F95-3ECA-5648-8A12-16C07C1D442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29056" y="6342857"/>
            <a:ext cx="3565252" cy="457191"/>
          </a:xfrm>
          <a:prstGeom prst="rect">
            <a:avLst/>
          </a:prstGeom>
        </p:spPr>
      </p:pic>
      <p:sp>
        <p:nvSpPr>
          <p:cNvPr id="6" name="文字方塊 5">
            <a:extLst>
              <a:ext uri="{FF2B5EF4-FFF2-40B4-BE49-F238E27FC236}">
                <a16:creationId xmlns:a16="http://schemas.microsoft.com/office/drawing/2014/main" id="{B18CDCCB-4819-4143-B49A-2E82FB678D71}"/>
              </a:ext>
            </a:extLst>
          </p:cNvPr>
          <p:cNvSpPr txBox="1"/>
          <p:nvPr/>
        </p:nvSpPr>
        <p:spPr>
          <a:xfrm>
            <a:off x="7971465" y="1316890"/>
            <a:ext cx="1569660" cy="4079630"/>
          </a:xfrm>
          <a:prstGeom prst="rect">
            <a:avLst/>
          </a:prstGeom>
          <a:noFill/>
        </p:spPr>
        <p:txBody>
          <a:bodyPr vert="eaVert" wrap="square" rtlCol="0">
            <a:spAutoFit/>
          </a:bodyPr>
          <a:lstStyle/>
          <a:p>
            <a:r>
              <a:rPr kumimoji="1" lang="zh-HK" altLang="en-US" dirty="0"/>
              <a:t>國史教育中心</a:t>
            </a:r>
            <a:r>
              <a:rPr kumimoji="1" lang="en" altLang="zh-HK" dirty="0"/>
              <a:t>(</a:t>
            </a:r>
            <a:r>
              <a:rPr kumimoji="1" lang="zh-HK" altLang="en-US" dirty="0"/>
              <a:t>香港</a:t>
            </a:r>
            <a:r>
              <a:rPr kumimoji="1" lang="en" altLang="zh-HK" dirty="0"/>
              <a:t>) </a:t>
            </a:r>
            <a:endParaRPr kumimoji="1" lang="zh-HK" altLang="en-US" dirty="0"/>
          </a:p>
          <a:p>
            <a:r>
              <a:rPr kumimoji="1" lang="zh-HK" altLang="en-US" dirty="0"/>
              <a:t>  </a:t>
            </a:r>
            <a:endParaRPr kumimoji="1" lang="en-US" altLang="zh-HK" dirty="0"/>
          </a:p>
          <a:p>
            <a:r>
              <a:rPr kumimoji="1" lang="en" altLang="zh-HK" dirty="0"/>
              <a:t>Centre of National History Education ( Hong Kong ) </a:t>
            </a:r>
            <a:endParaRPr kumimoji="1" lang="zh-HK" altLang="en-US" dirty="0"/>
          </a:p>
          <a:p>
            <a:endParaRPr kumimoji="1" lang="zh-HK" altLang="en-US" dirty="0"/>
          </a:p>
        </p:txBody>
      </p:sp>
      <p:grpSp>
        <p:nvGrpSpPr>
          <p:cNvPr id="20" name="群組 19">
            <a:extLst>
              <a:ext uri="{FF2B5EF4-FFF2-40B4-BE49-F238E27FC236}">
                <a16:creationId xmlns:a16="http://schemas.microsoft.com/office/drawing/2014/main" id="{CE5EF6BB-8470-4F74-B352-D6F64ED8504B}"/>
              </a:ext>
            </a:extLst>
          </p:cNvPr>
          <p:cNvGrpSpPr/>
          <p:nvPr/>
        </p:nvGrpSpPr>
        <p:grpSpPr>
          <a:xfrm>
            <a:off x="5421349" y="6363286"/>
            <a:ext cx="3009772" cy="423137"/>
            <a:chOff x="4114140" y="416538"/>
            <a:chExt cx="3009772" cy="423137"/>
          </a:xfrm>
        </p:grpSpPr>
        <p:sp>
          <p:nvSpPr>
            <p:cNvPr id="24" name="文字方塊 23">
              <a:extLst>
                <a:ext uri="{FF2B5EF4-FFF2-40B4-BE49-F238E27FC236}">
                  <a16:creationId xmlns:a16="http://schemas.microsoft.com/office/drawing/2014/main" id="{75BB14F0-3561-477D-993C-F1E41518A1A0}"/>
                </a:ext>
              </a:extLst>
            </p:cNvPr>
            <p:cNvSpPr txBox="1"/>
            <p:nvPr/>
          </p:nvSpPr>
          <p:spPr>
            <a:xfrm>
              <a:off x="4114140" y="440039"/>
              <a:ext cx="877163"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贊助：</a:t>
              </a:r>
              <a:endParaRPr lang="zh-HK" altLang="en-US" b="1" dirty="0">
                <a:latin typeface="微軟正黑體" panose="020B0604030504040204" pitchFamily="34" charset="-120"/>
                <a:ea typeface="微軟正黑體" panose="020B0604030504040204" pitchFamily="34" charset="-120"/>
              </a:endParaRPr>
            </a:p>
          </p:txBody>
        </p:sp>
        <p:pic>
          <p:nvPicPr>
            <p:cNvPr id="26" name="圖片 25">
              <a:extLst>
                <a:ext uri="{FF2B5EF4-FFF2-40B4-BE49-F238E27FC236}">
                  <a16:creationId xmlns:a16="http://schemas.microsoft.com/office/drawing/2014/main" id="{AEBCCA7A-98A0-4DC6-8C68-436B731A521D}"/>
                </a:ext>
              </a:extLst>
            </p:cNvPr>
            <p:cNvPicPr>
              <a:picLocks noChangeAspect="1"/>
            </p:cNvPicPr>
            <p:nvPr/>
          </p:nvPicPr>
          <p:blipFill>
            <a:blip r:embed="rId9"/>
            <a:stretch>
              <a:fillRect/>
            </a:stretch>
          </p:blipFill>
          <p:spPr>
            <a:xfrm>
              <a:off x="4991304" y="416538"/>
              <a:ext cx="2132608" cy="423137"/>
            </a:xfrm>
            <a:prstGeom prst="rect">
              <a:avLst/>
            </a:prstGeom>
          </p:spPr>
        </p:pic>
      </p:grpSp>
    </p:spTree>
    <p:extLst>
      <p:ext uri="{BB962C8B-B14F-4D97-AF65-F5344CB8AC3E}">
        <p14:creationId xmlns:p14="http://schemas.microsoft.com/office/powerpoint/2010/main" val="14540972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刻字型">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408</TotalTime>
  <Words>4384</Words>
  <Application>Microsoft Office PowerPoint</Application>
  <PresentationFormat>寬螢幕</PresentationFormat>
  <Paragraphs>369</Paragraphs>
  <Slides>41</Slides>
  <Notes>5</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41</vt:i4>
      </vt:variant>
    </vt:vector>
  </HeadingPairs>
  <TitlesOfParts>
    <vt:vector size="50" baseType="lpstr">
      <vt:lpstr>微軟正黑體</vt:lpstr>
      <vt:lpstr>Arial</vt:lpstr>
      <vt:lpstr>Calibri</vt:lpstr>
      <vt:lpstr>Cambria Math</vt:lpstr>
      <vt:lpstr>Rockwell</vt:lpstr>
      <vt:lpstr>Rockwell Condensed</vt:lpstr>
      <vt:lpstr>Rockwell Extra Bold</vt:lpstr>
      <vt:lpstr>Wingdings</vt:lpstr>
      <vt:lpstr>木刻字型</vt:lpstr>
      <vt:lpstr>PowerPoint 簡報</vt:lpstr>
      <vt:lpstr>祖沖之最著名的成就是圓周率計算，請問他準確算出至小數點後多少位？</vt:lpstr>
      <vt:lpstr>祖沖之最著名的成就是圓周率計算，請問他準確算出至小數點後多少位？</vt:lpstr>
      <vt:lpstr>祖沖之人物小檔案</vt:lpstr>
      <vt:lpstr>圓周率是什麼？</vt:lpstr>
      <vt:lpstr>PowerPoint 簡報</vt:lpstr>
      <vt:lpstr>我們所有的密碼都在圓周率之中？</vt:lpstr>
      <vt:lpstr>祖沖之的生平</vt:lpstr>
      <vt:lpstr>祖沖之的家庭背景</vt:lpstr>
      <vt:lpstr>祖沖之的自述</vt:lpstr>
      <vt:lpstr>祖沖之的成就</vt:lpstr>
      <vt:lpstr>PowerPoint 簡報</vt:lpstr>
      <vt:lpstr>祖沖之 生平詳解</vt:lpstr>
      <vt:lpstr>劉宋時期</vt:lpstr>
      <vt:lpstr>《大明曆》的制作前後</vt:lpstr>
      <vt:lpstr>其他的「小」發明</vt:lpstr>
      <vt:lpstr>南齊時期</vt:lpstr>
      <vt:lpstr>被劉宋朝廷鴿掉的《大明曆》</vt:lpstr>
      <vt:lpstr>祖沖之 貢獻詳析</vt:lpstr>
      <vt:lpstr>數學方面</vt:lpstr>
      <vt:lpstr>圓周率的計算</vt:lpstr>
      <vt:lpstr>祖沖之的計算</vt:lpstr>
      <vt:lpstr>小補充</vt:lpstr>
      <vt:lpstr>密率與約率</vt:lpstr>
      <vt:lpstr>球體體積計算</vt:lpstr>
      <vt:lpstr>祖暅原理</vt:lpstr>
      <vt:lpstr>天文曆法方面</vt:lpstr>
      <vt:lpstr>天文曆法方面</vt:lpstr>
      <vt:lpstr>《大明曆》</vt:lpstr>
      <vt:lpstr>全新的數據</vt:lpstr>
      <vt:lpstr>星辰大海的測量</vt:lpstr>
      <vt:lpstr>機械製造方面</vt:lpstr>
      <vt:lpstr>四大發明之指南車</vt:lpstr>
      <vt:lpstr>PowerPoint 簡報</vt:lpstr>
      <vt:lpstr>農業器具</vt:lpstr>
      <vt:lpstr>其他工具</vt:lpstr>
      <vt:lpstr>學術作品</vt:lpstr>
      <vt:lpstr>《綴術》--數學家眼中的天書</vt:lpstr>
      <vt:lpstr>三上義夫的看法</vt:lpstr>
      <vt:lpstr>總結</vt:lpstr>
      <vt:lpstr>完</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TSANG, Ho Yat Samuel</dc:creator>
  <cp:lastModifiedBy>USER</cp:lastModifiedBy>
  <cp:revision>27</cp:revision>
  <dcterms:created xsi:type="dcterms:W3CDTF">2020-07-15T06:06:02Z</dcterms:created>
  <dcterms:modified xsi:type="dcterms:W3CDTF">2020-10-12T04:41:27Z</dcterms:modified>
</cp:coreProperties>
</file>