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1"/>
    <p:sldMasterId id="2147483725" r:id="rId2"/>
  </p:sldMasterIdLst>
  <p:notesMasterIdLst>
    <p:notesMasterId r:id="rId51"/>
  </p:notesMasterIdLst>
  <p:sldIdLst>
    <p:sldId id="4371" r:id="rId3"/>
    <p:sldId id="4366" r:id="rId4"/>
    <p:sldId id="259" r:id="rId5"/>
    <p:sldId id="261" r:id="rId6"/>
    <p:sldId id="263" r:id="rId7"/>
    <p:sldId id="260" r:id="rId8"/>
    <p:sldId id="264" r:id="rId9"/>
    <p:sldId id="265" r:id="rId10"/>
    <p:sldId id="266" r:id="rId11"/>
    <p:sldId id="323" r:id="rId12"/>
    <p:sldId id="314" r:id="rId13"/>
    <p:sldId id="267" r:id="rId14"/>
    <p:sldId id="268" r:id="rId15"/>
    <p:sldId id="269" r:id="rId16"/>
    <p:sldId id="270" r:id="rId17"/>
    <p:sldId id="274" r:id="rId18"/>
    <p:sldId id="272" r:id="rId19"/>
    <p:sldId id="315" r:id="rId20"/>
    <p:sldId id="275" r:id="rId21"/>
    <p:sldId id="279" r:id="rId22"/>
    <p:sldId id="317" r:id="rId23"/>
    <p:sldId id="280" r:id="rId24"/>
    <p:sldId id="278" r:id="rId25"/>
    <p:sldId id="4312" r:id="rId26"/>
    <p:sldId id="4311" r:id="rId27"/>
    <p:sldId id="4314" r:id="rId28"/>
    <p:sldId id="4313" r:id="rId29"/>
    <p:sldId id="283" r:id="rId30"/>
    <p:sldId id="310" r:id="rId31"/>
    <p:sldId id="322" r:id="rId32"/>
    <p:sldId id="321" r:id="rId33"/>
    <p:sldId id="297" r:id="rId34"/>
    <p:sldId id="285" r:id="rId35"/>
    <p:sldId id="286" r:id="rId36"/>
    <p:sldId id="287" r:id="rId37"/>
    <p:sldId id="288" r:id="rId38"/>
    <p:sldId id="289" r:id="rId39"/>
    <p:sldId id="291" r:id="rId40"/>
    <p:sldId id="292" r:id="rId41"/>
    <p:sldId id="302" r:id="rId42"/>
    <p:sldId id="303" r:id="rId43"/>
    <p:sldId id="332" r:id="rId44"/>
    <p:sldId id="333" r:id="rId45"/>
    <p:sldId id="304" r:id="rId46"/>
    <p:sldId id="4315" r:id="rId47"/>
    <p:sldId id="305" r:id="rId48"/>
    <p:sldId id="307" r:id="rId49"/>
    <p:sldId id="4316"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0" clrIdx="0">
    <p:extLst>
      <p:ext uri="{19B8F6BF-5375-455C-9EA6-DF929625EA0E}">
        <p15:presenceInfo xmlns:p15="http://schemas.microsoft.com/office/powerpoint/2012/main" userId="USER" providerId="None"/>
      </p:ext>
    </p:extLst>
  </p:cmAuthor>
  <p:cmAuthor id="2" name="TSANG, Ho Yat Samuel" initials="THYS" lastIdx="4" clrIdx="1">
    <p:extLst>
      <p:ext uri="{19B8F6BF-5375-455C-9EA6-DF929625EA0E}">
        <p15:presenceInfo xmlns:p15="http://schemas.microsoft.com/office/powerpoint/2012/main" userId="S::1155142063@link.cuhk.edu.hk::f76a4d95-2d52-4d3c-9be8-c550b8760a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E1F8"/>
    <a:srgbClr val="FEC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4553" autoAdjust="0"/>
  </p:normalViewPr>
  <p:slideViewPr>
    <p:cSldViewPr snapToGrid="0" snapToObjects="1">
      <p:cViewPr varScale="1">
        <p:scale>
          <a:sx n="76" d="100"/>
          <a:sy n="76" d="100"/>
        </p:scale>
        <p:origin x="450"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HK"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6E99C2-F061-3845-90D7-B1EA2CD77A5C}" type="datetimeFigureOut">
              <a:rPr kumimoji="1" lang="zh-HK" altLang="en-US" smtClean="0"/>
              <a:t>17/11/2020</a:t>
            </a:fld>
            <a:endParaRPr kumimoji="1" lang="zh-HK"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HK"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HK"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4E8A9C-B9B3-A740-9629-925958BA5C7E}" type="slidenum">
              <a:rPr kumimoji="1" lang="zh-HK" altLang="en-US" smtClean="0"/>
              <a:t>‹#›</a:t>
            </a:fld>
            <a:endParaRPr kumimoji="1" lang="zh-HK" altLang="en-US"/>
          </a:p>
        </p:txBody>
      </p:sp>
    </p:spTree>
    <p:extLst>
      <p:ext uri="{BB962C8B-B14F-4D97-AF65-F5344CB8AC3E}">
        <p14:creationId xmlns:p14="http://schemas.microsoft.com/office/powerpoint/2010/main" val="2010707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玲醫：江湖郎中，平時在街上搖著鈴鐺表示他是醫生</a:t>
            </a:r>
            <a:endParaRPr kumimoji="1" lang="en-US" altLang="zh-HK" dirty="0"/>
          </a:p>
          <a:p>
            <a:r>
              <a:rPr kumimoji="1" lang="zh-HK" altLang="en-US" dirty="0"/>
              <a:t>注：舊時社會，不論醫術如何高明，一名醫生社會地位始終不高且受人歧視</a:t>
            </a:r>
            <a:endParaRPr kumimoji="1" lang="en-US" altLang="zh-HK" dirty="0"/>
          </a:p>
          <a:p>
            <a:r>
              <a:rPr kumimoji="1" lang="zh-HK" altLang="en-US" dirty="0"/>
              <a:t>注：同重農輕商，古代也重文輕醫</a:t>
            </a:r>
            <a:endParaRPr kumimoji="1" lang="en-US" altLang="zh-HK" dirty="0"/>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6</a:t>
            </a:fld>
            <a:endParaRPr kumimoji="1" lang="zh-HK" altLang="en-US"/>
          </a:p>
        </p:txBody>
      </p:sp>
    </p:spTree>
    <p:extLst>
      <p:ext uri="{BB962C8B-B14F-4D97-AF65-F5344CB8AC3E}">
        <p14:creationId xmlns:p14="http://schemas.microsoft.com/office/powerpoint/2010/main" val="1792995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7</a:t>
            </a:fld>
            <a:endParaRPr kumimoji="1" lang="zh-HK" altLang="en-US"/>
          </a:p>
        </p:txBody>
      </p:sp>
    </p:spTree>
    <p:extLst>
      <p:ext uri="{BB962C8B-B14F-4D97-AF65-F5344CB8AC3E}">
        <p14:creationId xmlns:p14="http://schemas.microsoft.com/office/powerpoint/2010/main" val="3820997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古代科舉考試，考生一般要被搜身，以及連續數天被困在環境惡劣的單間中，不論如廁饍食均不得外出，故古代死於考場的考生不在少數。</a:t>
            </a:r>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8</a:t>
            </a:fld>
            <a:endParaRPr kumimoji="1" lang="zh-HK" altLang="en-US"/>
          </a:p>
        </p:txBody>
      </p:sp>
    </p:spTree>
    <p:extLst>
      <p:ext uri="{BB962C8B-B14F-4D97-AF65-F5344CB8AC3E}">
        <p14:creationId xmlns:p14="http://schemas.microsoft.com/office/powerpoint/2010/main" val="2114255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sz="1200" dirty="0"/>
              <a:t>這些事件讓</a:t>
            </a:r>
            <a:r>
              <a:rPr kumimoji="1" lang="zh-HK" altLang="en-US" sz="1200" u="sng" dirty="0"/>
              <a:t>李時珍</a:t>
            </a:r>
            <a:r>
              <a:rPr kumimoji="1" lang="zh-HK" altLang="en-US" sz="1200" dirty="0"/>
              <a:t>觸動極深</a:t>
            </a:r>
            <a:endParaRPr kumimoji="1" lang="en-US" altLang="zh-HK" sz="1200" dirty="0"/>
          </a:p>
          <a:p>
            <a:r>
              <a:rPr kumimoji="1" lang="zh-HK" altLang="en-US" sz="1200" dirty="0"/>
              <a:t>他認為，古醫藥書籍固然藴含寶貴的知識和豐富的經驗，但終究會有錯漏之處</a:t>
            </a:r>
            <a:endParaRPr kumimoji="1" lang="en-US" altLang="zh-HK" sz="1200" dirty="0"/>
          </a:p>
          <a:p>
            <a:r>
              <a:rPr kumimoji="1" lang="zh-HK" altLang="en-US" sz="1200" dirty="0"/>
              <a:t>倘若醫學界以訛傳訛，以其為憑，輕則耽誤治療，重則害人性命</a:t>
            </a:r>
            <a:endParaRPr kumimoji="1" lang="en-US" altLang="zh-HK" sz="1200" dirty="0"/>
          </a:p>
          <a:p>
            <a:r>
              <a:rPr kumimoji="1" lang="zh-HK" altLang="en-US" sz="1200" dirty="0"/>
              <a:t>重修古醫藥經書的想法，自此便有了雛形</a:t>
            </a:r>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10</a:t>
            </a:fld>
            <a:endParaRPr kumimoji="1" lang="zh-HK" altLang="en-US"/>
          </a:p>
        </p:txBody>
      </p:sp>
    </p:spTree>
    <p:extLst>
      <p:ext uri="{BB962C8B-B14F-4D97-AF65-F5344CB8AC3E}">
        <p14:creationId xmlns:p14="http://schemas.microsoft.com/office/powerpoint/2010/main" val="884312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12</a:t>
            </a:fld>
            <a:endParaRPr kumimoji="1" lang="zh-HK" altLang="en-US"/>
          </a:p>
        </p:txBody>
      </p:sp>
    </p:spTree>
    <p:extLst>
      <p:ext uri="{BB962C8B-B14F-4D97-AF65-F5344CB8AC3E}">
        <p14:creationId xmlns:p14="http://schemas.microsoft.com/office/powerpoint/2010/main" val="2131971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李時珍在太醫院任職時，經常出入太醫院的藥房和御藥府</a:t>
            </a:r>
            <a:endParaRPr kumimoji="1" lang="en-US" altLang="zh-HK" dirty="0"/>
          </a:p>
          <a:p>
            <a:r>
              <a:rPr kumimoji="1" lang="zh-HK" altLang="en-US" dirty="0"/>
              <a:t>他會認真地辨別、比較和鑒定由全國各地進貢的各種藥材，包括珍稀的罕見植物和大街小巷都很常見的藥材</a:t>
            </a:r>
            <a:endParaRPr kumimoji="1" lang="en-US" altLang="zh-HK" dirty="0"/>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14</a:t>
            </a:fld>
            <a:endParaRPr kumimoji="1" lang="zh-HK" altLang="en-US"/>
          </a:p>
        </p:txBody>
      </p:sp>
    </p:spTree>
    <p:extLst>
      <p:ext uri="{BB962C8B-B14F-4D97-AF65-F5344CB8AC3E}">
        <p14:creationId xmlns:p14="http://schemas.microsoft.com/office/powerpoint/2010/main" val="934222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HK" altLang="en-US" dirty="0"/>
              <a:t>即便進入到太醫院，李時珍依舊沒有忘記他的初衷</a:t>
            </a:r>
            <a:endParaRPr kumimoji="1" lang="en-US" altLang="zh-HK"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u="none" dirty="0"/>
              <a:t>回家後，</a:t>
            </a:r>
            <a:r>
              <a:rPr kumimoji="1" lang="zh-TW" altLang="en-US" u="sng" dirty="0"/>
              <a:t>李時珍</a:t>
            </a:r>
            <a:r>
              <a:rPr kumimoji="1" lang="zh-TW" altLang="en-US" u="none" dirty="0"/>
              <a:t>向其父表達他的目標，</a:t>
            </a:r>
            <a:r>
              <a:rPr kumimoji="1" lang="zh-TW" altLang="en-US" u="sng" dirty="0"/>
              <a:t>李言聞</a:t>
            </a:r>
            <a:r>
              <a:rPr kumimoji="1" lang="zh-TW" altLang="en-US" u="none" dirty="0"/>
              <a:t>起初</a:t>
            </a:r>
            <a:r>
              <a:rPr kumimoji="1" lang="zh-TW" altLang="en-US" dirty="0"/>
              <a:t>聽到他的志向時，其實是反對的，因為除了朝廷外沒有任何機關能組織足夠的力量完成如此龐大的工程</a:t>
            </a:r>
            <a:endParaRPr kumimoji="1" lang="en-US" altLang="zh-HK"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sz="1200" dirty="0">
                <a:solidFill>
                  <a:srgbClr val="FF0000"/>
                </a:solidFill>
              </a:rPr>
              <a:t>（小劇透：</a:t>
            </a:r>
            <a:r>
              <a:rPr kumimoji="1" lang="en-US" altLang="zh-TW" sz="1200" dirty="0">
                <a:solidFill>
                  <a:srgbClr val="FF0000"/>
                </a:solidFill>
              </a:rPr>
              <a:t>《</a:t>
            </a:r>
            <a:r>
              <a:rPr kumimoji="1" lang="zh-HK" altLang="en-US" sz="1200" dirty="0">
                <a:solidFill>
                  <a:srgbClr val="FF0000"/>
                </a:solidFill>
              </a:rPr>
              <a:t>本草綱目</a:t>
            </a:r>
            <a:r>
              <a:rPr kumimoji="1" lang="en-US" altLang="zh-HK" sz="1200" dirty="0">
                <a:solidFill>
                  <a:srgbClr val="FF0000"/>
                </a:solidFill>
              </a:rPr>
              <a:t>》</a:t>
            </a:r>
            <a:r>
              <a:rPr kumimoji="1" lang="zh-HK" altLang="en-US" sz="1200" dirty="0">
                <a:solidFill>
                  <a:srgbClr val="FF0000"/>
                </a:solidFill>
              </a:rPr>
              <a:t>完本時，</a:t>
            </a:r>
            <a:r>
              <a:rPr kumimoji="1" lang="zh-HK" altLang="en-US" sz="1200" u="sng" dirty="0">
                <a:solidFill>
                  <a:srgbClr val="FF0000"/>
                </a:solidFill>
              </a:rPr>
              <a:t>李時珍</a:t>
            </a:r>
            <a:r>
              <a:rPr kumimoji="1" lang="zh-HK" altLang="en-US" sz="1200" dirty="0">
                <a:solidFill>
                  <a:srgbClr val="FF0000"/>
                </a:solidFill>
              </a:rPr>
              <a:t>確實已散盡積累多年的家財）</a:t>
            </a:r>
            <a:endParaRPr kumimoji="1" lang="en-US" altLang="zh-HK" sz="1200" dirty="0">
              <a:solidFill>
                <a:srgbClr val="FF0000"/>
              </a:solidFill>
            </a:endParaRPr>
          </a:p>
          <a:p>
            <a:r>
              <a:rPr kumimoji="1" lang="zh-HK" altLang="en-US" sz="1200" dirty="0"/>
              <a:t>雖然太醫院並沒有回應他的期望，但太醫院的工作經歷及經驗依然給他的一生帶來重大影響，為日後</a:t>
            </a:r>
            <a:r>
              <a:rPr kumimoji="1" lang="en-US" altLang="zh-HK" sz="1200" dirty="0"/>
              <a:t>《</a:t>
            </a:r>
            <a:r>
              <a:rPr kumimoji="1" lang="zh-HK" altLang="en-US" sz="1200" dirty="0"/>
              <a:t>本草綱目</a:t>
            </a:r>
            <a:r>
              <a:rPr kumimoji="1" lang="en-US" altLang="zh-HK" sz="1200" dirty="0"/>
              <a:t>》</a:t>
            </a:r>
            <a:r>
              <a:rPr kumimoji="1" lang="zh-HK" altLang="en-US" sz="1200" dirty="0"/>
              <a:t>的編寫打下了紥實的基礎</a:t>
            </a:r>
            <a:endParaRPr kumimoji="1" lang="en-US" altLang="zh-HK" sz="1200" dirty="0"/>
          </a:p>
          <a:p>
            <a:r>
              <a:rPr kumimoji="1" lang="zh-HK" altLang="en-US" sz="1200" dirty="0"/>
              <a:t>在太醫院汲取到的經驗亦為</a:t>
            </a:r>
            <a:r>
              <a:rPr kumimoji="1" lang="zh-HK" altLang="en-US" sz="1200" u="sng" dirty="0"/>
              <a:t>李時珍</a:t>
            </a:r>
            <a:r>
              <a:rPr kumimoji="1" lang="zh-HK" altLang="en-US" sz="1200" dirty="0"/>
              <a:t>本人在</a:t>
            </a:r>
            <a:r>
              <a:rPr kumimoji="1" lang="en-US" altLang="zh-HK" sz="1200" dirty="0"/>
              <a:t>《</a:t>
            </a:r>
            <a:r>
              <a:rPr kumimoji="1" lang="zh-HK" altLang="en-US" sz="1200" dirty="0"/>
              <a:t>本草綱目</a:t>
            </a:r>
            <a:r>
              <a:rPr kumimoji="1" lang="en-US" altLang="zh-HK" sz="1200" dirty="0"/>
              <a:t>》</a:t>
            </a:r>
            <a:r>
              <a:rPr kumimoji="1" lang="zh-HK" altLang="en-US" sz="1200" dirty="0"/>
              <a:t>落筆時提供了明確的方向</a:t>
            </a:r>
            <a:endParaRPr kumimoji="1" lang="en-US" altLang="zh-HK"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HK" altLang="en-US"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HK" dirty="0"/>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15</a:t>
            </a:fld>
            <a:endParaRPr kumimoji="1" lang="zh-HK" altLang="en-US"/>
          </a:p>
        </p:txBody>
      </p:sp>
    </p:spTree>
    <p:extLst>
      <p:ext uri="{BB962C8B-B14F-4D97-AF65-F5344CB8AC3E}">
        <p14:creationId xmlns:p14="http://schemas.microsoft.com/office/powerpoint/2010/main" val="2256597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一本成功著述的前提就是立論，沒有明確的思想是難以寫出有分量的好書的</a:t>
            </a:r>
            <a:endParaRPr kumimoji="1" lang="en-US" altLang="zh-HK" dirty="0"/>
          </a:p>
          <a:p>
            <a:r>
              <a:rPr kumimoji="1" lang="zh-HK" altLang="en-US" sz="1200" dirty="0"/>
              <a:t>編寫劃時代級的</a:t>
            </a:r>
            <a:r>
              <a:rPr kumimoji="1" lang="en-US" altLang="zh-HK" sz="1200" dirty="0"/>
              <a:t>《</a:t>
            </a:r>
            <a:r>
              <a:rPr kumimoji="1" lang="zh-HK" altLang="en-US" sz="1200" dirty="0"/>
              <a:t>本草綱目</a:t>
            </a:r>
            <a:r>
              <a:rPr kumimoji="1" lang="en-US" altLang="zh-HK" sz="1200" dirty="0"/>
              <a:t>》</a:t>
            </a:r>
            <a:r>
              <a:rPr kumimoji="1" lang="zh-HK" altLang="en-US" sz="1200" dirty="0"/>
              <a:t>遠比比編寫一本百科全書更難</a:t>
            </a:r>
            <a:endParaRPr kumimoji="1" lang="en-US" altLang="zh-HK" sz="1200" dirty="0"/>
          </a:p>
          <a:p>
            <a:r>
              <a:rPr kumimoji="1" lang="zh-HK" altLang="en-US" sz="1200" u="sng" dirty="0"/>
              <a:t>李時珍</a:t>
            </a:r>
            <a:r>
              <a:rPr kumimoji="1" lang="zh-HK" altLang="en-US" sz="1200" dirty="0"/>
              <a:t>需要對所有已知和未知的草本了然於心，才敢下筆</a:t>
            </a:r>
            <a:endParaRPr kumimoji="1" lang="en-US" altLang="zh-HK" sz="1200" dirty="0"/>
          </a:p>
          <a:p>
            <a:r>
              <a:rPr kumimoji="1" lang="zh-HK" altLang="en-US" sz="1200" dirty="0"/>
              <a:t>但是，藥物的形式多種多樣</a:t>
            </a:r>
            <a:endParaRPr kumimoji="1" lang="en-US" altLang="zh-HK" sz="1200" dirty="0"/>
          </a:p>
          <a:p>
            <a:r>
              <a:rPr kumimoji="1" lang="zh-HK" altLang="en-US" sz="1200" dirty="0"/>
              <a:t>藥物的性狀，習性和生長性形各有不同</a:t>
            </a:r>
            <a:endParaRPr kumimoji="1" lang="en-US" altLang="zh-HK" sz="1200" dirty="0"/>
          </a:p>
          <a:p>
            <a:r>
              <a:rPr kumimoji="1" lang="zh-HK" altLang="en-US" sz="1200" dirty="0"/>
              <a:t>要精準掌握全部的特質是幾乎不可能的事情</a:t>
            </a:r>
            <a:endParaRPr kumimoji="1" lang="en-US" altLang="zh-HK" sz="1200" dirty="0"/>
          </a:p>
          <a:p>
            <a:r>
              <a:rPr kumimoji="1" lang="zh-HK" altLang="en-US" sz="1200" dirty="0"/>
              <a:t>但若無法精準掌握全部草本的秘密，又談何糾正古醫藥書的謬誤呢？</a:t>
            </a:r>
            <a:endParaRPr kumimoji="1" lang="en-US" altLang="zh-HK" sz="1200" dirty="0"/>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19</a:t>
            </a:fld>
            <a:endParaRPr kumimoji="1" lang="zh-HK" altLang="en-US"/>
          </a:p>
        </p:txBody>
      </p:sp>
    </p:spTree>
    <p:extLst>
      <p:ext uri="{BB962C8B-B14F-4D97-AF65-F5344CB8AC3E}">
        <p14:creationId xmlns:p14="http://schemas.microsoft.com/office/powerpoint/2010/main" val="1269277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u="sng" dirty="0"/>
              <a:t>李時珍</a:t>
            </a:r>
            <a:r>
              <a:rPr kumimoji="1" lang="zh-TW" altLang="en-US" dirty="0"/>
              <a:t>親自利用水銀研制能醫治瘡疥等病的藥物，成功用煉金術提煉出可行的外用藥物，這些發明均被記錄於</a:t>
            </a:r>
            <a:r>
              <a:rPr kumimoji="1" lang="en-US" altLang="zh-TW" dirty="0"/>
              <a:t>《</a:t>
            </a:r>
            <a:r>
              <a:rPr kumimoji="1" lang="zh-HK" altLang="en-US" dirty="0"/>
              <a:t>本草綱目</a:t>
            </a:r>
            <a:r>
              <a:rPr kumimoji="1" lang="en-US" altLang="zh-HK" dirty="0"/>
              <a:t>》</a:t>
            </a:r>
            <a:r>
              <a:rPr kumimoji="1" lang="zh-HK" altLang="en-US" dirty="0"/>
              <a:t>中</a:t>
            </a:r>
            <a:endParaRPr kumimoji="1" lang="en-US" altLang="zh-HK"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HK"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HK" altLang="en-US" dirty="0"/>
              <a:t>皇帝迷信方士，與現代人迷信邪教大同小異，均是有害無益的行為，同學們也切莫輕易相信各種神乎其技的「發現」</a:t>
            </a:r>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20</a:t>
            </a:fld>
            <a:endParaRPr kumimoji="1" lang="zh-HK" altLang="en-US"/>
          </a:p>
        </p:txBody>
      </p:sp>
    </p:spTree>
    <p:extLst>
      <p:ext uri="{BB962C8B-B14F-4D97-AF65-F5344CB8AC3E}">
        <p14:creationId xmlns:p14="http://schemas.microsoft.com/office/powerpoint/2010/main" val="1967179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西方一向有所謂宗教裁判所的存在（又稱異端裁判所），專門處決那些挑戰「真理」的科學家，較為著名的例子就是提出「日心說」的哥白尼</a:t>
            </a:r>
            <a:endParaRPr kumimoji="1" lang="en-US" altLang="zh-HK" dirty="0"/>
          </a:p>
          <a:p>
            <a:r>
              <a:rPr kumimoji="1" lang="zh-HK" altLang="en-US" dirty="0"/>
              <a:t>李時珍在當時其實是冒著很大的風險的</a:t>
            </a:r>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21</a:t>
            </a:fld>
            <a:endParaRPr kumimoji="1" lang="zh-HK" altLang="en-US"/>
          </a:p>
        </p:txBody>
      </p:sp>
    </p:spTree>
    <p:extLst>
      <p:ext uri="{BB962C8B-B14F-4D97-AF65-F5344CB8AC3E}">
        <p14:creationId xmlns:p14="http://schemas.microsoft.com/office/powerpoint/2010/main" val="1935401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很多古書上都有不少含糊不清的地方，若不加以瞭解，很難將問題正確地糾正過來</a:t>
            </a:r>
            <a:endParaRPr kumimoji="1" lang="en-US" altLang="zh-HK" dirty="0"/>
          </a:p>
          <a:p>
            <a:r>
              <a:rPr kumimoji="1" lang="zh-HK" altLang="en-US" sz="1200" dirty="0"/>
              <a:t>對於</a:t>
            </a:r>
            <a:r>
              <a:rPr kumimoji="1" lang="zh-HK" altLang="en-US" sz="1200" u="sng" dirty="0"/>
              <a:t>李時珍</a:t>
            </a:r>
            <a:r>
              <a:rPr kumimoji="1" lang="zh-HK" altLang="en-US" sz="1200" dirty="0"/>
              <a:t>來說，最大的困難倒不是難以下筆，而是如何為他發現的那堆積如山的謬誤和問題尋找答案</a:t>
            </a:r>
            <a:endParaRPr kumimoji="1" lang="en-US" altLang="zh-HK" sz="1200" dirty="0"/>
          </a:p>
          <a:p>
            <a:r>
              <a:rPr kumimoji="1" lang="zh-HK" altLang="en-US" sz="1200" dirty="0"/>
              <a:t>若要修改，糾正和補充需要的內容，需要提出具針對性，說服力及符合科學觀點的證據</a:t>
            </a:r>
            <a:endParaRPr kumimoji="1" lang="en-US" altLang="zh-HK" sz="1200" dirty="0"/>
          </a:p>
          <a:p>
            <a:r>
              <a:rPr kumimoji="1" lang="zh-HK" altLang="en-US" sz="1200" dirty="0"/>
              <a:t>若本人沒有親自嘗試或親身經歷，是難以清楚描述草本內容的</a:t>
            </a:r>
            <a:endParaRPr kumimoji="1" lang="en-US" altLang="zh-HK" sz="1200" dirty="0"/>
          </a:p>
          <a:p>
            <a:r>
              <a:rPr kumimoji="1" lang="zh-HK" altLang="en-US" sz="1200" dirty="0"/>
              <a:t>為此，</a:t>
            </a:r>
            <a:r>
              <a:rPr kumimoji="1" lang="zh-HK" altLang="en-US" sz="1200" u="sng" dirty="0"/>
              <a:t>李時珍</a:t>
            </a:r>
            <a:r>
              <a:rPr kumimoji="1" lang="zh-HK" altLang="en-US" sz="1200" dirty="0"/>
              <a:t>需要親自走訪大自然每個角落，採集植物標本，考察藥物生長環境，季節和有效成份等，尋找合適的方案</a:t>
            </a:r>
            <a:endParaRPr kumimoji="1" lang="en-US" altLang="zh-HK" sz="1200" dirty="0"/>
          </a:p>
          <a:p>
            <a:r>
              <a:rPr kumimoji="1" lang="zh-HK" altLang="en-US" sz="1200" dirty="0"/>
              <a:t>光是進行這些準備工作便花了</a:t>
            </a:r>
            <a:r>
              <a:rPr kumimoji="1" lang="zh-HK" altLang="en-US" sz="1200" u="sng" dirty="0"/>
              <a:t>李時珍</a:t>
            </a:r>
            <a:r>
              <a:rPr kumimoji="1" lang="zh-HK" altLang="en-US" sz="1200" b="1" dirty="0"/>
              <a:t>五年</a:t>
            </a:r>
            <a:r>
              <a:rPr kumimoji="1" lang="zh-HK" altLang="en-US" sz="1200" dirty="0"/>
              <a:t>的時間</a:t>
            </a:r>
            <a:endParaRPr kumimoji="1" lang="en-US" altLang="zh-HK" sz="1200" u="sng" dirty="0"/>
          </a:p>
          <a:p>
            <a:endParaRPr kumimoji="1" lang="zh-HK" altLang="en-US" dirty="0"/>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22</a:t>
            </a:fld>
            <a:endParaRPr kumimoji="1" lang="zh-HK" altLang="en-US"/>
          </a:p>
        </p:txBody>
      </p:sp>
    </p:spTree>
    <p:extLst>
      <p:ext uri="{BB962C8B-B14F-4D97-AF65-F5344CB8AC3E}">
        <p14:creationId xmlns:p14="http://schemas.microsoft.com/office/powerpoint/2010/main" val="1062568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HK" altLang="en-US" dirty="0"/>
              <a:t>此外，值得一提的是，李時珍對脉學等也有所研究，這段期間他還完成了包括　</a:t>
            </a:r>
            <a:r>
              <a:rPr kumimoji="1" lang="en-US" altLang="zh-HK" dirty="0"/>
              <a:t>《</a:t>
            </a:r>
            <a:r>
              <a:rPr kumimoji="1" lang="zh-HK" altLang="en-US" dirty="0"/>
              <a:t>奇經八脉考</a:t>
            </a:r>
            <a:r>
              <a:rPr kumimoji="1" lang="en-US" altLang="zh-HK" dirty="0"/>
              <a:t>》</a:t>
            </a:r>
            <a:r>
              <a:rPr kumimoji="1" lang="zh-HK" altLang="en-US" dirty="0"/>
              <a:t>、</a:t>
            </a:r>
            <a:r>
              <a:rPr kumimoji="1" lang="en-US" altLang="zh-HK" dirty="0"/>
              <a:t>《</a:t>
            </a:r>
            <a:r>
              <a:rPr kumimoji="1" lang="zh-HK" altLang="en-US" dirty="0"/>
              <a:t>瀕湖脉學</a:t>
            </a:r>
            <a:r>
              <a:rPr kumimoji="1" lang="en-US" altLang="zh-HK" dirty="0"/>
              <a:t>》</a:t>
            </a:r>
            <a:r>
              <a:rPr kumimoji="1" lang="zh-HK" altLang="en-US" dirty="0"/>
              <a:t>等其他作品</a:t>
            </a:r>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28</a:t>
            </a:fld>
            <a:endParaRPr kumimoji="1" lang="zh-HK" altLang="en-US"/>
          </a:p>
        </p:txBody>
      </p:sp>
    </p:spTree>
    <p:extLst>
      <p:ext uri="{BB962C8B-B14F-4D97-AF65-F5344CB8AC3E}">
        <p14:creationId xmlns:p14="http://schemas.microsoft.com/office/powerpoint/2010/main" val="2966474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中醫寶典：</a:t>
            </a:r>
            <a:r>
              <a:rPr kumimoji="1" lang="en" altLang="zh-HK" dirty="0"/>
              <a:t>http://</a:t>
            </a:r>
            <a:r>
              <a:rPr kumimoji="1" lang="en" altLang="zh-HK" dirty="0" err="1"/>
              <a:t>zhongyibook.com</a:t>
            </a:r>
            <a:r>
              <a:rPr kumimoji="1" lang="en" altLang="zh-HK" dirty="0"/>
              <a:t>/</a:t>
            </a:r>
            <a:r>
              <a:rPr kumimoji="1" lang="en" altLang="zh-HK" dirty="0" err="1"/>
              <a:t>bencaogangmu</a:t>
            </a:r>
            <a:r>
              <a:rPr kumimoji="1" lang="en" altLang="zh-HK" dirty="0"/>
              <a:t>-scan/</a:t>
            </a:r>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30</a:t>
            </a:fld>
            <a:endParaRPr kumimoji="1" lang="zh-HK" altLang="en-US"/>
          </a:p>
        </p:txBody>
      </p:sp>
    </p:spTree>
    <p:extLst>
      <p:ext uri="{BB962C8B-B14F-4D97-AF65-F5344CB8AC3E}">
        <p14:creationId xmlns:p14="http://schemas.microsoft.com/office/powerpoint/2010/main" val="2045007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buFont typeface="Wingdings" pitchFamily="2" charset="2"/>
              <a:buChar char="p"/>
            </a:pPr>
            <a:r>
              <a:rPr kumimoji="1" lang="zh-HK" altLang="en-US" sz="1200" dirty="0"/>
              <a:t>他曾登上武當山，研究仙果「榔梅」，證實它只是普通的梅子</a:t>
            </a:r>
            <a:endParaRPr kumimoji="1" lang="en-US" altLang="zh-HK" sz="1200" dirty="0"/>
          </a:p>
          <a:p>
            <a:pPr>
              <a:buFont typeface="Wingdings" pitchFamily="2" charset="2"/>
              <a:buChar char="p"/>
            </a:pPr>
            <a:r>
              <a:rPr kumimoji="1" lang="zh-HK" altLang="en-US" sz="1200" dirty="0"/>
              <a:t>親自飲用曼陀羅花籽浸的酒，證實確有麻醉的功效，澄清了傳說謠言</a:t>
            </a:r>
            <a:endParaRPr kumimoji="1" lang="en-US" altLang="zh-HK" sz="1200" dirty="0"/>
          </a:p>
          <a:p>
            <a:pPr>
              <a:buFont typeface="Wingdings" pitchFamily="2" charset="2"/>
              <a:buChar char="p"/>
            </a:pPr>
            <a:r>
              <a:rPr kumimoji="1" lang="zh-HK" altLang="en-US" sz="1200" dirty="0"/>
              <a:t>解剖穿山甲，剖出一升的螞蟻，證實了穿山甲會食蟻的特性</a:t>
            </a:r>
            <a:endParaRPr kumimoji="1" lang="en-US" altLang="zh-HK" sz="1200" dirty="0"/>
          </a:p>
          <a:p>
            <a:pPr>
              <a:buFont typeface="Wingdings" pitchFamily="2" charset="2"/>
              <a:buChar char="p"/>
            </a:pPr>
            <a:r>
              <a:rPr kumimoji="1" lang="zh-HK" altLang="en-US" sz="1200" dirty="0"/>
              <a:t>請教漁民水生魚類的習性與撈捕方法</a:t>
            </a:r>
            <a:endParaRPr kumimoji="1" lang="en-US" altLang="zh-HK" sz="1200" dirty="0"/>
          </a:p>
          <a:p>
            <a:pPr>
              <a:buFont typeface="Wingdings" pitchFamily="2" charset="2"/>
              <a:buChar char="p"/>
            </a:pPr>
            <a:r>
              <a:rPr kumimoji="1" lang="zh-HK" altLang="en-US" sz="1200" dirty="0"/>
              <a:t>拜獵人為師，得知虎骨的療效</a:t>
            </a:r>
            <a:endParaRPr kumimoji="1" lang="en-US" altLang="zh-HK" u="sng"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HK" altLang="en-US" u="sng" dirty="0"/>
              <a:t>李時珍</a:t>
            </a:r>
            <a:r>
              <a:rPr kumimoji="1" lang="zh-HK" altLang="en-US" dirty="0"/>
              <a:t>真正做到「讀萬卷書，行萬里路」。</a:t>
            </a:r>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32</a:t>
            </a:fld>
            <a:endParaRPr kumimoji="1" lang="zh-HK" altLang="en-US"/>
          </a:p>
        </p:txBody>
      </p:sp>
    </p:spTree>
    <p:extLst>
      <p:ext uri="{BB962C8B-B14F-4D97-AF65-F5344CB8AC3E}">
        <p14:creationId xmlns:p14="http://schemas.microsoft.com/office/powerpoint/2010/main" val="3604297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sz="1200" u="sng" dirty="0"/>
              <a:t>李時珍</a:t>
            </a:r>
            <a:r>
              <a:rPr kumimoji="1" lang="zh-HK" altLang="en-US" sz="1200" dirty="0"/>
              <a:t>憑著不恥下問的態度，堅毅的心智</a:t>
            </a:r>
            <a:endParaRPr kumimoji="1" lang="en-US" altLang="zh-HK" sz="1200" dirty="0"/>
          </a:p>
          <a:p>
            <a:r>
              <a:rPr kumimoji="1" lang="zh-HK" altLang="en-US" sz="1200" dirty="0"/>
              <a:t>認真觀察出遊所見</a:t>
            </a:r>
            <a:endParaRPr kumimoji="1" lang="en-US" altLang="zh-HK" sz="1200" dirty="0"/>
          </a:p>
          <a:p>
            <a:r>
              <a:rPr kumimoji="1" lang="zh-HK" altLang="en-US" sz="1200" dirty="0"/>
              <a:t>拜能者為師，學習新知識</a:t>
            </a:r>
            <a:endParaRPr kumimoji="1" lang="en-US" altLang="zh-HK" sz="1200" dirty="0"/>
          </a:p>
          <a:p>
            <a:r>
              <a:rPr kumimoji="1" lang="zh-HK" altLang="en-US" sz="1200" dirty="0"/>
              <a:t>細心尋找及採集特殊草藥</a:t>
            </a:r>
            <a:endParaRPr kumimoji="1" lang="en-US" altLang="zh-HK" sz="1200" dirty="0"/>
          </a:p>
          <a:p>
            <a:r>
              <a:rPr kumimoji="1" lang="zh-HK" altLang="en-US" sz="1200" dirty="0"/>
              <a:t>親身嘗試草藥的功效和味道</a:t>
            </a:r>
            <a:endParaRPr kumimoji="1" lang="en-US" altLang="zh-HK" sz="1200" dirty="0"/>
          </a:p>
          <a:p>
            <a:endParaRPr kumimoji="1" lang="en-US" altLang="zh-HK" sz="1200" dirty="0"/>
          </a:p>
          <a:p>
            <a:r>
              <a:rPr kumimoji="1" lang="zh-HK" altLang="en-US" sz="1200" dirty="0"/>
              <a:t>最終找到了多種未曾記載的新藥材</a:t>
            </a:r>
            <a:endParaRPr kumimoji="1" lang="en-US" altLang="zh-HK" sz="1200" dirty="0"/>
          </a:p>
          <a:p>
            <a:r>
              <a:rPr kumimoji="1" lang="zh-HK" altLang="en-US" sz="1200" dirty="0"/>
              <a:t>大大地擴闊了他的視野和豐富了他的醫學知識</a:t>
            </a:r>
            <a:endParaRPr kumimoji="1" lang="en-US" altLang="zh-HK" sz="1200" dirty="0"/>
          </a:p>
          <a:p>
            <a:r>
              <a:rPr kumimoji="1" lang="zh-HK" altLang="en-US" sz="1200" dirty="0"/>
              <a:t>為他編寫</a:t>
            </a:r>
            <a:r>
              <a:rPr kumimoji="1" lang="en-US" altLang="zh-HK" sz="1200" dirty="0"/>
              <a:t>《</a:t>
            </a:r>
            <a:r>
              <a:rPr kumimoji="1" lang="zh-HK" altLang="en-US" sz="1200" dirty="0"/>
              <a:t>本草綱目</a:t>
            </a:r>
            <a:r>
              <a:rPr kumimoji="1" lang="en-US" altLang="zh-HK" sz="1200" dirty="0"/>
              <a:t>》</a:t>
            </a:r>
            <a:r>
              <a:rPr kumimoji="1" lang="zh-HK" altLang="en-US" sz="1200" dirty="0"/>
              <a:t>提供了寶貴的一手資料</a:t>
            </a:r>
            <a:endParaRPr kumimoji="1" lang="en-US" altLang="zh-HK" sz="1200" dirty="0"/>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33</a:t>
            </a:fld>
            <a:endParaRPr kumimoji="1" lang="zh-HK" altLang="en-US"/>
          </a:p>
        </p:txBody>
      </p:sp>
    </p:spTree>
    <p:extLst>
      <p:ext uri="{BB962C8B-B14F-4D97-AF65-F5344CB8AC3E}">
        <p14:creationId xmlns:p14="http://schemas.microsoft.com/office/powerpoint/2010/main" val="1519018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en-US" altLang="zh-HK" dirty="0"/>
              <a:t>1578</a:t>
            </a:r>
            <a:r>
              <a:rPr kumimoji="1" lang="zh-HK" altLang="en-US" dirty="0"/>
              <a:t>年時，</a:t>
            </a:r>
            <a:r>
              <a:rPr kumimoji="1" lang="zh-HK" altLang="en-US" u="sng" dirty="0"/>
              <a:t>李時珍</a:t>
            </a:r>
            <a:r>
              <a:rPr kumimoji="1" lang="zh-HK" altLang="en-US" dirty="0"/>
              <a:t>已步入花甲之年</a:t>
            </a:r>
            <a:endParaRPr kumimoji="1" lang="en-US" altLang="zh-HK" dirty="0"/>
          </a:p>
          <a:p>
            <a:r>
              <a:rPr kumimoji="1" lang="zh-HK" altLang="en-US" dirty="0"/>
              <a:t>但他還不放心，又連續校對了三次原稿，認真地審核和作出修正</a:t>
            </a:r>
            <a:endParaRPr kumimoji="1" lang="en-US" altLang="zh-HK" dirty="0"/>
          </a:p>
          <a:p>
            <a:r>
              <a:rPr kumimoji="1" lang="en-US" altLang="zh-HK" dirty="0"/>
              <a:t>《</a:t>
            </a:r>
            <a:r>
              <a:rPr kumimoji="1" lang="zh-HK" altLang="en-US" dirty="0"/>
              <a:t>本草綱目</a:t>
            </a:r>
            <a:r>
              <a:rPr kumimoji="1" lang="en-US" altLang="zh-HK" dirty="0"/>
              <a:t>》</a:t>
            </a:r>
            <a:r>
              <a:rPr kumimoji="1" lang="zh-HK" altLang="en-US" dirty="0"/>
              <a:t>的序例中記載到「稿凡三易」就是指這件事</a:t>
            </a:r>
            <a:endParaRPr kumimoji="1" lang="en-US" altLang="zh-HK" dirty="0"/>
          </a:p>
          <a:p>
            <a:pPr marL="0" indent="0">
              <a:buNone/>
            </a:pPr>
            <a:endParaRPr kumimoji="1" lang="en-US" altLang="zh-HK" dirty="0"/>
          </a:p>
          <a:p>
            <a:r>
              <a:rPr kumimoji="1" lang="zh-HK" altLang="en-US" dirty="0"/>
              <a:t>按照</a:t>
            </a:r>
            <a:r>
              <a:rPr kumimoji="1" lang="zh-HK" altLang="en-US" u="sng" dirty="0"/>
              <a:t>李時珍</a:t>
            </a:r>
            <a:r>
              <a:rPr kumimoji="1" lang="zh-HK" altLang="en-US" dirty="0"/>
              <a:t>本人的介紹，</a:t>
            </a:r>
            <a:r>
              <a:rPr kumimoji="1" lang="en-US" altLang="zh-HK" dirty="0"/>
              <a:t> 《</a:t>
            </a:r>
            <a:r>
              <a:rPr kumimoji="1" lang="zh-HK" altLang="en-US" dirty="0"/>
              <a:t>本草綱目</a:t>
            </a:r>
            <a:r>
              <a:rPr kumimoji="1" lang="en-US" altLang="zh-HK" dirty="0"/>
              <a:t>》 </a:t>
            </a:r>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34</a:t>
            </a:fld>
            <a:endParaRPr kumimoji="1" lang="zh-HK" altLang="en-US"/>
          </a:p>
        </p:txBody>
      </p:sp>
    </p:spTree>
    <p:extLst>
      <p:ext uri="{BB962C8B-B14F-4D97-AF65-F5344CB8AC3E}">
        <p14:creationId xmlns:p14="http://schemas.microsoft.com/office/powerpoint/2010/main" val="28145164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遺憾的是，事實往往與人的主觀願望存在很大的距離</a:t>
            </a:r>
            <a:endParaRPr kumimoji="1" lang="en-US" altLang="zh-HK" dirty="0"/>
          </a:p>
          <a:p>
            <a:r>
              <a:rPr kumimoji="1" lang="zh-HK" altLang="en-US" dirty="0"/>
              <a:t>醫生行業本就不受重視，醫學書籍更是乏人問津</a:t>
            </a:r>
            <a:endParaRPr kumimoji="1" lang="en-US" altLang="zh-HK" dirty="0"/>
          </a:p>
          <a:p>
            <a:r>
              <a:rPr kumimoji="1" lang="zh-HK" altLang="en-US" dirty="0"/>
              <a:t>南京書商們對於小說、戲曲等讀者群豐富的書種更有興趣</a:t>
            </a:r>
            <a:endParaRPr kumimoji="1" lang="en-US" altLang="zh-HK" dirty="0"/>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36</a:t>
            </a:fld>
            <a:endParaRPr kumimoji="1" lang="zh-HK" altLang="en-US"/>
          </a:p>
        </p:txBody>
      </p:sp>
    </p:spTree>
    <p:extLst>
      <p:ext uri="{BB962C8B-B14F-4D97-AF65-F5344CB8AC3E}">
        <p14:creationId xmlns:p14="http://schemas.microsoft.com/office/powerpoint/2010/main" val="24871752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buFont typeface="Wingdings" pitchFamily="2" charset="2"/>
              <a:buChar char="ü"/>
            </a:pPr>
            <a:r>
              <a:rPr kumimoji="1" lang="zh-HK" altLang="en-US" dirty="0"/>
              <a:t>以</a:t>
            </a:r>
            <a:r>
              <a:rPr kumimoji="1" lang="zh-HK" altLang="en-US" u="sng" dirty="0"/>
              <a:t>李攀龍</a:t>
            </a:r>
            <a:r>
              <a:rPr kumimoji="1" lang="zh-HK" altLang="en-US" dirty="0"/>
              <a:t>與</a:t>
            </a:r>
            <a:r>
              <a:rPr kumimoji="1" lang="zh-HK" altLang="en-US" u="sng" dirty="0"/>
              <a:t>王世貞</a:t>
            </a:r>
            <a:r>
              <a:rPr kumimoji="1" lang="zh-HK" altLang="en-US" dirty="0"/>
              <a:t>為首的後七子，除了文風相近，皆為崇尚古體之外，其文學核心也是以</a:t>
            </a:r>
            <a:r>
              <a:rPr kumimoji="1" lang="zh-HK" altLang="en-US" u="sng" dirty="0"/>
              <a:t>王世貞</a:t>
            </a:r>
            <a:r>
              <a:rPr kumimoji="1" lang="zh-TW" altLang="en-US" dirty="0"/>
              <a:t>：</a:t>
            </a:r>
            <a:r>
              <a:rPr kumimoji="1" lang="zh-HK" altLang="en-US" dirty="0"/>
              <a:t>「秦漢以後無文矣，大歷以後書勿讀。」所提出的復古風潮</a:t>
            </a:r>
            <a:endParaRPr kumimoji="1" lang="en-US" altLang="zh-HK" dirty="0"/>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37</a:t>
            </a:fld>
            <a:endParaRPr kumimoji="1" lang="zh-HK" altLang="en-US"/>
          </a:p>
        </p:txBody>
      </p:sp>
    </p:spTree>
    <p:extLst>
      <p:ext uri="{BB962C8B-B14F-4D97-AF65-F5344CB8AC3E}">
        <p14:creationId xmlns:p14="http://schemas.microsoft.com/office/powerpoint/2010/main" val="488651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40</a:t>
            </a:fld>
            <a:endParaRPr kumimoji="1" lang="zh-HK" altLang="en-US"/>
          </a:p>
        </p:txBody>
      </p:sp>
    </p:spTree>
    <p:extLst>
      <p:ext uri="{BB962C8B-B14F-4D97-AF65-F5344CB8AC3E}">
        <p14:creationId xmlns:p14="http://schemas.microsoft.com/office/powerpoint/2010/main" val="14908298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48</a:t>
            </a:fld>
            <a:endParaRPr lang="zh-CN" altLang="en-US"/>
          </a:p>
        </p:txBody>
      </p:sp>
    </p:spTree>
    <p:extLst>
      <p:ext uri="{BB962C8B-B14F-4D97-AF65-F5344CB8AC3E}">
        <p14:creationId xmlns:p14="http://schemas.microsoft.com/office/powerpoint/2010/main" val="2698140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6456FC90-A024-4642-B315-F723F2A922E0}"/>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endParaRPr lang="en-US"/>
          </a:p>
        </p:txBody>
      </p:sp>
      <p:sp>
        <p:nvSpPr>
          <p:cNvPr id="3" name="副標題 2">
            <a:extLst>
              <a:ext uri="{FF2B5EF4-FFF2-40B4-BE49-F238E27FC236}">
                <a16:creationId xmlns:a16="http://schemas.microsoft.com/office/drawing/2014/main" xmlns="" id="{9386CA4E-8E8A-45A5-8BDC-604DA0AD91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endParaRPr lang="en-US"/>
          </a:p>
        </p:txBody>
      </p:sp>
      <p:sp>
        <p:nvSpPr>
          <p:cNvPr id="4" name="日期版面配置區 3">
            <a:extLst>
              <a:ext uri="{FF2B5EF4-FFF2-40B4-BE49-F238E27FC236}">
                <a16:creationId xmlns:a16="http://schemas.microsoft.com/office/drawing/2014/main" xmlns="" id="{09A40D78-9DA9-4902-84A5-B01F3C19E2F4}"/>
              </a:ext>
            </a:extLst>
          </p:cNvPr>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頁尾版面配置區 4">
            <a:extLst>
              <a:ext uri="{FF2B5EF4-FFF2-40B4-BE49-F238E27FC236}">
                <a16:creationId xmlns:a16="http://schemas.microsoft.com/office/drawing/2014/main" xmlns="" id="{AF59FE0B-9ADC-432D-A999-813E478D4228}"/>
              </a:ext>
            </a:extLst>
          </p:cNvPr>
          <p:cNvSpPr>
            <a:spLocks noGrp="1"/>
          </p:cNvSpPr>
          <p:nvPr>
            <p:ph type="ftr" sz="quarter" idx="11"/>
          </p:nvPr>
        </p:nvSpPr>
        <p:spPr/>
        <p:txBody>
          <a:bodyPr/>
          <a:lstStyle/>
          <a:p>
            <a:endParaRPr kumimoji="1" lang="zh-HK" altLang="en-US"/>
          </a:p>
        </p:txBody>
      </p:sp>
      <p:sp>
        <p:nvSpPr>
          <p:cNvPr id="6" name="投影片編號版面配置區 5">
            <a:extLst>
              <a:ext uri="{FF2B5EF4-FFF2-40B4-BE49-F238E27FC236}">
                <a16:creationId xmlns:a16="http://schemas.microsoft.com/office/drawing/2014/main" xmlns="" id="{58C83280-7BC9-4A02-B7A1-F4EFB43622EB}"/>
              </a:ext>
            </a:extLst>
          </p:cNvPr>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2591143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3768869-176C-4538-9FCB-C8C61696938E}"/>
              </a:ext>
            </a:extLst>
          </p:cNvPr>
          <p:cNvSpPr>
            <a:spLocks noGrp="1"/>
          </p:cNvSpPr>
          <p:nvPr>
            <p:ph type="title"/>
          </p:nvPr>
        </p:nvSpPr>
        <p:spPr/>
        <p:txBody>
          <a:bodyPr/>
          <a:lstStyle/>
          <a:p>
            <a:r>
              <a:rPr lang="zh-TW" altLang="en-US"/>
              <a:t>按一下以編輯母片標題樣式</a:t>
            </a:r>
            <a:endParaRPr lang="en-US"/>
          </a:p>
        </p:txBody>
      </p:sp>
      <p:sp>
        <p:nvSpPr>
          <p:cNvPr id="3" name="內容版面配置區 2">
            <a:extLst>
              <a:ext uri="{FF2B5EF4-FFF2-40B4-BE49-F238E27FC236}">
                <a16:creationId xmlns:a16="http://schemas.microsoft.com/office/drawing/2014/main" xmlns="" id="{1B032C7A-A731-4742-9A4D-34A01232859D}"/>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a:extLst>
              <a:ext uri="{FF2B5EF4-FFF2-40B4-BE49-F238E27FC236}">
                <a16:creationId xmlns:a16="http://schemas.microsoft.com/office/drawing/2014/main" xmlns="" id="{EB466CCB-AD0C-4722-9EB0-2FC2AD7C42ED}"/>
              </a:ext>
            </a:extLst>
          </p:cNvPr>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頁尾版面配置區 4">
            <a:extLst>
              <a:ext uri="{FF2B5EF4-FFF2-40B4-BE49-F238E27FC236}">
                <a16:creationId xmlns:a16="http://schemas.microsoft.com/office/drawing/2014/main" xmlns="" id="{A566CE03-B948-4574-B4CA-42C205C7FB63}"/>
              </a:ext>
            </a:extLst>
          </p:cNvPr>
          <p:cNvSpPr>
            <a:spLocks noGrp="1"/>
          </p:cNvSpPr>
          <p:nvPr>
            <p:ph type="ftr" sz="quarter" idx="11"/>
          </p:nvPr>
        </p:nvSpPr>
        <p:spPr/>
        <p:txBody>
          <a:bodyPr/>
          <a:lstStyle/>
          <a:p>
            <a:endParaRPr kumimoji="1" lang="zh-HK" altLang="en-US"/>
          </a:p>
        </p:txBody>
      </p:sp>
      <p:sp>
        <p:nvSpPr>
          <p:cNvPr id="6" name="投影片編號版面配置區 5">
            <a:extLst>
              <a:ext uri="{FF2B5EF4-FFF2-40B4-BE49-F238E27FC236}">
                <a16:creationId xmlns:a16="http://schemas.microsoft.com/office/drawing/2014/main" xmlns="" id="{EA8C6EDC-7A47-48CF-82C6-E18B3580B494}"/>
              </a:ext>
            </a:extLst>
          </p:cNvPr>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2326533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09C549B7-993F-4217-A96C-397CE4C347BD}"/>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endParaRPr lang="en-US"/>
          </a:p>
        </p:txBody>
      </p:sp>
      <p:sp>
        <p:nvSpPr>
          <p:cNvPr id="3" name="文字版面配置區 2">
            <a:extLst>
              <a:ext uri="{FF2B5EF4-FFF2-40B4-BE49-F238E27FC236}">
                <a16:creationId xmlns:a16="http://schemas.microsoft.com/office/drawing/2014/main" xmlns="" id="{839EB203-8044-40E5-AD6C-6C0E0BBB43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xmlns="" id="{0147A9F4-C167-4631-8D55-145672DAA67F}"/>
              </a:ext>
            </a:extLst>
          </p:cNvPr>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頁尾版面配置區 4">
            <a:extLst>
              <a:ext uri="{FF2B5EF4-FFF2-40B4-BE49-F238E27FC236}">
                <a16:creationId xmlns:a16="http://schemas.microsoft.com/office/drawing/2014/main" xmlns="" id="{9D698D5B-80F0-4C32-B7FD-047824659CED}"/>
              </a:ext>
            </a:extLst>
          </p:cNvPr>
          <p:cNvSpPr>
            <a:spLocks noGrp="1"/>
          </p:cNvSpPr>
          <p:nvPr>
            <p:ph type="ftr" sz="quarter" idx="11"/>
          </p:nvPr>
        </p:nvSpPr>
        <p:spPr/>
        <p:txBody>
          <a:bodyPr/>
          <a:lstStyle/>
          <a:p>
            <a:endParaRPr kumimoji="1" lang="zh-HK" altLang="en-US"/>
          </a:p>
        </p:txBody>
      </p:sp>
      <p:sp>
        <p:nvSpPr>
          <p:cNvPr id="6" name="投影片編號版面配置區 5">
            <a:extLst>
              <a:ext uri="{FF2B5EF4-FFF2-40B4-BE49-F238E27FC236}">
                <a16:creationId xmlns:a16="http://schemas.microsoft.com/office/drawing/2014/main" xmlns="" id="{D06C336B-92D7-40E4-83F0-1F8C00EFF9CA}"/>
              </a:ext>
            </a:extLst>
          </p:cNvPr>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3684760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ADD2B84-29AC-43CF-A904-A23FFE140BFE}"/>
              </a:ext>
            </a:extLst>
          </p:cNvPr>
          <p:cNvSpPr>
            <a:spLocks noGrp="1"/>
          </p:cNvSpPr>
          <p:nvPr>
            <p:ph type="title"/>
          </p:nvPr>
        </p:nvSpPr>
        <p:spPr/>
        <p:txBody>
          <a:bodyPr/>
          <a:lstStyle/>
          <a:p>
            <a:r>
              <a:rPr lang="zh-TW" altLang="en-US"/>
              <a:t>按一下以編輯母片標題樣式</a:t>
            </a:r>
            <a:endParaRPr lang="en-US"/>
          </a:p>
        </p:txBody>
      </p:sp>
      <p:sp>
        <p:nvSpPr>
          <p:cNvPr id="3" name="內容版面配置區 2">
            <a:extLst>
              <a:ext uri="{FF2B5EF4-FFF2-40B4-BE49-F238E27FC236}">
                <a16:creationId xmlns:a16="http://schemas.microsoft.com/office/drawing/2014/main" xmlns="" id="{08F6E54E-BAD7-4BA7-97BE-F44D69BBAB4A}"/>
              </a:ext>
            </a:extLst>
          </p:cNvPr>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a:extLst>
              <a:ext uri="{FF2B5EF4-FFF2-40B4-BE49-F238E27FC236}">
                <a16:creationId xmlns:a16="http://schemas.microsoft.com/office/drawing/2014/main" xmlns="" id="{C2C9DF1C-3586-44A1-9F16-61FB628ADD2D}"/>
              </a:ext>
            </a:extLst>
          </p:cNvPr>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日期版面配置區 4">
            <a:extLst>
              <a:ext uri="{FF2B5EF4-FFF2-40B4-BE49-F238E27FC236}">
                <a16:creationId xmlns:a16="http://schemas.microsoft.com/office/drawing/2014/main" xmlns="" id="{0F2C99DE-0876-47EF-967B-DBC1D6AB0E16}"/>
              </a:ext>
            </a:extLst>
          </p:cNvPr>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6" name="頁尾版面配置區 5">
            <a:extLst>
              <a:ext uri="{FF2B5EF4-FFF2-40B4-BE49-F238E27FC236}">
                <a16:creationId xmlns:a16="http://schemas.microsoft.com/office/drawing/2014/main" xmlns="" id="{31E51DAF-75C2-47B4-B63D-A46449A677AB}"/>
              </a:ext>
            </a:extLst>
          </p:cNvPr>
          <p:cNvSpPr>
            <a:spLocks noGrp="1"/>
          </p:cNvSpPr>
          <p:nvPr>
            <p:ph type="ftr" sz="quarter" idx="11"/>
          </p:nvPr>
        </p:nvSpPr>
        <p:spPr/>
        <p:txBody>
          <a:bodyPr/>
          <a:lstStyle/>
          <a:p>
            <a:endParaRPr kumimoji="1" lang="zh-HK" altLang="en-US"/>
          </a:p>
        </p:txBody>
      </p:sp>
      <p:sp>
        <p:nvSpPr>
          <p:cNvPr id="7" name="投影片編號版面配置區 6">
            <a:extLst>
              <a:ext uri="{FF2B5EF4-FFF2-40B4-BE49-F238E27FC236}">
                <a16:creationId xmlns:a16="http://schemas.microsoft.com/office/drawing/2014/main" xmlns="" id="{715A5A9A-EF7F-4ED9-8239-BCA2E262C3DD}"/>
              </a:ext>
            </a:extLst>
          </p:cNvPr>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1434271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259F3ABB-1863-44C5-8461-2B6F5460B931}"/>
              </a:ext>
            </a:extLst>
          </p:cNvPr>
          <p:cNvSpPr>
            <a:spLocks noGrp="1"/>
          </p:cNvSpPr>
          <p:nvPr>
            <p:ph type="title"/>
          </p:nvPr>
        </p:nvSpPr>
        <p:spPr>
          <a:xfrm>
            <a:off x="839788" y="365125"/>
            <a:ext cx="10515600" cy="1325563"/>
          </a:xfrm>
        </p:spPr>
        <p:txBody>
          <a:bodyPr/>
          <a:lstStyle/>
          <a:p>
            <a:r>
              <a:rPr lang="zh-TW" altLang="en-US"/>
              <a:t>按一下以編輯母片標題樣式</a:t>
            </a:r>
            <a:endParaRPr lang="en-US"/>
          </a:p>
        </p:txBody>
      </p:sp>
      <p:sp>
        <p:nvSpPr>
          <p:cNvPr id="3" name="文字版面配置區 2">
            <a:extLst>
              <a:ext uri="{FF2B5EF4-FFF2-40B4-BE49-F238E27FC236}">
                <a16:creationId xmlns:a16="http://schemas.microsoft.com/office/drawing/2014/main" xmlns="" id="{D2639429-0DEC-4B3E-8FDA-8E64B37C0C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xmlns="" id="{1DDC70D0-A358-48B5-A5D4-E484F2C7EC74}"/>
              </a:ext>
            </a:extLst>
          </p:cNvPr>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a:extLst>
              <a:ext uri="{FF2B5EF4-FFF2-40B4-BE49-F238E27FC236}">
                <a16:creationId xmlns:a16="http://schemas.microsoft.com/office/drawing/2014/main" xmlns="" id="{33AD6F10-9740-4931-9A9E-77700E4412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xmlns="" id="{45D1410C-284B-4452-9CA5-1FDE455EF727}"/>
              </a:ext>
            </a:extLst>
          </p:cNvPr>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日期版面配置區 6">
            <a:extLst>
              <a:ext uri="{FF2B5EF4-FFF2-40B4-BE49-F238E27FC236}">
                <a16:creationId xmlns:a16="http://schemas.microsoft.com/office/drawing/2014/main" xmlns="" id="{9D2A3DEF-8BB9-4955-AD19-5C157FB929CB}"/>
              </a:ext>
            </a:extLst>
          </p:cNvPr>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8" name="頁尾版面配置區 7">
            <a:extLst>
              <a:ext uri="{FF2B5EF4-FFF2-40B4-BE49-F238E27FC236}">
                <a16:creationId xmlns:a16="http://schemas.microsoft.com/office/drawing/2014/main" xmlns="" id="{7F8CB52E-B3EB-4F9C-ACA2-C3C288DC6049}"/>
              </a:ext>
            </a:extLst>
          </p:cNvPr>
          <p:cNvSpPr>
            <a:spLocks noGrp="1"/>
          </p:cNvSpPr>
          <p:nvPr>
            <p:ph type="ftr" sz="quarter" idx="11"/>
          </p:nvPr>
        </p:nvSpPr>
        <p:spPr/>
        <p:txBody>
          <a:bodyPr/>
          <a:lstStyle/>
          <a:p>
            <a:endParaRPr kumimoji="1" lang="zh-HK" altLang="en-US"/>
          </a:p>
        </p:txBody>
      </p:sp>
      <p:sp>
        <p:nvSpPr>
          <p:cNvPr id="9" name="投影片編號版面配置區 8">
            <a:extLst>
              <a:ext uri="{FF2B5EF4-FFF2-40B4-BE49-F238E27FC236}">
                <a16:creationId xmlns:a16="http://schemas.microsoft.com/office/drawing/2014/main" xmlns="" id="{D47264D4-B94A-4B04-82D9-A427E752FA41}"/>
              </a:ext>
            </a:extLst>
          </p:cNvPr>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1877414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3A830C2F-EA20-4EE0-80EF-6C4AACF2E31B}"/>
              </a:ext>
            </a:extLst>
          </p:cNvPr>
          <p:cNvSpPr>
            <a:spLocks noGrp="1"/>
          </p:cNvSpPr>
          <p:nvPr>
            <p:ph type="title"/>
          </p:nvPr>
        </p:nvSpPr>
        <p:spPr/>
        <p:txBody>
          <a:bodyPr/>
          <a:lstStyle/>
          <a:p>
            <a:r>
              <a:rPr lang="zh-TW" altLang="en-US"/>
              <a:t>按一下以編輯母片標題樣式</a:t>
            </a:r>
            <a:endParaRPr lang="en-US"/>
          </a:p>
        </p:txBody>
      </p:sp>
      <p:sp>
        <p:nvSpPr>
          <p:cNvPr id="3" name="日期版面配置區 2">
            <a:extLst>
              <a:ext uri="{FF2B5EF4-FFF2-40B4-BE49-F238E27FC236}">
                <a16:creationId xmlns:a16="http://schemas.microsoft.com/office/drawing/2014/main" xmlns="" id="{732C2A22-7653-41D1-B2B5-37BA084864CD}"/>
              </a:ext>
            </a:extLst>
          </p:cNvPr>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4" name="頁尾版面配置區 3">
            <a:extLst>
              <a:ext uri="{FF2B5EF4-FFF2-40B4-BE49-F238E27FC236}">
                <a16:creationId xmlns:a16="http://schemas.microsoft.com/office/drawing/2014/main" xmlns="" id="{89E0106B-9B0C-44F8-AD30-A798CE474AB4}"/>
              </a:ext>
            </a:extLst>
          </p:cNvPr>
          <p:cNvSpPr>
            <a:spLocks noGrp="1"/>
          </p:cNvSpPr>
          <p:nvPr>
            <p:ph type="ftr" sz="quarter" idx="11"/>
          </p:nvPr>
        </p:nvSpPr>
        <p:spPr/>
        <p:txBody>
          <a:bodyPr/>
          <a:lstStyle/>
          <a:p>
            <a:endParaRPr kumimoji="1" lang="zh-HK" altLang="en-US"/>
          </a:p>
        </p:txBody>
      </p:sp>
      <p:sp>
        <p:nvSpPr>
          <p:cNvPr id="5" name="投影片編號版面配置區 4">
            <a:extLst>
              <a:ext uri="{FF2B5EF4-FFF2-40B4-BE49-F238E27FC236}">
                <a16:creationId xmlns:a16="http://schemas.microsoft.com/office/drawing/2014/main" xmlns="" id="{B059137A-5B05-4874-BB51-7B4D10C841BF}"/>
              </a:ext>
            </a:extLst>
          </p:cNvPr>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672155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xmlns="" id="{DD01CE2A-1862-40C2-AAEA-F1507D72AF92}"/>
              </a:ext>
            </a:extLst>
          </p:cNvPr>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3" name="頁尾版面配置區 2">
            <a:extLst>
              <a:ext uri="{FF2B5EF4-FFF2-40B4-BE49-F238E27FC236}">
                <a16:creationId xmlns:a16="http://schemas.microsoft.com/office/drawing/2014/main" xmlns="" id="{1CAEC5DF-A7CE-4818-9741-D17DA69AA443}"/>
              </a:ext>
            </a:extLst>
          </p:cNvPr>
          <p:cNvSpPr>
            <a:spLocks noGrp="1"/>
          </p:cNvSpPr>
          <p:nvPr>
            <p:ph type="ftr" sz="quarter" idx="11"/>
          </p:nvPr>
        </p:nvSpPr>
        <p:spPr/>
        <p:txBody>
          <a:bodyPr/>
          <a:lstStyle/>
          <a:p>
            <a:endParaRPr kumimoji="1" lang="zh-HK" altLang="en-US"/>
          </a:p>
        </p:txBody>
      </p:sp>
      <p:sp>
        <p:nvSpPr>
          <p:cNvPr id="4" name="投影片編號版面配置區 3">
            <a:extLst>
              <a:ext uri="{FF2B5EF4-FFF2-40B4-BE49-F238E27FC236}">
                <a16:creationId xmlns:a16="http://schemas.microsoft.com/office/drawing/2014/main" xmlns="" id="{695BE972-44A2-4266-A507-6431CEC02FDA}"/>
              </a:ext>
            </a:extLst>
          </p:cNvPr>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896067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521A4D8C-A639-49FF-BE08-18C3F4B4D4D9}"/>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a:p>
        </p:txBody>
      </p:sp>
      <p:sp>
        <p:nvSpPr>
          <p:cNvPr id="3" name="內容版面配置區 2">
            <a:extLst>
              <a:ext uri="{FF2B5EF4-FFF2-40B4-BE49-F238E27FC236}">
                <a16:creationId xmlns:a16="http://schemas.microsoft.com/office/drawing/2014/main" xmlns="" id="{81D49B16-3211-4010-A71E-FD37510DFF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a:extLst>
              <a:ext uri="{FF2B5EF4-FFF2-40B4-BE49-F238E27FC236}">
                <a16:creationId xmlns:a16="http://schemas.microsoft.com/office/drawing/2014/main" xmlns="" id="{7E0000FE-160F-45DD-BC72-EC52970B2F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xmlns="" id="{6A9C0091-3E91-4EEB-92C8-E2E5B8403D1F}"/>
              </a:ext>
            </a:extLst>
          </p:cNvPr>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6" name="頁尾版面配置區 5">
            <a:extLst>
              <a:ext uri="{FF2B5EF4-FFF2-40B4-BE49-F238E27FC236}">
                <a16:creationId xmlns:a16="http://schemas.microsoft.com/office/drawing/2014/main" xmlns="" id="{37E8E094-048C-412E-B036-A0F3EB56D843}"/>
              </a:ext>
            </a:extLst>
          </p:cNvPr>
          <p:cNvSpPr>
            <a:spLocks noGrp="1"/>
          </p:cNvSpPr>
          <p:nvPr>
            <p:ph type="ftr" sz="quarter" idx="11"/>
          </p:nvPr>
        </p:nvSpPr>
        <p:spPr/>
        <p:txBody>
          <a:bodyPr/>
          <a:lstStyle/>
          <a:p>
            <a:endParaRPr kumimoji="1" lang="zh-HK" altLang="en-US"/>
          </a:p>
        </p:txBody>
      </p:sp>
      <p:sp>
        <p:nvSpPr>
          <p:cNvPr id="7" name="投影片編號版面配置區 6">
            <a:extLst>
              <a:ext uri="{FF2B5EF4-FFF2-40B4-BE49-F238E27FC236}">
                <a16:creationId xmlns:a16="http://schemas.microsoft.com/office/drawing/2014/main" xmlns="" id="{CFB58C7F-3DB2-48B6-BC5A-09439761768E}"/>
              </a:ext>
            </a:extLst>
          </p:cNvPr>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3914160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8F6B52AA-772D-4EEB-AF36-317F2EE4009D}"/>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a:p>
        </p:txBody>
      </p:sp>
      <p:sp>
        <p:nvSpPr>
          <p:cNvPr id="3" name="圖片版面配置區 2">
            <a:extLst>
              <a:ext uri="{FF2B5EF4-FFF2-40B4-BE49-F238E27FC236}">
                <a16:creationId xmlns:a16="http://schemas.microsoft.com/office/drawing/2014/main" xmlns="" id="{E4EBA5F2-BB39-4925-9C14-B6038B1A95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文字版面配置區 3">
            <a:extLst>
              <a:ext uri="{FF2B5EF4-FFF2-40B4-BE49-F238E27FC236}">
                <a16:creationId xmlns:a16="http://schemas.microsoft.com/office/drawing/2014/main" xmlns="" id="{05E4C088-3DDA-4C6B-A8F8-A274D1CE99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xmlns="" id="{7D0457F7-A2CF-4196-BE22-26785E7382E4}"/>
              </a:ext>
            </a:extLst>
          </p:cNvPr>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6" name="頁尾版面配置區 5">
            <a:extLst>
              <a:ext uri="{FF2B5EF4-FFF2-40B4-BE49-F238E27FC236}">
                <a16:creationId xmlns:a16="http://schemas.microsoft.com/office/drawing/2014/main" xmlns="" id="{99BDC10F-5659-48FB-8B10-06520CC07048}"/>
              </a:ext>
            </a:extLst>
          </p:cNvPr>
          <p:cNvSpPr>
            <a:spLocks noGrp="1"/>
          </p:cNvSpPr>
          <p:nvPr>
            <p:ph type="ftr" sz="quarter" idx="11"/>
          </p:nvPr>
        </p:nvSpPr>
        <p:spPr/>
        <p:txBody>
          <a:bodyPr/>
          <a:lstStyle/>
          <a:p>
            <a:endParaRPr kumimoji="1" lang="zh-HK" altLang="en-US"/>
          </a:p>
        </p:txBody>
      </p:sp>
      <p:sp>
        <p:nvSpPr>
          <p:cNvPr id="7" name="投影片編號版面配置區 6">
            <a:extLst>
              <a:ext uri="{FF2B5EF4-FFF2-40B4-BE49-F238E27FC236}">
                <a16:creationId xmlns:a16="http://schemas.microsoft.com/office/drawing/2014/main" xmlns="" id="{DFE68D5C-1353-4F9B-8B07-0A48A93774E8}"/>
              </a:ext>
            </a:extLst>
          </p:cNvPr>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364490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840AF8BF-1768-4A1D-941F-78B891DA1524}"/>
              </a:ext>
            </a:extLst>
          </p:cNvPr>
          <p:cNvSpPr>
            <a:spLocks noGrp="1"/>
          </p:cNvSpPr>
          <p:nvPr>
            <p:ph type="title"/>
          </p:nvPr>
        </p:nvSpPr>
        <p:spPr/>
        <p:txBody>
          <a:bodyPr/>
          <a:lstStyle/>
          <a:p>
            <a:r>
              <a:rPr lang="zh-TW" altLang="en-US"/>
              <a:t>按一下以編輯母片標題樣式</a:t>
            </a:r>
            <a:endParaRPr lang="en-US"/>
          </a:p>
        </p:txBody>
      </p:sp>
      <p:sp>
        <p:nvSpPr>
          <p:cNvPr id="3" name="直排文字版面配置區 2">
            <a:extLst>
              <a:ext uri="{FF2B5EF4-FFF2-40B4-BE49-F238E27FC236}">
                <a16:creationId xmlns:a16="http://schemas.microsoft.com/office/drawing/2014/main" xmlns="" id="{4DAF70BD-C01E-4F7A-A28B-2B6D83EE777A}"/>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a:extLst>
              <a:ext uri="{FF2B5EF4-FFF2-40B4-BE49-F238E27FC236}">
                <a16:creationId xmlns:a16="http://schemas.microsoft.com/office/drawing/2014/main" xmlns="" id="{5DCAE7DC-E40B-4700-A961-8BFF1DB8B00A}"/>
              </a:ext>
            </a:extLst>
          </p:cNvPr>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頁尾版面配置區 4">
            <a:extLst>
              <a:ext uri="{FF2B5EF4-FFF2-40B4-BE49-F238E27FC236}">
                <a16:creationId xmlns:a16="http://schemas.microsoft.com/office/drawing/2014/main" xmlns="" id="{EEEFED61-CA7E-4605-8B87-FF754434DE9B}"/>
              </a:ext>
            </a:extLst>
          </p:cNvPr>
          <p:cNvSpPr>
            <a:spLocks noGrp="1"/>
          </p:cNvSpPr>
          <p:nvPr>
            <p:ph type="ftr" sz="quarter" idx="11"/>
          </p:nvPr>
        </p:nvSpPr>
        <p:spPr/>
        <p:txBody>
          <a:bodyPr/>
          <a:lstStyle/>
          <a:p>
            <a:endParaRPr kumimoji="1" lang="zh-HK" altLang="en-US"/>
          </a:p>
        </p:txBody>
      </p:sp>
      <p:sp>
        <p:nvSpPr>
          <p:cNvPr id="6" name="投影片編號版面配置區 5">
            <a:extLst>
              <a:ext uri="{FF2B5EF4-FFF2-40B4-BE49-F238E27FC236}">
                <a16:creationId xmlns:a16="http://schemas.microsoft.com/office/drawing/2014/main" xmlns="" id="{8D8E7418-F95E-4111-B84C-C77CAF9F0A71}"/>
              </a:ext>
            </a:extLst>
          </p:cNvPr>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156444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xmlns="" id="{15DCF240-5331-4136-B1E5-FAE4108409F5}"/>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endParaRPr lang="en-US"/>
          </a:p>
        </p:txBody>
      </p:sp>
      <p:sp>
        <p:nvSpPr>
          <p:cNvPr id="3" name="直排文字版面配置區 2">
            <a:extLst>
              <a:ext uri="{FF2B5EF4-FFF2-40B4-BE49-F238E27FC236}">
                <a16:creationId xmlns:a16="http://schemas.microsoft.com/office/drawing/2014/main" xmlns="" id="{52F87D7B-1AE1-4F74-8D13-C666F4EBBE37}"/>
              </a:ext>
            </a:extLst>
          </p:cNvPr>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a:extLst>
              <a:ext uri="{FF2B5EF4-FFF2-40B4-BE49-F238E27FC236}">
                <a16:creationId xmlns:a16="http://schemas.microsoft.com/office/drawing/2014/main" xmlns="" id="{76FB5BDA-DE34-487B-8765-F2261975F9AA}"/>
              </a:ext>
            </a:extLst>
          </p:cNvPr>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頁尾版面配置區 4">
            <a:extLst>
              <a:ext uri="{FF2B5EF4-FFF2-40B4-BE49-F238E27FC236}">
                <a16:creationId xmlns:a16="http://schemas.microsoft.com/office/drawing/2014/main" xmlns="" id="{77DFCB57-E95D-4B19-8A7A-776B8B206AF2}"/>
              </a:ext>
            </a:extLst>
          </p:cNvPr>
          <p:cNvSpPr>
            <a:spLocks noGrp="1"/>
          </p:cNvSpPr>
          <p:nvPr>
            <p:ph type="ftr" sz="quarter" idx="11"/>
          </p:nvPr>
        </p:nvSpPr>
        <p:spPr/>
        <p:txBody>
          <a:bodyPr/>
          <a:lstStyle/>
          <a:p>
            <a:endParaRPr kumimoji="1" lang="zh-HK" altLang="en-US"/>
          </a:p>
        </p:txBody>
      </p:sp>
      <p:sp>
        <p:nvSpPr>
          <p:cNvPr id="6" name="投影片編號版面配置區 5">
            <a:extLst>
              <a:ext uri="{FF2B5EF4-FFF2-40B4-BE49-F238E27FC236}">
                <a16:creationId xmlns:a16="http://schemas.microsoft.com/office/drawing/2014/main" xmlns="" id="{E67BB120-AE4F-4436-8E9B-8E7C349D7FD6}"/>
              </a:ext>
            </a:extLst>
          </p:cNvPr>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1922249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endParaRPr lang="en-US"/>
          </a:p>
        </p:txBody>
      </p:sp>
      <p:sp>
        <p:nvSpPr>
          <p:cNvPr id="3" name="副標題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endParaRPr lang="en-US"/>
          </a:p>
        </p:txBody>
      </p:sp>
      <p:sp>
        <p:nvSpPr>
          <p:cNvPr id="4" name="日期版面配置區 3"/>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頁尾版面配置區 4"/>
          <p:cNvSpPr>
            <a:spLocks noGrp="1"/>
          </p:cNvSpPr>
          <p:nvPr>
            <p:ph type="ftr" sz="quarter" idx="11"/>
          </p:nvPr>
        </p:nvSpPr>
        <p:spPr/>
        <p:txBody>
          <a:bodyPr/>
          <a:lstStyle/>
          <a:p>
            <a:endParaRPr kumimoji="1" lang="zh-HK" altLang="en-US"/>
          </a:p>
        </p:txBody>
      </p:sp>
      <p:sp>
        <p:nvSpPr>
          <p:cNvPr id="6" name="投影片編號版面配置區 5"/>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3910087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頁尾版面配置區 4"/>
          <p:cNvSpPr>
            <a:spLocks noGrp="1"/>
          </p:cNvSpPr>
          <p:nvPr>
            <p:ph type="ftr" sz="quarter" idx="11"/>
          </p:nvPr>
        </p:nvSpPr>
        <p:spPr/>
        <p:txBody>
          <a:bodyPr/>
          <a:lstStyle/>
          <a:p>
            <a:endParaRPr kumimoji="1" lang="zh-HK" altLang="en-US"/>
          </a:p>
        </p:txBody>
      </p:sp>
      <p:sp>
        <p:nvSpPr>
          <p:cNvPr id="6" name="投影片編號版面配置區 5"/>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24354831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endParaRPr 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頁尾版面配置區 4"/>
          <p:cNvSpPr>
            <a:spLocks noGrp="1"/>
          </p:cNvSpPr>
          <p:nvPr>
            <p:ph type="ftr" sz="quarter" idx="11"/>
          </p:nvPr>
        </p:nvSpPr>
        <p:spPr/>
        <p:txBody>
          <a:bodyPr/>
          <a:lstStyle/>
          <a:p>
            <a:endParaRPr kumimoji="1" lang="zh-HK" altLang="en-US"/>
          </a:p>
        </p:txBody>
      </p:sp>
      <p:sp>
        <p:nvSpPr>
          <p:cNvPr id="6" name="投影片編號版面配置區 5"/>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263123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內容版面配置區 2"/>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日期版面配置區 4"/>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6" name="頁尾版面配置區 5"/>
          <p:cNvSpPr>
            <a:spLocks noGrp="1"/>
          </p:cNvSpPr>
          <p:nvPr>
            <p:ph type="ftr" sz="quarter" idx="11"/>
          </p:nvPr>
        </p:nvSpPr>
        <p:spPr/>
        <p:txBody>
          <a:bodyPr/>
          <a:lstStyle/>
          <a:p>
            <a:endParaRPr kumimoji="1" lang="zh-HK" altLang="en-US"/>
          </a:p>
        </p:txBody>
      </p:sp>
      <p:sp>
        <p:nvSpPr>
          <p:cNvPr id="7" name="投影片編號版面配置區 6"/>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24553913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endParaRPr 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日期版面配置區 6"/>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8" name="頁尾版面配置區 7"/>
          <p:cNvSpPr>
            <a:spLocks noGrp="1"/>
          </p:cNvSpPr>
          <p:nvPr>
            <p:ph type="ftr" sz="quarter" idx="11"/>
          </p:nvPr>
        </p:nvSpPr>
        <p:spPr/>
        <p:txBody>
          <a:bodyPr/>
          <a:lstStyle/>
          <a:p>
            <a:endParaRPr kumimoji="1" lang="zh-HK" altLang="en-US"/>
          </a:p>
        </p:txBody>
      </p:sp>
      <p:sp>
        <p:nvSpPr>
          <p:cNvPr id="9" name="投影片編號版面配置區 8"/>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9818313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日期版面配置區 2"/>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4" name="頁尾版面配置區 3"/>
          <p:cNvSpPr>
            <a:spLocks noGrp="1"/>
          </p:cNvSpPr>
          <p:nvPr>
            <p:ph type="ftr" sz="quarter" idx="11"/>
          </p:nvPr>
        </p:nvSpPr>
        <p:spPr/>
        <p:txBody>
          <a:bodyPr/>
          <a:lstStyle/>
          <a:p>
            <a:endParaRPr kumimoji="1" lang="zh-HK" altLang="en-US"/>
          </a:p>
        </p:txBody>
      </p:sp>
      <p:sp>
        <p:nvSpPr>
          <p:cNvPr id="5" name="投影片編號版面配置區 4"/>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17654020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3" name="頁尾版面配置區 2"/>
          <p:cNvSpPr>
            <a:spLocks noGrp="1"/>
          </p:cNvSpPr>
          <p:nvPr>
            <p:ph type="ftr" sz="quarter" idx="11"/>
          </p:nvPr>
        </p:nvSpPr>
        <p:spPr/>
        <p:txBody>
          <a:bodyPr/>
          <a:lstStyle/>
          <a:p>
            <a:endParaRPr kumimoji="1" lang="zh-HK" altLang="en-US"/>
          </a:p>
        </p:txBody>
      </p:sp>
      <p:sp>
        <p:nvSpPr>
          <p:cNvPr id="4" name="投影片編號版面配置區 3"/>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15892430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6" name="頁尾版面配置區 5"/>
          <p:cNvSpPr>
            <a:spLocks noGrp="1"/>
          </p:cNvSpPr>
          <p:nvPr>
            <p:ph type="ftr" sz="quarter" idx="11"/>
          </p:nvPr>
        </p:nvSpPr>
        <p:spPr/>
        <p:txBody>
          <a:bodyPr/>
          <a:lstStyle/>
          <a:p>
            <a:endParaRPr kumimoji="1" lang="zh-HK" altLang="en-US"/>
          </a:p>
        </p:txBody>
      </p:sp>
      <p:sp>
        <p:nvSpPr>
          <p:cNvPr id="7" name="投影片編號版面配置區 6"/>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21998128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6" name="頁尾版面配置區 5"/>
          <p:cNvSpPr>
            <a:spLocks noGrp="1"/>
          </p:cNvSpPr>
          <p:nvPr>
            <p:ph type="ftr" sz="quarter" idx="11"/>
          </p:nvPr>
        </p:nvSpPr>
        <p:spPr/>
        <p:txBody>
          <a:bodyPr/>
          <a:lstStyle/>
          <a:p>
            <a:endParaRPr kumimoji="1" lang="zh-HK" altLang="en-US"/>
          </a:p>
        </p:txBody>
      </p:sp>
      <p:sp>
        <p:nvSpPr>
          <p:cNvPr id="7" name="投影片編號版面配置區 6"/>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140537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頁尾版面配置區 4"/>
          <p:cNvSpPr>
            <a:spLocks noGrp="1"/>
          </p:cNvSpPr>
          <p:nvPr>
            <p:ph type="ftr" sz="quarter" idx="11"/>
          </p:nvPr>
        </p:nvSpPr>
        <p:spPr/>
        <p:txBody>
          <a:bodyPr/>
          <a:lstStyle/>
          <a:p>
            <a:endParaRPr kumimoji="1" lang="zh-HK" altLang="en-US"/>
          </a:p>
        </p:txBody>
      </p:sp>
      <p:sp>
        <p:nvSpPr>
          <p:cNvPr id="6" name="投影片編號版面配置區 5"/>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11645512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頁尾版面配置區 4"/>
          <p:cNvSpPr>
            <a:spLocks noGrp="1"/>
          </p:cNvSpPr>
          <p:nvPr>
            <p:ph type="ftr" sz="quarter" idx="11"/>
          </p:nvPr>
        </p:nvSpPr>
        <p:spPr/>
        <p:txBody>
          <a:bodyPr/>
          <a:lstStyle/>
          <a:p>
            <a:endParaRPr kumimoji="1" lang="zh-HK" altLang="en-US"/>
          </a:p>
        </p:txBody>
      </p:sp>
      <p:sp>
        <p:nvSpPr>
          <p:cNvPr id="6" name="投影片編號版面配置區 5"/>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1735318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xmlns="" id="{1DDDB943-5A38-444E-9A60-8FC1791C6C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endParaRPr lang="en-US"/>
          </a:p>
        </p:txBody>
      </p:sp>
      <p:sp>
        <p:nvSpPr>
          <p:cNvPr id="3" name="文字版面配置區 2">
            <a:extLst>
              <a:ext uri="{FF2B5EF4-FFF2-40B4-BE49-F238E27FC236}">
                <a16:creationId xmlns:a16="http://schemas.microsoft.com/office/drawing/2014/main" xmlns="" id="{9FDD4ADB-8663-47A3-9D60-7D56E20F23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a:extLst>
              <a:ext uri="{FF2B5EF4-FFF2-40B4-BE49-F238E27FC236}">
                <a16:creationId xmlns:a16="http://schemas.microsoft.com/office/drawing/2014/main" xmlns="" id="{40A70E74-2F0F-4581-81EB-29AF6720A6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54FEA6-77F2-6249-8BB4-465BBFF5CA73}" type="datetimeFigureOut">
              <a:rPr kumimoji="1" lang="zh-HK" altLang="en-US" smtClean="0"/>
              <a:t>17/11/2020</a:t>
            </a:fld>
            <a:endParaRPr kumimoji="1" lang="zh-HK" altLang="en-US"/>
          </a:p>
        </p:txBody>
      </p:sp>
      <p:sp>
        <p:nvSpPr>
          <p:cNvPr id="5" name="頁尾版面配置區 4">
            <a:extLst>
              <a:ext uri="{FF2B5EF4-FFF2-40B4-BE49-F238E27FC236}">
                <a16:creationId xmlns:a16="http://schemas.microsoft.com/office/drawing/2014/main" xmlns="" id="{135D3797-EE7C-45E0-B280-2C9A2E3BBD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HK" altLang="en-US"/>
          </a:p>
        </p:txBody>
      </p:sp>
      <p:sp>
        <p:nvSpPr>
          <p:cNvPr id="6" name="投影片編號版面配置區 5">
            <a:extLst>
              <a:ext uri="{FF2B5EF4-FFF2-40B4-BE49-F238E27FC236}">
                <a16:creationId xmlns:a16="http://schemas.microsoft.com/office/drawing/2014/main" xmlns="" id="{F6CC89FA-F863-4BEA-AB22-42C4D148CB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363297488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endParaRPr lang="en-US"/>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54FEA6-77F2-6249-8BB4-465BBFF5CA73}" type="datetimeFigureOut">
              <a:rPr kumimoji="1" lang="zh-HK" altLang="en-US" smtClean="0"/>
              <a:t>17/11/2020</a:t>
            </a:fld>
            <a:endParaRPr kumimoji="1" lang="zh-HK"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HK"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2848138466"/>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tiff"/><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5.png"/><Relationship Id="rId11" Type="http://schemas.openxmlformats.org/officeDocument/2006/relationships/image" Target="../media/image10.GIF"/><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3.xml"/><Relationship Id="rId4" Type="http://schemas.openxmlformats.org/officeDocument/2006/relationships/image" Target="../media/image15.tiff"/></Relationships>
</file>

<file path=ppt/slides/_rels/slide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2.xml"/><Relationship Id="rId5" Type="http://schemas.openxmlformats.org/officeDocument/2006/relationships/image" Target="../media/image19.tiff"/><Relationship Id="rId4" Type="http://schemas.openxmlformats.org/officeDocument/2006/relationships/image" Target="../media/image18.tiff"/></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22.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1.png"/><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7.jpg"/></Relationships>
</file>

<file path=ppt/slides/_rels/slide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30.jpg"/><Relationship Id="rId4" Type="http://schemas.openxmlformats.org/officeDocument/2006/relationships/image" Target="../media/image29.jp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4.jpeg"/><Relationship Id="rId5" Type="http://schemas.microsoft.com/office/2007/relationships/hdphoto" Target="../media/hdphoto2.wdp"/><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36.tiff"/><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22.png"/><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tiff"/><Relationship Id="rId4" Type="http://schemas.openxmlformats.org/officeDocument/2006/relationships/image" Target="../media/image48.tiff"/></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5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jpeg"/><Relationship Id="rId10" Type="http://schemas.microsoft.com/office/2007/relationships/hdphoto" Target="../media/hdphoto1.wdp"/><Relationship Id="rId4" Type="http://schemas.openxmlformats.org/officeDocument/2006/relationships/image" Target="../media/image54.jpeg"/><Relationship Id="rId9"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59.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1.jpg"/></Relationships>
</file>

<file path=ppt/slides/_rels/slide23.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65.png"/><Relationship Id="rId4" Type="http://schemas.openxmlformats.org/officeDocument/2006/relationships/image" Target="../media/image64.jpeg"/></Relationships>
</file>

<file path=ppt/slides/_rels/slide25.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image" Target="../media/image67.jpeg"/><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2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2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Layout" Target="../slideLayouts/slideLayout2.xml"/><Relationship Id="rId4" Type="http://schemas.microsoft.com/office/2007/relationships/hdphoto" Target="../media/hdphoto4.wdp"/></Relationships>
</file>

<file path=ppt/slides/_rels/slide2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9.jpg"/></Relationships>
</file>

<file path=ppt/slides/_rels/slide29.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1.tif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2.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23.jpeg"/></Relationships>
</file>

<file path=ppt/slides/_rels/slide3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6.png"/></Relationships>
</file>

<file path=ppt/slides/_rels/slide3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jpg"/></Relationships>
</file>

<file path=ppt/slides/_rels/slide35.xml.rels><?xml version="1.0" encoding="UTF-8" standalone="yes"?>
<Relationships xmlns="http://schemas.openxmlformats.org/package/2006/relationships"><Relationship Id="rId3" Type="http://schemas.openxmlformats.org/officeDocument/2006/relationships/image" Target="../media/image91.tiff"/><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94.jpeg"/><Relationship Id="rId4" Type="http://schemas.openxmlformats.org/officeDocument/2006/relationships/image" Target="../media/image93.jpeg"/></Relationships>
</file>

<file path=ppt/slides/_rels/slide37.xml.rels><?xml version="1.0" encoding="UTF-8" standalone="yes"?>
<Relationships xmlns="http://schemas.openxmlformats.org/package/2006/relationships"><Relationship Id="rId3" Type="http://schemas.openxmlformats.org/officeDocument/2006/relationships/image" Target="../media/image95.tif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7.tiff"/><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8.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9.tif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1.tiff"/><Relationship Id="rId2" Type="http://schemas.openxmlformats.org/officeDocument/2006/relationships/image" Target="../media/image100.tif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84.png"/><Relationship Id="rId1" Type="http://schemas.openxmlformats.org/officeDocument/2006/relationships/slideLayout" Target="../slideLayouts/slideLayout2.xml"/><Relationship Id="rId4" Type="http://schemas.microsoft.com/office/2007/relationships/hdphoto" Target="../media/hdphoto5.wdp"/></Relationships>
</file>

<file path=ppt/slides/_rels/slide4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4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84.png"/><Relationship Id="rId1" Type="http://schemas.openxmlformats.org/officeDocument/2006/relationships/slideLayout" Target="../slideLayouts/slideLayout2.xml"/><Relationship Id="rId4" Type="http://schemas.openxmlformats.org/officeDocument/2006/relationships/image" Target="../media/image108.jpeg"/></Relationships>
</file>

<file path=ppt/slides/_rels/slide4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tif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15" name="圖片 14"/>
          <p:cNvPicPr>
            <a:picLocks noChangeAspect="1"/>
          </p:cNvPicPr>
          <p:nvPr/>
        </p:nvPicPr>
        <p:blipFill>
          <a:blip r:embed="rId3"/>
          <a:stretch>
            <a:fillRect/>
          </a:stretch>
        </p:blipFill>
        <p:spPr>
          <a:xfrm>
            <a:off x="8368008" y="1395100"/>
            <a:ext cx="2403485" cy="3433551"/>
          </a:xfrm>
          <a:prstGeom prst="rect">
            <a:avLst/>
          </a:prstGeom>
          <a:solidFill>
            <a:schemeClr val="tx1"/>
          </a:solidFill>
        </p:spPr>
      </p:pic>
      <p:sp>
        <p:nvSpPr>
          <p:cNvPr id="18" name="矩形 17"/>
          <p:cNvSpPr/>
          <p:nvPr/>
        </p:nvSpPr>
        <p:spPr>
          <a:xfrm>
            <a:off x="2451929" y="4742247"/>
            <a:ext cx="5446547" cy="918541"/>
          </a:xfrm>
          <a:prstGeom prst="rect">
            <a:avLst/>
          </a:prstGeom>
          <a:noFill/>
        </p:spPr>
        <p:txBody>
          <a:bodyPr wrap="square" lIns="86699" tIns="43349" rIns="86699" bIns="43349">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b="1" i="0" u="none" strike="noStrike" kern="1200" cap="none" spc="0" normalizeH="0" baseline="0" noProof="0" dirty="0">
                <a:ln>
                  <a:noFill/>
                </a:ln>
                <a:solidFill>
                  <a:prstClr val="black">
                    <a:lumMod val="75000"/>
                    <a:lumOff val="25000"/>
                  </a:prstClr>
                </a:solidFill>
                <a:effectLst/>
                <a:uLnTx/>
                <a:uFillTx/>
                <a:latin typeface="Microsoft JhengHei" panose="020B0604030504040204" pitchFamily="34" charset="-120"/>
                <a:ea typeface="Microsoft JhengHei" panose="020B0604030504040204" pitchFamily="34" charset="-120"/>
              </a:rPr>
              <a:t>國史教育中心（香港）</a:t>
            </a:r>
            <a:endParaRPr kumimoji="1" lang="en-US" altLang="zh-CN" b="1" i="0" u="none" strike="noStrike" kern="1200" cap="none" spc="0" normalizeH="0" baseline="0" noProof="0" dirty="0">
              <a:ln>
                <a:noFill/>
              </a:ln>
              <a:solidFill>
                <a:prstClr val="black">
                  <a:lumMod val="75000"/>
                  <a:lumOff val="25000"/>
                </a:prstClr>
              </a:solidFill>
              <a:effectLst/>
              <a:uLnTx/>
              <a:uFillTx/>
              <a:latin typeface="Microsoft JhengHei" panose="020B0604030504040204" pitchFamily="34" charset="-120"/>
              <a:ea typeface="Microsoft JhengHei" panose="020B060403050404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HK" b="1" i="0" u="none" strike="noStrike" kern="1200" cap="none" spc="0" normalizeH="0" baseline="0" noProof="0" dirty="0">
                <a:ln>
                  <a:noFill/>
                </a:ln>
                <a:solidFill>
                  <a:prstClr val="black">
                    <a:lumMod val="75000"/>
                    <a:lumOff val="25000"/>
                  </a:prstClr>
                </a:solidFill>
                <a:effectLst/>
                <a:uLnTx/>
                <a:uFillTx/>
                <a:latin typeface="Microsoft JhengHei" panose="020B0604030504040204" pitchFamily="34" charset="-120"/>
                <a:ea typeface="Microsoft JhengHei" panose="020B0604030504040204" pitchFamily="34" charset="-120"/>
              </a:rPr>
              <a:t>Centre of National History Education ( Hong Kong )</a:t>
            </a:r>
            <a:endParaRPr kumimoji="1" lang="zh-HK" altLang="en-US" b="1" i="0" u="none" strike="noStrike" kern="1200" cap="none" spc="0" normalizeH="0" baseline="0" noProof="0" dirty="0">
              <a:ln>
                <a:noFill/>
              </a:ln>
              <a:solidFill>
                <a:prstClr val="black">
                  <a:lumMod val="75000"/>
                  <a:lumOff val="25000"/>
                </a:prstClr>
              </a:solidFill>
              <a:effectLst/>
              <a:uLnTx/>
              <a:uFillTx/>
              <a:latin typeface="Microsoft JhengHei" panose="020B0604030504040204" pitchFamily="34" charset="-120"/>
              <a:ea typeface="Microsoft JhengHei" panose="020B0604030504040204" pitchFamily="34" charset="-120"/>
            </a:endParaRPr>
          </a:p>
        </p:txBody>
      </p:sp>
      <p:pic>
        <p:nvPicPr>
          <p:cNvPr id="19" name="圖片 18" descr="一張含有 桌, 椅凳, 時鐘 的圖片&#10;&#10;自動產生的描述"/>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6219" y="6441327"/>
            <a:ext cx="2435781" cy="312353"/>
          </a:xfrm>
          <a:prstGeom prst="rect">
            <a:avLst/>
          </a:prstGeom>
        </p:spPr>
      </p:pic>
      <p:pic>
        <p:nvPicPr>
          <p:cNvPr id="62" name="Picture 3" descr="C:\Users\Thinkpad\Desktop\32.png"/>
          <p:cNvPicPr>
            <a:picLocks noChangeAspect="1" noChangeArrowheads="1"/>
          </p:cNvPicPr>
          <p:nvPr/>
        </p:nvPicPr>
        <p:blipFill>
          <a:blip r:embed="rId5" cstate="email"/>
          <a:srcRect/>
          <a:stretch>
            <a:fillRect/>
          </a:stretch>
        </p:blipFill>
        <p:spPr bwMode="auto">
          <a:xfrm rot="15918163">
            <a:off x="7629121" y="-426470"/>
            <a:ext cx="180983" cy="9999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C:\Users\Thinkpad\Desktop\33.png"/>
          <p:cNvPicPr>
            <a:picLocks noChangeAspect="1" noChangeArrowheads="1"/>
          </p:cNvPicPr>
          <p:nvPr/>
        </p:nvPicPr>
        <p:blipFill>
          <a:blip r:embed="rId6" cstate="email"/>
          <a:srcRect/>
          <a:stretch>
            <a:fillRect/>
          </a:stretch>
        </p:blipFill>
        <p:spPr bwMode="auto">
          <a:xfrm>
            <a:off x="7236711" y="-271369"/>
            <a:ext cx="100990" cy="15998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5" descr="C:\Users\Thinkpad\Desktop\55.png"/>
          <p:cNvPicPr>
            <a:picLocks noChangeAspect="1" noChangeArrowheads="1"/>
          </p:cNvPicPr>
          <p:nvPr/>
        </p:nvPicPr>
        <p:blipFill>
          <a:blip r:embed="rId7" cstate="email"/>
          <a:srcRect/>
          <a:stretch>
            <a:fillRect/>
          </a:stretch>
        </p:blipFill>
        <p:spPr bwMode="auto">
          <a:xfrm rot="4580517">
            <a:off x="7749372" y="-324288"/>
            <a:ext cx="199108" cy="148724"/>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6" descr="C:\Users\Thinkpad\Desktop\54.png"/>
          <p:cNvPicPr>
            <a:picLocks noChangeAspect="1" noChangeArrowheads="1"/>
          </p:cNvPicPr>
          <p:nvPr/>
        </p:nvPicPr>
        <p:blipFill>
          <a:blip r:embed="rId8" cstate="email"/>
          <a:srcRect/>
          <a:stretch>
            <a:fillRect/>
          </a:stretch>
        </p:blipFill>
        <p:spPr bwMode="auto">
          <a:xfrm rot="18694191">
            <a:off x="8196831" y="-278351"/>
            <a:ext cx="210480" cy="114489"/>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7" descr="C:\Users\Thinkpad\Desktop\555.png"/>
          <p:cNvPicPr>
            <a:picLocks noChangeAspect="1" noChangeArrowheads="1"/>
          </p:cNvPicPr>
          <p:nvPr/>
        </p:nvPicPr>
        <p:blipFill>
          <a:blip r:embed="rId9" cstate="email"/>
          <a:srcRect/>
          <a:stretch>
            <a:fillRect/>
          </a:stretch>
        </p:blipFill>
        <p:spPr bwMode="auto">
          <a:xfrm>
            <a:off x="8685787" y="-312920"/>
            <a:ext cx="112490" cy="12598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Thinkpad\Desktop\12345.png"/>
          <p:cNvPicPr>
            <a:picLocks noChangeAspect="1" noChangeArrowheads="1"/>
          </p:cNvPicPr>
          <p:nvPr/>
        </p:nvPicPr>
        <p:blipFill rotWithShape="1">
          <a:blip r:embed="rId10" cstate="email"/>
          <a:srcRect/>
          <a:stretch>
            <a:fillRect/>
          </a:stretch>
        </p:blipFill>
        <p:spPr bwMode="auto">
          <a:xfrm>
            <a:off x="-48896" y="-28576"/>
            <a:ext cx="2401661" cy="1380955"/>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0" descr="F:\GIF\565.gif"/>
          <p:cNvPicPr>
            <a:picLocks noChangeAspect="1" noChangeArrowheads="1" noCrop="1"/>
          </p:cNvPicPr>
          <p:nvPr/>
        </p:nvPicPr>
        <p:blipFill>
          <a:blip r:embed="rId11"/>
          <a:srcRect/>
          <a:stretch>
            <a:fillRect/>
          </a:stretch>
        </p:blipFill>
        <p:spPr bwMode="auto">
          <a:xfrm flipH="1">
            <a:off x="12192310" y="918441"/>
            <a:ext cx="809985" cy="476651"/>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群組 15">
            <a:extLst>
              <a:ext uri="{FF2B5EF4-FFF2-40B4-BE49-F238E27FC236}">
                <a16:creationId xmlns:a16="http://schemas.microsoft.com/office/drawing/2014/main" xmlns="" id="{4E63B141-73E6-4BD4-8220-FB1943446DC8}"/>
              </a:ext>
            </a:extLst>
          </p:cNvPr>
          <p:cNvGrpSpPr/>
          <p:nvPr/>
        </p:nvGrpSpPr>
        <p:grpSpPr>
          <a:xfrm>
            <a:off x="678074" y="765523"/>
            <a:ext cx="8224203" cy="3953995"/>
            <a:chOff x="678074" y="765523"/>
            <a:chExt cx="8224203" cy="3953995"/>
          </a:xfrm>
        </p:grpSpPr>
        <p:sp>
          <p:nvSpPr>
            <p:cNvPr id="13" name="Freeform 5"/>
            <p:cNvSpPr/>
            <p:nvPr/>
          </p:nvSpPr>
          <p:spPr bwMode="auto">
            <a:xfrm>
              <a:off x="922426" y="984213"/>
              <a:ext cx="7979851" cy="3735305"/>
            </a:xfrm>
            <a:custGeom>
              <a:avLst/>
              <a:gdLst>
                <a:gd name="T0" fmla="*/ 419 w 1324"/>
                <a:gd name="T1" fmla="*/ 87 h 618"/>
                <a:gd name="T2" fmla="*/ 505 w 1324"/>
                <a:gd name="T3" fmla="*/ 215 h 618"/>
                <a:gd name="T4" fmla="*/ 511 w 1324"/>
                <a:gd name="T5" fmla="*/ 273 h 618"/>
                <a:gd name="T6" fmla="*/ 483 w 1324"/>
                <a:gd name="T7" fmla="*/ 331 h 618"/>
                <a:gd name="T8" fmla="*/ 530 w 1324"/>
                <a:gd name="T9" fmla="*/ 299 h 618"/>
                <a:gd name="T10" fmla="*/ 577 w 1324"/>
                <a:gd name="T11" fmla="*/ 277 h 618"/>
                <a:gd name="T12" fmla="*/ 531 w 1324"/>
                <a:gd name="T13" fmla="*/ 334 h 618"/>
                <a:gd name="T14" fmla="*/ 536 w 1324"/>
                <a:gd name="T15" fmla="*/ 346 h 618"/>
                <a:gd name="T16" fmla="*/ 699 w 1324"/>
                <a:gd name="T17" fmla="*/ 221 h 618"/>
                <a:gd name="T18" fmla="*/ 725 w 1324"/>
                <a:gd name="T19" fmla="*/ 176 h 618"/>
                <a:gd name="T20" fmla="*/ 690 w 1324"/>
                <a:gd name="T21" fmla="*/ 179 h 618"/>
                <a:gd name="T22" fmla="*/ 707 w 1324"/>
                <a:gd name="T23" fmla="*/ 147 h 618"/>
                <a:gd name="T24" fmla="*/ 751 w 1324"/>
                <a:gd name="T25" fmla="*/ 123 h 618"/>
                <a:gd name="T26" fmla="*/ 763 w 1324"/>
                <a:gd name="T27" fmla="*/ 83 h 618"/>
                <a:gd name="T28" fmla="*/ 827 w 1324"/>
                <a:gd name="T29" fmla="*/ 75 h 618"/>
                <a:gd name="T30" fmla="*/ 834 w 1324"/>
                <a:gd name="T31" fmla="*/ 119 h 618"/>
                <a:gd name="T32" fmla="*/ 901 w 1324"/>
                <a:gd name="T33" fmla="*/ 141 h 618"/>
                <a:gd name="T34" fmla="*/ 984 w 1324"/>
                <a:gd name="T35" fmla="*/ 227 h 618"/>
                <a:gd name="T36" fmla="*/ 911 w 1324"/>
                <a:gd name="T37" fmla="*/ 286 h 618"/>
                <a:gd name="T38" fmla="*/ 862 w 1324"/>
                <a:gd name="T39" fmla="*/ 340 h 618"/>
                <a:gd name="T40" fmla="*/ 802 w 1324"/>
                <a:gd name="T41" fmla="*/ 417 h 618"/>
                <a:gd name="T42" fmla="*/ 862 w 1324"/>
                <a:gd name="T43" fmla="*/ 380 h 618"/>
                <a:gd name="T44" fmla="*/ 911 w 1324"/>
                <a:gd name="T45" fmla="*/ 345 h 618"/>
                <a:gd name="T46" fmla="*/ 855 w 1324"/>
                <a:gd name="T47" fmla="*/ 411 h 618"/>
                <a:gd name="T48" fmla="*/ 1075 w 1324"/>
                <a:gd name="T49" fmla="*/ 283 h 618"/>
                <a:gd name="T50" fmla="*/ 1180 w 1324"/>
                <a:gd name="T51" fmla="*/ 245 h 618"/>
                <a:gd name="T52" fmla="*/ 1185 w 1324"/>
                <a:gd name="T53" fmla="*/ 268 h 618"/>
                <a:gd name="T54" fmla="*/ 1157 w 1324"/>
                <a:gd name="T55" fmla="*/ 277 h 618"/>
                <a:gd name="T56" fmla="*/ 1104 w 1324"/>
                <a:gd name="T57" fmla="*/ 314 h 618"/>
                <a:gd name="T58" fmla="*/ 1078 w 1324"/>
                <a:gd name="T59" fmla="*/ 336 h 618"/>
                <a:gd name="T60" fmla="*/ 1277 w 1324"/>
                <a:gd name="T61" fmla="*/ 256 h 618"/>
                <a:gd name="T62" fmla="*/ 1285 w 1324"/>
                <a:gd name="T63" fmla="*/ 267 h 618"/>
                <a:gd name="T64" fmla="*/ 1167 w 1324"/>
                <a:gd name="T65" fmla="*/ 331 h 618"/>
                <a:gd name="T66" fmla="*/ 958 w 1324"/>
                <a:gd name="T67" fmla="*/ 467 h 618"/>
                <a:gd name="T68" fmla="*/ 708 w 1324"/>
                <a:gd name="T69" fmla="*/ 589 h 618"/>
                <a:gd name="T70" fmla="*/ 680 w 1324"/>
                <a:gd name="T71" fmla="*/ 569 h 618"/>
                <a:gd name="T72" fmla="*/ 593 w 1324"/>
                <a:gd name="T73" fmla="*/ 450 h 618"/>
                <a:gd name="T74" fmla="*/ 552 w 1324"/>
                <a:gd name="T75" fmla="*/ 504 h 618"/>
                <a:gd name="T76" fmla="*/ 524 w 1324"/>
                <a:gd name="T77" fmla="*/ 575 h 618"/>
                <a:gd name="T78" fmla="*/ 465 w 1324"/>
                <a:gd name="T79" fmla="*/ 607 h 618"/>
                <a:gd name="T80" fmla="*/ 422 w 1324"/>
                <a:gd name="T81" fmla="*/ 614 h 618"/>
                <a:gd name="T82" fmla="*/ 375 w 1324"/>
                <a:gd name="T83" fmla="*/ 602 h 618"/>
                <a:gd name="T84" fmla="*/ 348 w 1324"/>
                <a:gd name="T85" fmla="*/ 578 h 618"/>
                <a:gd name="T86" fmla="*/ 267 w 1324"/>
                <a:gd name="T87" fmla="*/ 454 h 618"/>
                <a:gd name="T88" fmla="*/ 212 w 1324"/>
                <a:gd name="T89" fmla="*/ 449 h 618"/>
                <a:gd name="T90" fmla="*/ 149 w 1324"/>
                <a:gd name="T91" fmla="*/ 477 h 618"/>
                <a:gd name="T92" fmla="*/ 87 w 1324"/>
                <a:gd name="T93" fmla="*/ 445 h 618"/>
                <a:gd name="T94" fmla="*/ 54 w 1324"/>
                <a:gd name="T95" fmla="*/ 435 h 618"/>
                <a:gd name="T96" fmla="*/ 23 w 1324"/>
                <a:gd name="T97" fmla="*/ 446 h 618"/>
                <a:gd name="T98" fmla="*/ 11 w 1324"/>
                <a:gd name="T99" fmla="*/ 434 h 618"/>
                <a:gd name="T100" fmla="*/ 8 w 1324"/>
                <a:gd name="T101" fmla="*/ 402 h 618"/>
                <a:gd name="T102" fmla="*/ 71 w 1324"/>
                <a:gd name="T103" fmla="*/ 235 h 618"/>
                <a:gd name="T104" fmla="*/ 121 w 1324"/>
                <a:gd name="T105" fmla="*/ 191 h 618"/>
                <a:gd name="T106" fmla="*/ 65 w 1324"/>
                <a:gd name="T107" fmla="*/ 370 h 618"/>
                <a:gd name="T108" fmla="*/ 115 w 1324"/>
                <a:gd name="T109" fmla="*/ 357 h 618"/>
                <a:gd name="T110" fmla="*/ 322 w 1324"/>
                <a:gd name="T111" fmla="*/ 23 h 618"/>
                <a:gd name="T112" fmla="*/ 307 w 1324"/>
                <a:gd name="T113" fmla="*/ 34 h 618"/>
                <a:gd name="T114" fmla="*/ 163 w 1324"/>
                <a:gd name="T115" fmla="*/ 119 h 618"/>
                <a:gd name="T116" fmla="*/ 303 w 1324"/>
                <a:gd name="T117" fmla="*/ 12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4" h="618">
                  <a:moveTo>
                    <a:pt x="337" y="23"/>
                  </a:moveTo>
                  <a:cubicBezTo>
                    <a:pt x="336" y="29"/>
                    <a:pt x="347" y="30"/>
                    <a:pt x="344" y="34"/>
                  </a:cubicBezTo>
                  <a:cubicBezTo>
                    <a:pt x="347" y="37"/>
                    <a:pt x="347" y="40"/>
                    <a:pt x="348" y="44"/>
                  </a:cubicBezTo>
                  <a:cubicBezTo>
                    <a:pt x="352" y="41"/>
                    <a:pt x="357" y="45"/>
                    <a:pt x="360" y="47"/>
                  </a:cubicBezTo>
                  <a:cubicBezTo>
                    <a:pt x="361" y="55"/>
                    <a:pt x="360" y="63"/>
                    <a:pt x="358" y="69"/>
                  </a:cubicBezTo>
                  <a:cubicBezTo>
                    <a:pt x="353" y="67"/>
                    <a:pt x="358" y="59"/>
                    <a:pt x="352" y="59"/>
                  </a:cubicBezTo>
                  <a:cubicBezTo>
                    <a:pt x="351" y="63"/>
                    <a:pt x="350" y="70"/>
                    <a:pt x="351" y="75"/>
                  </a:cubicBezTo>
                  <a:cubicBezTo>
                    <a:pt x="353" y="74"/>
                    <a:pt x="356" y="74"/>
                    <a:pt x="357" y="71"/>
                  </a:cubicBezTo>
                  <a:cubicBezTo>
                    <a:pt x="363" y="73"/>
                    <a:pt x="371" y="67"/>
                    <a:pt x="378" y="67"/>
                  </a:cubicBezTo>
                  <a:cubicBezTo>
                    <a:pt x="380" y="66"/>
                    <a:pt x="379" y="63"/>
                    <a:pt x="379" y="62"/>
                  </a:cubicBezTo>
                  <a:cubicBezTo>
                    <a:pt x="385" y="71"/>
                    <a:pt x="398" y="64"/>
                    <a:pt x="405" y="74"/>
                  </a:cubicBezTo>
                  <a:cubicBezTo>
                    <a:pt x="411" y="76"/>
                    <a:pt x="416" y="82"/>
                    <a:pt x="419" y="87"/>
                  </a:cubicBezTo>
                  <a:cubicBezTo>
                    <a:pt x="417" y="96"/>
                    <a:pt x="427" y="91"/>
                    <a:pt x="431" y="95"/>
                  </a:cubicBezTo>
                  <a:cubicBezTo>
                    <a:pt x="434" y="91"/>
                    <a:pt x="429" y="87"/>
                    <a:pt x="431" y="83"/>
                  </a:cubicBezTo>
                  <a:cubicBezTo>
                    <a:pt x="442" y="85"/>
                    <a:pt x="440" y="101"/>
                    <a:pt x="452" y="100"/>
                  </a:cubicBezTo>
                  <a:cubicBezTo>
                    <a:pt x="455" y="97"/>
                    <a:pt x="450" y="95"/>
                    <a:pt x="451" y="92"/>
                  </a:cubicBezTo>
                  <a:cubicBezTo>
                    <a:pt x="453" y="102"/>
                    <a:pt x="468" y="103"/>
                    <a:pt x="469" y="113"/>
                  </a:cubicBezTo>
                  <a:cubicBezTo>
                    <a:pt x="479" y="124"/>
                    <a:pt x="495" y="120"/>
                    <a:pt x="502" y="134"/>
                  </a:cubicBezTo>
                  <a:cubicBezTo>
                    <a:pt x="505" y="137"/>
                    <a:pt x="510" y="138"/>
                    <a:pt x="513" y="143"/>
                  </a:cubicBezTo>
                  <a:cubicBezTo>
                    <a:pt x="515" y="148"/>
                    <a:pt x="510" y="151"/>
                    <a:pt x="512" y="155"/>
                  </a:cubicBezTo>
                  <a:cubicBezTo>
                    <a:pt x="503" y="157"/>
                    <a:pt x="509" y="166"/>
                    <a:pt x="507" y="173"/>
                  </a:cubicBezTo>
                  <a:cubicBezTo>
                    <a:pt x="511" y="178"/>
                    <a:pt x="516" y="180"/>
                    <a:pt x="514" y="186"/>
                  </a:cubicBezTo>
                  <a:cubicBezTo>
                    <a:pt x="511" y="187"/>
                    <a:pt x="515" y="191"/>
                    <a:pt x="512" y="193"/>
                  </a:cubicBezTo>
                  <a:cubicBezTo>
                    <a:pt x="504" y="198"/>
                    <a:pt x="512" y="210"/>
                    <a:pt x="505" y="215"/>
                  </a:cubicBezTo>
                  <a:cubicBezTo>
                    <a:pt x="505" y="225"/>
                    <a:pt x="502" y="231"/>
                    <a:pt x="501" y="241"/>
                  </a:cubicBezTo>
                  <a:cubicBezTo>
                    <a:pt x="506" y="245"/>
                    <a:pt x="498" y="251"/>
                    <a:pt x="498" y="258"/>
                  </a:cubicBezTo>
                  <a:cubicBezTo>
                    <a:pt x="503" y="257"/>
                    <a:pt x="503" y="257"/>
                    <a:pt x="503" y="257"/>
                  </a:cubicBezTo>
                  <a:cubicBezTo>
                    <a:pt x="500" y="265"/>
                    <a:pt x="500" y="265"/>
                    <a:pt x="500" y="265"/>
                  </a:cubicBezTo>
                  <a:cubicBezTo>
                    <a:pt x="504" y="264"/>
                    <a:pt x="504" y="264"/>
                    <a:pt x="504" y="264"/>
                  </a:cubicBezTo>
                  <a:cubicBezTo>
                    <a:pt x="506" y="274"/>
                    <a:pt x="495" y="269"/>
                    <a:pt x="495" y="277"/>
                  </a:cubicBezTo>
                  <a:cubicBezTo>
                    <a:pt x="496" y="281"/>
                    <a:pt x="496" y="283"/>
                    <a:pt x="494" y="286"/>
                  </a:cubicBezTo>
                  <a:cubicBezTo>
                    <a:pt x="496" y="287"/>
                    <a:pt x="500" y="284"/>
                    <a:pt x="501" y="281"/>
                  </a:cubicBezTo>
                  <a:cubicBezTo>
                    <a:pt x="502" y="284"/>
                    <a:pt x="502" y="284"/>
                    <a:pt x="502" y="284"/>
                  </a:cubicBezTo>
                  <a:cubicBezTo>
                    <a:pt x="513" y="282"/>
                    <a:pt x="503" y="271"/>
                    <a:pt x="511" y="268"/>
                  </a:cubicBezTo>
                  <a:cubicBezTo>
                    <a:pt x="509" y="266"/>
                    <a:pt x="510" y="263"/>
                    <a:pt x="509" y="259"/>
                  </a:cubicBezTo>
                  <a:cubicBezTo>
                    <a:pt x="513" y="262"/>
                    <a:pt x="511" y="268"/>
                    <a:pt x="511" y="273"/>
                  </a:cubicBezTo>
                  <a:cubicBezTo>
                    <a:pt x="511" y="274"/>
                    <a:pt x="509" y="274"/>
                    <a:pt x="509" y="276"/>
                  </a:cubicBezTo>
                  <a:cubicBezTo>
                    <a:pt x="522" y="269"/>
                    <a:pt x="533" y="252"/>
                    <a:pt x="545" y="245"/>
                  </a:cubicBezTo>
                  <a:cubicBezTo>
                    <a:pt x="543" y="249"/>
                    <a:pt x="533" y="255"/>
                    <a:pt x="536" y="263"/>
                  </a:cubicBezTo>
                  <a:cubicBezTo>
                    <a:pt x="531" y="267"/>
                    <a:pt x="531" y="267"/>
                    <a:pt x="531" y="267"/>
                  </a:cubicBezTo>
                  <a:cubicBezTo>
                    <a:pt x="536" y="267"/>
                    <a:pt x="536" y="267"/>
                    <a:pt x="536" y="267"/>
                  </a:cubicBezTo>
                  <a:cubicBezTo>
                    <a:pt x="529" y="269"/>
                    <a:pt x="523" y="276"/>
                    <a:pt x="518" y="281"/>
                  </a:cubicBezTo>
                  <a:cubicBezTo>
                    <a:pt x="522" y="280"/>
                    <a:pt x="522" y="280"/>
                    <a:pt x="522" y="280"/>
                  </a:cubicBezTo>
                  <a:cubicBezTo>
                    <a:pt x="520" y="283"/>
                    <a:pt x="520" y="283"/>
                    <a:pt x="520" y="283"/>
                  </a:cubicBezTo>
                  <a:cubicBezTo>
                    <a:pt x="518" y="281"/>
                    <a:pt x="518" y="281"/>
                    <a:pt x="518" y="281"/>
                  </a:cubicBezTo>
                  <a:cubicBezTo>
                    <a:pt x="512" y="287"/>
                    <a:pt x="505" y="296"/>
                    <a:pt x="498" y="305"/>
                  </a:cubicBezTo>
                  <a:cubicBezTo>
                    <a:pt x="493" y="301"/>
                    <a:pt x="490" y="310"/>
                    <a:pt x="487" y="312"/>
                  </a:cubicBezTo>
                  <a:cubicBezTo>
                    <a:pt x="483" y="319"/>
                    <a:pt x="489" y="325"/>
                    <a:pt x="483" y="331"/>
                  </a:cubicBezTo>
                  <a:cubicBezTo>
                    <a:pt x="482" y="326"/>
                    <a:pt x="482" y="326"/>
                    <a:pt x="482" y="326"/>
                  </a:cubicBezTo>
                  <a:cubicBezTo>
                    <a:pt x="479" y="332"/>
                    <a:pt x="479" y="332"/>
                    <a:pt x="479" y="332"/>
                  </a:cubicBezTo>
                  <a:cubicBezTo>
                    <a:pt x="478" y="331"/>
                    <a:pt x="478" y="331"/>
                    <a:pt x="478" y="331"/>
                  </a:cubicBezTo>
                  <a:cubicBezTo>
                    <a:pt x="475" y="334"/>
                    <a:pt x="475" y="334"/>
                    <a:pt x="475" y="334"/>
                  </a:cubicBezTo>
                  <a:cubicBezTo>
                    <a:pt x="480" y="337"/>
                    <a:pt x="480" y="337"/>
                    <a:pt x="480" y="337"/>
                  </a:cubicBezTo>
                  <a:cubicBezTo>
                    <a:pt x="479" y="339"/>
                    <a:pt x="479" y="341"/>
                    <a:pt x="480" y="343"/>
                  </a:cubicBezTo>
                  <a:cubicBezTo>
                    <a:pt x="496" y="347"/>
                    <a:pt x="499" y="325"/>
                    <a:pt x="512" y="320"/>
                  </a:cubicBezTo>
                  <a:cubicBezTo>
                    <a:pt x="513" y="323"/>
                    <a:pt x="513" y="323"/>
                    <a:pt x="513" y="323"/>
                  </a:cubicBezTo>
                  <a:cubicBezTo>
                    <a:pt x="519" y="319"/>
                    <a:pt x="525" y="312"/>
                    <a:pt x="531" y="307"/>
                  </a:cubicBezTo>
                  <a:cubicBezTo>
                    <a:pt x="530" y="306"/>
                    <a:pt x="530" y="306"/>
                    <a:pt x="530" y="306"/>
                  </a:cubicBezTo>
                  <a:cubicBezTo>
                    <a:pt x="525" y="311"/>
                    <a:pt x="518" y="314"/>
                    <a:pt x="515" y="319"/>
                  </a:cubicBezTo>
                  <a:cubicBezTo>
                    <a:pt x="517" y="310"/>
                    <a:pt x="527" y="306"/>
                    <a:pt x="530" y="299"/>
                  </a:cubicBezTo>
                  <a:cubicBezTo>
                    <a:pt x="531" y="297"/>
                    <a:pt x="533" y="295"/>
                    <a:pt x="535" y="298"/>
                  </a:cubicBezTo>
                  <a:cubicBezTo>
                    <a:pt x="537" y="299"/>
                    <a:pt x="530" y="301"/>
                    <a:pt x="533" y="304"/>
                  </a:cubicBezTo>
                  <a:cubicBezTo>
                    <a:pt x="539" y="300"/>
                    <a:pt x="537" y="293"/>
                    <a:pt x="543" y="289"/>
                  </a:cubicBezTo>
                  <a:cubicBezTo>
                    <a:pt x="544" y="290"/>
                    <a:pt x="544" y="290"/>
                    <a:pt x="544" y="290"/>
                  </a:cubicBezTo>
                  <a:cubicBezTo>
                    <a:pt x="548" y="284"/>
                    <a:pt x="556" y="281"/>
                    <a:pt x="562" y="277"/>
                  </a:cubicBezTo>
                  <a:cubicBezTo>
                    <a:pt x="596" y="251"/>
                    <a:pt x="596" y="251"/>
                    <a:pt x="596" y="251"/>
                  </a:cubicBezTo>
                  <a:cubicBezTo>
                    <a:pt x="591" y="256"/>
                    <a:pt x="584" y="264"/>
                    <a:pt x="576" y="267"/>
                  </a:cubicBezTo>
                  <a:cubicBezTo>
                    <a:pt x="574" y="268"/>
                    <a:pt x="575" y="270"/>
                    <a:pt x="573" y="271"/>
                  </a:cubicBezTo>
                  <a:cubicBezTo>
                    <a:pt x="574" y="272"/>
                    <a:pt x="574" y="272"/>
                    <a:pt x="574" y="272"/>
                  </a:cubicBezTo>
                  <a:cubicBezTo>
                    <a:pt x="597" y="255"/>
                    <a:pt x="597" y="255"/>
                    <a:pt x="597" y="255"/>
                  </a:cubicBezTo>
                  <a:cubicBezTo>
                    <a:pt x="575" y="275"/>
                    <a:pt x="575" y="275"/>
                    <a:pt x="575" y="275"/>
                  </a:cubicBezTo>
                  <a:cubicBezTo>
                    <a:pt x="577" y="277"/>
                    <a:pt x="577" y="277"/>
                    <a:pt x="577" y="277"/>
                  </a:cubicBezTo>
                  <a:cubicBezTo>
                    <a:pt x="573" y="283"/>
                    <a:pt x="568" y="286"/>
                    <a:pt x="567" y="292"/>
                  </a:cubicBezTo>
                  <a:cubicBezTo>
                    <a:pt x="559" y="291"/>
                    <a:pt x="557" y="301"/>
                    <a:pt x="553" y="306"/>
                  </a:cubicBezTo>
                  <a:cubicBezTo>
                    <a:pt x="553" y="307"/>
                    <a:pt x="553" y="307"/>
                    <a:pt x="553" y="307"/>
                  </a:cubicBezTo>
                  <a:cubicBezTo>
                    <a:pt x="556" y="304"/>
                    <a:pt x="556" y="304"/>
                    <a:pt x="556" y="304"/>
                  </a:cubicBezTo>
                  <a:cubicBezTo>
                    <a:pt x="558" y="308"/>
                    <a:pt x="560" y="302"/>
                    <a:pt x="563" y="302"/>
                  </a:cubicBezTo>
                  <a:cubicBezTo>
                    <a:pt x="560" y="304"/>
                    <a:pt x="561" y="313"/>
                    <a:pt x="554" y="311"/>
                  </a:cubicBezTo>
                  <a:cubicBezTo>
                    <a:pt x="553" y="309"/>
                    <a:pt x="553" y="309"/>
                    <a:pt x="553" y="309"/>
                  </a:cubicBezTo>
                  <a:cubicBezTo>
                    <a:pt x="554" y="317"/>
                    <a:pt x="544" y="318"/>
                    <a:pt x="542" y="323"/>
                  </a:cubicBezTo>
                  <a:cubicBezTo>
                    <a:pt x="537" y="323"/>
                    <a:pt x="535" y="331"/>
                    <a:pt x="532" y="333"/>
                  </a:cubicBezTo>
                  <a:cubicBezTo>
                    <a:pt x="535" y="333"/>
                    <a:pt x="535" y="333"/>
                    <a:pt x="535" y="333"/>
                  </a:cubicBezTo>
                  <a:cubicBezTo>
                    <a:pt x="533" y="335"/>
                    <a:pt x="533" y="337"/>
                    <a:pt x="531" y="338"/>
                  </a:cubicBezTo>
                  <a:cubicBezTo>
                    <a:pt x="531" y="334"/>
                    <a:pt x="531" y="334"/>
                    <a:pt x="531" y="334"/>
                  </a:cubicBezTo>
                  <a:cubicBezTo>
                    <a:pt x="529" y="337"/>
                    <a:pt x="523" y="340"/>
                    <a:pt x="527" y="343"/>
                  </a:cubicBezTo>
                  <a:cubicBezTo>
                    <a:pt x="527" y="345"/>
                    <a:pt x="525" y="347"/>
                    <a:pt x="523" y="349"/>
                  </a:cubicBezTo>
                  <a:cubicBezTo>
                    <a:pt x="521" y="350"/>
                    <a:pt x="520" y="348"/>
                    <a:pt x="520" y="347"/>
                  </a:cubicBezTo>
                  <a:cubicBezTo>
                    <a:pt x="516" y="349"/>
                    <a:pt x="517" y="354"/>
                    <a:pt x="512" y="355"/>
                  </a:cubicBezTo>
                  <a:cubicBezTo>
                    <a:pt x="515" y="357"/>
                    <a:pt x="515" y="357"/>
                    <a:pt x="515" y="357"/>
                  </a:cubicBezTo>
                  <a:cubicBezTo>
                    <a:pt x="510" y="361"/>
                    <a:pt x="510" y="361"/>
                    <a:pt x="510" y="361"/>
                  </a:cubicBezTo>
                  <a:cubicBezTo>
                    <a:pt x="511" y="361"/>
                    <a:pt x="511" y="361"/>
                    <a:pt x="511" y="361"/>
                  </a:cubicBezTo>
                  <a:cubicBezTo>
                    <a:pt x="510" y="361"/>
                    <a:pt x="506" y="362"/>
                    <a:pt x="507" y="365"/>
                  </a:cubicBezTo>
                  <a:cubicBezTo>
                    <a:pt x="505" y="371"/>
                    <a:pt x="496" y="376"/>
                    <a:pt x="501" y="383"/>
                  </a:cubicBezTo>
                  <a:cubicBezTo>
                    <a:pt x="507" y="378"/>
                    <a:pt x="514" y="369"/>
                    <a:pt x="519" y="361"/>
                  </a:cubicBezTo>
                  <a:cubicBezTo>
                    <a:pt x="521" y="361"/>
                    <a:pt x="521" y="361"/>
                    <a:pt x="521" y="361"/>
                  </a:cubicBezTo>
                  <a:cubicBezTo>
                    <a:pt x="526" y="356"/>
                    <a:pt x="530" y="349"/>
                    <a:pt x="536" y="346"/>
                  </a:cubicBezTo>
                  <a:cubicBezTo>
                    <a:pt x="530" y="357"/>
                    <a:pt x="530" y="357"/>
                    <a:pt x="530" y="357"/>
                  </a:cubicBezTo>
                  <a:cubicBezTo>
                    <a:pt x="550" y="338"/>
                    <a:pt x="569" y="315"/>
                    <a:pt x="593" y="297"/>
                  </a:cubicBezTo>
                  <a:cubicBezTo>
                    <a:pt x="591" y="295"/>
                    <a:pt x="591" y="295"/>
                    <a:pt x="591" y="295"/>
                  </a:cubicBezTo>
                  <a:cubicBezTo>
                    <a:pt x="597" y="291"/>
                    <a:pt x="607" y="279"/>
                    <a:pt x="616" y="279"/>
                  </a:cubicBezTo>
                  <a:cubicBezTo>
                    <a:pt x="619" y="277"/>
                    <a:pt x="619" y="277"/>
                    <a:pt x="619" y="277"/>
                  </a:cubicBezTo>
                  <a:cubicBezTo>
                    <a:pt x="618" y="281"/>
                    <a:pt x="618" y="281"/>
                    <a:pt x="618" y="281"/>
                  </a:cubicBezTo>
                  <a:cubicBezTo>
                    <a:pt x="623" y="279"/>
                    <a:pt x="633" y="271"/>
                    <a:pt x="635" y="266"/>
                  </a:cubicBezTo>
                  <a:cubicBezTo>
                    <a:pt x="639" y="265"/>
                    <a:pt x="639" y="265"/>
                    <a:pt x="639" y="265"/>
                  </a:cubicBezTo>
                  <a:cubicBezTo>
                    <a:pt x="666" y="245"/>
                    <a:pt x="666" y="245"/>
                    <a:pt x="666" y="245"/>
                  </a:cubicBezTo>
                  <a:cubicBezTo>
                    <a:pt x="670" y="247"/>
                    <a:pt x="675" y="243"/>
                    <a:pt x="676" y="240"/>
                  </a:cubicBezTo>
                  <a:cubicBezTo>
                    <a:pt x="676" y="241"/>
                    <a:pt x="677" y="241"/>
                    <a:pt x="677" y="242"/>
                  </a:cubicBezTo>
                  <a:cubicBezTo>
                    <a:pt x="685" y="237"/>
                    <a:pt x="696" y="231"/>
                    <a:pt x="699" y="221"/>
                  </a:cubicBezTo>
                  <a:cubicBezTo>
                    <a:pt x="699" y="224"/>
                    <a:pt x="698" y="228"/>
                    <a:pt x="695" y="230"/>
                  </a:cubicBezTo>
                  <a:cubicBezTo>
                    <a:pt x="710" y="229"/>
                    <a:pt x="715" y="210"/>
                    <a:pt x="723" y="201"/>
                  </a:cubicBezTo>
                  <a:cubicBezTo>
                    <a:pt x="728" y="191"/>
                    <a:pt x="738" y="183"/>
                    <a:pt x="742" y="174"/>
                  </a:cubicBezTo>
                  <a:cubicBezTo>
                    <a:pt x="737" y="175"/>
                    <a:pt x="731" y="180"/>
                    <a:pt x="725" y="183"/>
                  </a:cubicBezTo>
                  <a:cubicBezTo>
                    <a:pt x="727" y="186"/>
                    <a:pt x="725" y="188"/>
                    <a:pt x="721" y="190"/>
                  </a:cubicBezTo>
                  <a:cubicBezTo>
                    <a:pt x="721" y="189"/>
                    <a:pt x="720" y="189"/>
                    <a:pt x="719" y="189"/>
                  </a:cubicBezTo>
                  <a:cubicBezTo>
                    <a:pt x="717" y="191"/>
                    <a:pt x="717" y="191"/>
                    <a:pt x="717" y="191"/>
                  </a:cubicBezTo>
                  <a:cubicBezTo>
                    <a:pt x="717" y="190"/>
                    <a:pt x="719" y="189"/>
                    <a:pt x="718" y="188"/>
                  </a:cubicBezTo>
                  <a:cubicBezTo>
                    <a:pt x="712" y="187"/>
                    <a:pt x="707" y="196"/>
                    <a:pt x="701" y="196"/>
                  </a:cubicBezTo>
                  <a:cubicBezTo>
                    <a:pt x="699" y="196"/>
                    <a:pt x="697" y="199"/>
                    <a:pt x="696" y="197"/>
                  </a:cubicBezTo>
                  <a:cubicBezTo>
                    <a:pt x="709" y="187"/>
                    <a:pt x="725" y="179"/>
                    <a:pt x="739" y="172"/>
                  </a:cubicBezTo>
                  <a:cubicBezTo>
                    <a:pt x="735" y="171"/>
                    <a:pt x="729" y="174"/>
                    <a:pt x="725" y="176"/>
                  </a:cubicBezTo>
                  <a:cubicBezTo>
                    <a:pt x="723" y="175"/>
                    <a:pt x="727" y="171"/>
                    <a:pt x="729" y="171"/>
                  </a:cubicBezTo>
                  <a:cubicBezTo>
                    <a:pt x="731" y="171"/>
                    <a:pt x="732" y="171"/>
                    <a:pt x="734" y="171"/>
                  </a:cubicBezTo>
                  <a:cubicBezTo>
                    <a:pt x="735" y="168"/>
                    <a:pt x="737" y="164"/>
                    <a:pt x="740" y="161"/>
                  </a:cubicBezTo>
                  <a:cubicBezTo>
                    <a:pt x="735" y="161"/>
                    <a:pt x="729" y="167"/>
                    <a:pt x="723" y="169"/>
                  </a:cubicBezTo>
                  <a:cubicBezTo>
                    <a:pt x="717" y="177"/>
                    <a:pt x="705" y="179"/>
                    <a:pt x="697" y="186"/>
                  </a:cubicBezTo>
                  <a:cubicBezTo>
                    <a:pt x="703" y="181"/>
                    <a:pt x="713" y="171"/>
                    <a:pt x="724" y="167"/>
                  </a:cubicBezTo>
                  <a:cubicBezTo>
                    <a:pt x="726" y="165"/>
                    <a:pt x="726" y="165"/>
                    <a:pt x="726" y="165"/>
                  </a:cubicBezTo>
                  <a:cubicBezTo>
                    <a:pt x="726" y="164"/>
                    <a:pt x="725" y="164"/>
                    <a:pt x="724" y="164"/>
                  </a:cubicBezTo>
                  <a:cubicBezTo>
                    <a:pt x="723" y="163"/>
                    <a:pt x="725" y="161"/>
                    <a:pt x="723" y="161"/>
                  </a:cubicBezTo>
                  <a:cubicBezTo>
                    <a:pt x="720" y="162"/>
                    <a:pt x="715" y="168"/>
                    <a:pt x="711" y="165"/>
                  </a:cubicBezTo>
                  <a:cubicBezTo>
                    <a:pt x="709" y="170"/>
                    <a:pt x="701" y="171"/>
                    <a:pt x="698" y="175"/>
                  </a:cubicBezTo>
                  <a:cubicBezTo>
                    <a:pt x="690" y="179"/>
                    <a:pt x="690" y="179"/>
                    <a:pt x="690" y="179"/>
                  </a:cubicBezTo>
                  <a:cubicBezTo>
                    <a:pt x="690" y="178"/>
                    <a:pt x="690" y="178"/>
                    <a:pt x="690" y="178"/>
                  </a:cubicBezTo>
                  <a:cubicBezTo>
                    <a:pt x="688" y="176"/>
                    <a:pt x="686" y="180"/>
                    <a:pt x="683" y="179"/>
                  </a:cubicBezTo>
                  <a:cubicBezTo>
                    <a:pt x="694" y="170"/>
                    <a:pt x="708" y="165"/>
                    <a:pt x="719" y="156"/>
                  </a:cubicBezTo>
                  <a:cubicBezTo>
                    <a:pt x="719" y="154"/>
                    <a:pt x="719" y="154"/>
                    <a:pt x="719" y="154"/>
                  </a:cubicBezTo>
                  <a:cubicBezTo>
                    <a:pt x="711" y="153"/>
                    <a:pt x="705" y="163"/>
                    <a:pt x="697" y="162"/>
                  </a:cubicBezTo>
                  <a:cubicBezTo>
                    <a:pt x="694" y="172"/>
                    <a:pt x="680" y="172"/>
                    <a:pt x="673" y="180"/>
                  </a:cubicBezTo>
                  <a:cubicBezTo>
                    <a:pt x="671" y="179"/>
                    <a:pt x="671" y="179"/>
                    <a:pt x="671" y="179"/>
                  </a:cubicBezTo>
                  <a:cubicBezTo>
                    <a:pt x="675" y="175"/>
                    <a:pt x="679" y="173"/>
                    <a:pt x="683" y="172"/>
                  </a:cubicBezTo>
                  <a:cubicBezTo>
                    <a:pt x="683" y="171"/>
                    <a:pt x="683" y="171"/>
                    <a:pt x="683" y="171"/>
                  </a:cubicBezTo>
                  <a:cubicBezTo>
                    <a:pt x="675" y="172"/>
                    <a:pt x="675" y="172"/>
                    <a:pt x="675" y="172"/>
                  </a:cubicBezTo>
                  <a:cubicBezTo>
                    <a:pt x="682" y="163"/>
                    <a:pt x="697" y="163"/>
                    <a:pt x="699" y="153"/>
                  </a:cubicBezTo>
                  <a:cubicBezTo>
                    <a:pt x="703" y="153"/>
                    <a:pt x="705" y="149"/>
                    <a:pt x="707" y="147"/>
                  </a:cubicBezTo>
                  <a:cubicBezTo>
                    <a:pt x="703" y="143"/>
                    <a:pt x="703" y="143"/>
                    <a:pt x="703" y="143"/>
                  </a:cubicBezTo>
                  <a:cubicBezTo>
                    <a:pt x="705" y="140"/>
                    <a:pt x="707" y="141"/>
                    <a:pt x="708" y="138"/>
                  </a:cubicBezTo>
                  <a:cubicBezTo>
                    <a:pt x="707" y="143"/>
                    <a:pt x="707" y="143"/>
                    <a:pt x="707" y="143"/>
                  </a:cubicBezTo>
                  <a:cubicBezTo>
                    <a:pt x="715" y="142"/>
                    <a:pt x="721" y="136"/>
                    <a:pt x="728" y="133"/>
                  </a:cubicBezTo>
                  <a:cubicBezTo>
                    <a:pt x="726" y="136"/>
                    <a:pt x="719" y="142"/>
                    <a:pt x="713" y="145"/>
                  </a:cubicBezTo>
                  <a:cubicBezTo>
                    <a:pt x="707" y="145"/>
                    <a:pt x="707" y="145"/>
                    <a:pt x="707" y="145"/>
                  </a:cubicBezTo>
                  <a:cubicBezTo>
                    <a:pt x="708" y="146"/>
                    <a:pt x="709" y="151"/>
                    <a:pt x="705" y="151"/>
                  </a:cubicBezTo>
                  <a:cubicBezTo>
                    <a:pt x="718" y="148"/>
                    <a:pt x="731" y="137"/>
                    <a:pt x="743" y="128"/>
                  </a:cubicBezTo>
                  <a:cubicBezTo>
                    <a:pt x="740" y="125"/>
                    <a:pt x="740" y="125"/>
                    <a:pt x="740" y="125"/>
                  </a:cubicBezTo>
                  <a:cubicBezTo>
                    <a:pt x="741" y="124"/>
                    <a:pt x="741" y="124"/>
                    <a:pt x="741" y="124"/>
                  </a:cubicBezTo>
                  <a:cubicBezTo>
                    <a:pt x="742" y="132"/>
                    <a:pt x="748" y="124"/>
                    <a:pt x="751" y="123"/>
                  </a:cubicBezTo>
                  <a:cubicBezTo>
                    <a:pt x="751" y="123"/>
                    <a:pt x="751" y="123"/>
                    <a:pt x="751" y="123"/>
                  </a:cubicBezTo>
                  <a:cubicBezTo>
                    <a:pt x="749" y="121"/>
                    <a:pt x="747" y="127"/>
                    <a:pt x="743" y="123"/>
                  </a:cubicBezTo>
                  <a:cubicBezTo>
                    <a:pt x="747" y="118"/>
                    <a:pt x="759" y="123"/>
                    <a:pt x="760" y="113"/>
                  </a:cubicBezTo>
                  <a:cubicBezTo>
                    <a:pt x="759" y="109"/>
                    <a:pt x="767" y="107"/>
                    <a:pt x="766" y="102"/>
                  </a:cubicBezTo>
                  <a:cubicBezTo>
                    <a:pt x="754" y="101"/>
                    <a:pt x="744" y="110"/>
                    <a:pt x="733" y="114"/>
                  </a:cubicBezTo>
                  <a:cubicBezTo>
                    <a:pt x="732" y="116"/>
                    <a:pt x="732" y="116"/>
                    <a:pt x="732" y="116"/>
                  </a:cubicBezTo>
                  <a:cubicBezTo>
                    <a:pt x="731" y="113"/>
                    <a:pt x="731" y="113"/>
                    <a:pt x="731" y="113"/>
                  </a:cubicBezTo>
                  <a:cubicBezTo>
                    <a:pt x="734" y="111"/>
                    <a:pt x="737" y="110"/>
                    <a:pt x="740" y="108"/>
                  </a:cubicBezTo>
                  <a:cubicBezTo>
                    <a:pt x="733" y="107"/>
                    <a:pt x="728" y="113"/>
                    <a:pt x="721" y="115"/>
                  </a:cubicBezTo>
                  <a:cubicBezTo>
                    <a:pt x="728" y="108"/>
                    <a:pt x="742" y="106"/>
                    <a:pt x="750" y="98"/>
                  </a:cubicBezTo>
                  <a:cubicBezTo>
                    <a:pt x="743" y="96"/>
                    <a:pt x="738" y="107"/>
                    <a:pt x="729" y="103"/>
                  </a:cubicBezTo>
                  <a:cubicBezTo>
                    <a:pt x="726" y="105"/>
                    <a:pt x="726" y="105"/>
                    <a:pt x="726" y="105"/>
                  </a:cubicBezTo>
                  <a:cubicBezTo>
                    <a:pt x="736" y="97"/>
                    <a:pt x="751" y="89"/>
                    <a:pt x="763" y="83"/>
                  </a:cubicBezTo>
                  <a:cubicBezTo>
                    <a:pt x="768" y="84"/>
                    <a:pt x="773" y="83"/>
                    <a:pt x="777" y="81"/>
                  </a:cubicBezTo>
                  <a:cubicBezTo>
                    <a:pt x="777" y="81"/>
                    <a:pt x="777" y="81"/>
                    <a:pt x="777" y="81"/>
                  </a:cubicBezTo>
                  <a:cubicBezTo>
                    <a:pt x="769" y="87"/>
                    <a:pt x="758" y="87"/>
                    <a:pt x="750" y="92"/>
                  </a:cubicBezTo>
                  <a:cubicBezTo>
                    <a:pt x="758" y="92"/>
                    <a:pt x="767" y="89"/>
                    <a:pt x="777" y="89"/>
                  </a:cubicBezTo>
                  <a:cubicBezTo>
                    <a:pt x="779" y="85"/>
                    <a:pt x="779" y="85"/>
                    <a:pt x="779" y="85"/>
                  </a:cubicBezTo>
                  <a:cubicBezTo>
                    <a:pt x="783" y="87"/>
                    <a:pt x="783" y="87"/>
                    <a:pt x="783" y="87"/>
                  </a:cubicBezTo>
                  <a:cubicBezTo>
                    <a:pt x="796" y="81"/>
                    <a:pt x="801" y="65"/>
                    <a:pt x="810" y="56"/>
                  </a:cubicBezTo>
                  <a:cubicBezTo>
                    <a:pt x="813" y="56"/>
                    <a:pt x="814" y="60"/>
                    <a:pt x="817" y="60"/>
                  </a:cubicBezTo>
                  <a:cubicBezTo>
                    <a:pt x="813" y="59"/>
                    <a:pt x="811" y="66"/>
                    <a:pt x="807" y="66"/>
                  </a:cubicBezTo>
                  <a:cubicBezTo>
                    <a:pt x="807" y="68"/>
                    <a:pt x="809" y="70"/>
                    <a:pt x="811" y="71"/>
                  </a:cubicBezTo>
                  <a:cubicBezTo>
                    <a:pt x="818" y="68"/>
                    <a:pt x="825" y="85"/>
                    <a:pt x="830" y="71"/>
                  </a:cubicBezTo>
                  <a:cubicBezTo>
                    <a:pt x="831" y="73"/>
                    <a:pt x="829" y="75"/>
                    <a:pt x="827" y="75"/>
                  </a:cubicBezTo>
                  <a:cubicBezTo>
                    <a:pt x="829" y="77"/>
                    <a:pt x="829" y="81"/>
                    <a:pt x="833" y="81"/>
                  </a:cubicBezTo>
                  <a:cubicBezTo>
                    <a:pt x="830" y="84"/>
                    <a:pt x="830" y="84"/>
                    <a:pt x="830" y="84"/>
                  </a:cubicBezTo>
                  <a:cubicBezTo>
                    <a:pt x="837" y="85"/>
                    <a:pt x="831" y="92"/>
                    <a:pt x="829" y="95"/>
                  </a:cubicBezTo>
                  <a:cubicBezTo>
                    <a:pt x="822" y="101"/>
                    <a:pt x="814" y="104"/>
                    <a:pt x="806" y="109"/>
                  </a:cubicBezTo>
                  <a:cubicBezTo>
                    <a:pt x="819" y="116"/>
                    <a:pt x="803" y="119"/>
                    <a:pt x="801" y="126"/>
                  </a:cubicBezTo>
                  <a:cubicBezTo>
                    <a:pt x="799" y="129"/>
                    <a:pt x="799" y="129"/>
                    <a:pt x="799" y="129"/>
                  </a:cubicBezTo>
                  <a:cubicBezTo>
                    <a:pt x="800" y="130"/>
                    <a:pt x="803" y="129"/>
                    <a:pt x="805" y="129"/>
                  </a:cubicBezTo>
                  <a:cubicBezTo>
                    <a:pt x="801" y="131"/>
                    <a:pt x="797" y="131"/>
                    <a:pt x="793" y="134"/>
                  </a:cubicBezTo>
                  <a:cubicBezTo>
                    <a:pt x="798" y="133"/>
                    <a:pt x="797" y="141"/>
                    <a:pt x="802" y="139"/>
                  </a:cubicBezTo>
                  <a:cubicBezTo>
                    <a:pt x="807" y="135"/>
                    <a:pt x="805" y="126"/>
                    <a:pt x="813" y="126"/>
                  </a:cubicBezTo>
                  <a:cubicBezTo>
                    <a:pt x="809" y="125"/>
                    <a:pt x="809" y="125"/>
                    <a:pt x="809" y="125"/>
                  </a:cubicBezTo>
                  <a:cubicBezTo>
                    <a:pt x="817" y="123"/>
                    <a:pt x="825" y="121"/>
                    <a:pt x="834" y="119"/>
                  </a:cubicBezTo>
                  <a:cubicBezTo>
                    <a:pt x="839" y="117"/>
                    <a:pt x="843" y="110"/>
                    <a:pt x="849" y="115"/>
                  </a:cubicBezTo>
                  <a:cubicBezTo>
                    <a:pt x="851" y="116"/>
                    <a:pt x="853" y="115"/>
                    <a:pt x="855" y="113"/>
                  </a:cubicBezTo>
                  <a:cubicBezTo>
                    <a:pt x="855" y="112"/>
                    <a:pt x="853" y="111"/>
                    <a:pt x="854" y="109"/>
                  </a:cubicBezTo>
                  <a:cubicBezTo>
                    <a:pt x="855" y="109"/>
                    <a:pt x="855" y="107"/>
                    <a:pt x="857" y="108"/>
                  </a:cubicBezTo>
                  <a:cubicBezTo>
                    <a:pt x="859" y="109"/>
                    <a:pt x="859" y="109"/>
                    <a:pt x="859" y="109"/>
                  </a:cubicBezTo>
                  <a:cubicBezTo>
                    <a:pt x="858" y="111"/>
                    <a:pt x="856" y="111"/>
                    <a:pt x="856" y="113"/>
                  </a:cubicBezTo>
                  <a:cubicBezTo>
                    <a:pt x="865" y="114"/>
                    <a:pt x="871" y="120"/>
                    <a:pt x="879" y="124"/>
                  </a:cubicBezTo>
                  <a:cubicBezTo>
                    <a:pt x="877" y="126"/>
                    <a:pt x="877" y="129"/>
                    <a:pt x="874" y="130"/>
                  </a:cubicBezTo>
                  <a:cubicBezTo>
                    <a:pt x="884" y="139"/>
                    <a:pt x="884" y="139"/>
                    <a:pt x="884" y="139"/>
                  </a:cubicBezTo>
                  <a:cubicBezTo>
                    <a:pt x="883" y="140"/>
                    <a:pt x="883" y="140"/>
                    <a:pt x="883" y="140"/>
                  </a:cubicBezTo>
                  <a:cubicBezTo>
                    <a:pt x="886" y="139"/>
                    <a:pt x="893" y="137"/>
                    <a:pt x="897" y="137"/>
                  </a:cubicBezTo>
                  <a:cubicBezTo>
                    <a:pt x="901" y="141"/>
                    <a:pt x="901" y="141"/>
                    <a:pt x="901" y="141"/>
                  </a:cubicBezTo>
                  <a:cubicBezTo>
                    <a:pt x="904" y="137"/>
                    <a:pt x="908" y="143"/>
                    <a:pt x="911" y="143"/>
                  </a:cubicBezTo>
                  <a:cubicBezTo>
                    <a:pt x="912" y="147"/>
                    <a:pt x="908" y="148"/>
                    <a:pt x="908" y="151"/>
                  </a:cubicBezTo>
                  <a:cubicBezTo>
                    <a:pt x="913" y="153"/>
                    <a:pt x="920" y="157"/>
                    <a:pt x="924" y="161"/>
                  </a:cubicBezTo>
                  <a:cubicBezTo>
                    <a:pt x="929" y="161"/>
                    <a:pt x="931" y="148"/>
                    <a:pt x="937" y="157"/>
                  </a:cubicBezTo>
                  <a:cubicBezTo>
                    <a:pt x="937" y="162"/>
                    <a:pt x="929" y="166"/>
                    <a:pt x="935" y="171"/>
                  </a:cubicBezTo>
                  <a:cubicBezTo>
                    <a:pt x="932" y="174"/>
                    <a:pt x="929" y="177"/>
                    <a:pt x="927" y="181"/>
                  </a:cubicBezTo>
                  <a:cubicBezTo>
                    <a:pt x="936" y="181"/>
                    <a:pt x="938" y="165"/>
                    <a:pt x="949" y="172"/>
                  </a:cubicBezTo>
                  <a:cubicBezTo>
                    <a:pt x="955" y="177"/>
                    <a:pt x="964" y="181"/>
                    <a:pt x="970" y="188"/>
                  </a:cubicBezTo>
                  <a:cubicBezTo>
                    <a:pt x="964" y="191"/>
                    <a:pt x="974" y="194"/>
                    <a:pt x="968" y="197"/>
                  </a:cubicBezTo>
                  <a:cubicBezTo>
                    <a:pt x="977" y="203"/>
                    <a:pt x="984" y="208"/>
                    <a:pt x="994" y="211"/>
                  </a:cubicBezTo>
                  <a:cubicBezTo>
                    <a:pt x="998" y="211"/>
                    <a:pt x="1002" y="209"/>
                    <a:pt x="1005" y="207"/>
                  </a:cubicBezTo>
                  <a:cubicBezTo>
                    <a:pt x="999" y="214"/>
                    <a:pt x="994" y="220"/>
                    <a:pt x="984" y="227"/>
                  </a:cubicBezTo>
                  <a:cubicBezTo>
                    <a:pt x="991" y="235"/>
                    <a:pt x="991" y="235"/>
                    <a:pt x="991" y="235"/>
                  </a:cubicBezTo>
                  <a:cubicBezTo>
                    <a:pt x="989" y="237"/>
                    <a:pt x="985" y="234"/>
                    <a:pt x="983" y="238"/>
                  </a:cubicBezTo>
                  <a:cubicBezTo>
                    <a:pt x="981" y="235"/>
                    <a:pt x="976" y="233"/>
                    <a:pt x="974" y="236"/>
                  </a:cubicBezTo>
                  <a:cubicBezTo>
                    <a:pt x="967" y="244"/>
                    <a:pt x="967" y="244"/>
                    <a:pt x="967" y="244"/>
                  </a:cubicBezTo>
                  <a:cubicBezTo>
                    <a:pt x="967" y="242"/>
                    <a:pt x="970" y="241"/>
                    <a:pt x="969" y="239"/>
                  </a:cubicBezTo>
                  <a:cubicBezTo>
                    <a:pt x="935" y="269"/>
                    <a:pt x="935" y="269"/>
                    <a:pt x="935" y="269"/>
                  </a:cubicBezTo>
                  <a:cubicBezTo>
                    <a:pt x="928" y="263"/>
                    <a:pt x="925" y="274"/>
                    <a:pt x="920" y="275"/>
                  </a:cubicBezTo>
                  <a:cubicBezTo>
                    <a:pt x="921" y="276"/>
                    <a:pt x="921" y="276"/>
                    <a:pt x="921" y="276"/>
                  </a:cubicBezTo>
                  <a:cubicBezTo>
                    <a:pt x="917" y="279"/>
                    <a:pt x="916" y="283"/>
                    <a:pt x="911" y="286"/>
                  </a:cubicBezTo>
                  <a:cubicBezTo>
                    <a:pt x="915" y="286"/>
                    <a:pt x="915" y="286"/>
                    <a:pt x="915" y="286"/>
                  </a:cubicBezTo>
                  <a:cubicBezTo>
                    <a:pt x="913" y="287"/>
                    <a:pt x="913" y="287"/>
                    <a:pt x="913" y="287"/>
                  </a:cubicBezTo>
                  <a:cubicBezTo>
                    <a:pt x="911" y="286"/>
                    <a:pt x="911" y="286"/>
                    <a:pt x="911" y="286"/>
                  </a:cubicBezTo>
                  <a:cubicBezTo>
                    <a:pt x="906" y="289"/>
                    <a:pt x="901" y="295"/>
                    <a:pt x="897" y="300"/>
                  </a:cubicBezTo>
                  <a:cubicBezTo>
                    <a:pt x="901" y="301"/>
                    <a:pt x="903" y="294"/>
                    <a:pt x="908" y="296"/>
                  </a:cubicBezTo>
                  <a:cubicBezTo>
                    <a:pt x="901" y="299"/>
                    <a:pt x="896" y="308"/>
                    <a:pt x="888" y="313"/>
                  </a:cubicBezTo>
                  <a:cubicBezTo>
                    <a:pt x="891" y="316"/>
                    <a:pt x="891" y="316"/>
                    <a:pt x="891" y="316"/>
                  </a:cubicBezTo>
                  <a:cubicBezTo>
                    <a:pt x="886" y="313"/>
                    <a:pt x="889" y="323"/>
                    <a:pt x="883" y="320"/>
                  </a:cubicBezTo>
                  <a:cubicBezTo>
                    <a:pt x="885" y="315"/>
                    <a:pt x="885" y="315"/>
                    <a:pt x="885" y="315"/>
                  </a:cubicBezTo>
                  <a:cubicBezTo>
                    <a:pt x="883" y="315"/>
                    <a:pt x="881" y="318"/>
                    <a:pt x="879" y="319"/>
                  </a:cubicBezTo>
                  <a:cubicBezTo>
                    <a:pt x="881" y="321"/>
                    <a:pt x="881" y="321"/>
                    <a:pt x="881" y="321"/>
                  </a:cubicBezTo>
                  <a:cubicBezTo>
                    <a:pt x="881" y="327"/>
                    <a:pt x="870" y="325"/>
                    <a:pt x="875" y="331"/>
                  </a:cubicBezTo>
                  <a:cubicBezTo>
                    <a:pt x="873" y="333"/>
                    <a:pt x="873" y="333"/>
                    <a:pt x="873" y="333"/>
                  </a:cubicBezTo>
                  <a:cubicBezTo>
                    <a:pt x="875" y="330"/>
                    <a:pt x="872" y="330"/>
                    <a:pt x="871" y="329"/>
                  </a:cubicBezTo>
                  <a:cubicBezTo>
                    <a:pt x="862" y="340"/>
                    <a:pt x="862" y="340"/>
                    <a:pt x="862" y="340"/>
                  </a:cubicBezTo>
                  <a:cubicBezTo>
                    <a:pt x="865" y="340"/>
                    <a:pt x="865" y="340"/>
                    <a:pt x="865" y="340"/>
                  </a:cubicBezTo>
                  <a:cubicBezTo>
                    <a:pt x="864" y="341"/>
                    <a:pt x="864" y="341"/>
                    <a:pt x="864" y="341"/>
                  </a:cubicBezTo>
                  <a:cubicBezTo>
                    <a:pt x="865" y="341"/>
                    <a:pt x="865" y="341"/>
                    <a:pt x="865" y="341"/>
                  </a:cubicBezTo>
                  <a:cubicBezTo>
                    <a:pt x="866" y="337"/>
                    <a:pt x="872" y="339"/>
                    <a:pt x="873" y="335"/>
                  </a:cubicBezTo>
                  <a:cubicBezTo>
                    <a:pt x="872" y="344"/>
                    <a:pt x="857" y="346"/>
                    <a:pt x="860" y="355"/>
                  </a:cubicBezTo>
                  <a:cubicBezTo>
                    <a:pt x="856" y="359"/>
                    <a:pt x="856" y="359"/>
                    <a:pt x="856" y="359"/>
                  </a:cubicBezTo>
                  <a:cubicBezTo>
                    <a:pt x="853" y="357"/>
                    <a:pt x="849" y="362"/>
                    <a:pt x="847" y="365"/>
                  </a:cubicBezTo>
                  <a:cubicBezTo>
                    <a:pt x="847" y="367"/>
                    <a:pt x="847" y="367"/>
                    <a:pt x="847" y="367"/>
                  </a:cubicBezTo>
                  <a:cubicBezTo>
                    <a:pt x="832" y="380"/>
                    <a:pt x="827" y="400"/>
                    <a:pt x="817" y="417"/>
                  </a:cubicBezTo>
                  <a:cubicBezTo>
                    <a:pt x="819" y="407"/>
                    <a:pt x="827" y="395"/>
                    <a:pt x="832" y="383"/>
                  </a:cubicBezTo>
                  <a:cubicBezTo>
                    <a:pt x="818" y="392"/>
                    <a:pt x="803" y="411"/>
                    <a:pt x="795" y="425"/>
                  </a:cubicBezTo>
                  <a:cubicBezTo>
                    <a:pt x="796" y="421"/>
                    <a:pt x="804" y="423"/>
                    <a:pt x="802" y="417"/>
                  </a:cubicBezTo>
                  <a:cubicBezTo>
                    <a:pt x="804" y="422"/>
                    <a:pt x="807" y="413"/>
                    <a:pt x="811" y="412"/>
                  </a:cubicBezTo>
                  <a:cubicBezTo>
                    <a:pt x="812" y="411"/>
                    <a:pt x="813" y="410"/>
                    <a:pt x="814" y="411"/>
                  </a:cubicBezTo>
                  <a:cubicBezTo>
                    <a:pt x="806" y="422"/>
                    <a:pt x="806" y="422"/>
                    <a:pt x="806" y="422"/>
                  </a:cubicBezTo>
                  <a:cubicBezTo>
                    <a:pt x="810" y="421"/>
                    <a:pt x="810" y="421"/>
                    <a:pt x="810" y="421"/>
                  </a:cubicBezTo>
                  <a:cubicBezTo>
                    <a:pt x="806" y="425"/>
                    <a:pt x="806" y="425"/>
                    <a:pt x="806" y="425"/>
                  </a:cubicBezTo>
                  <a:cubicBezTo>
                    <a:pt x="808" y="427"/>
                    <a:pt x="808" y="427"/>
                    <a:pt x="808" y="427"/>
                  </a:cubicBezTo>
                  <a:cubicBezTo>
                    <a:pt x="815" y="423"/>
                    <a:pt x="822" y="418"/>
                    <a:pt x="827" y="413"/>
                  </a:cubicBezTo>
                  <a:cubicBezTo>
                    <a:pt x="828" y="413"/>
                    <a:pt x="830" y="414"/>
                    <a:pt x="831" y="412"/>
                  </a:cubicBezTo>
                  <a:cubicBezTo>
                    <a:pt x="829" y="411"/>
                    <a:pt x="829" y="411"/>
                    <a:pt x="829" y="411"/>
                  </a:cubicBezTo>
                  <a:cubicBezTo>
                    <a:pt x="840" y="405"/>
                    <a:pt x="848" y="390"/>
                    <a:pt x="859" y="383"/>
                  </a:cubicBezTo>
                  <a:cubicBezTo>
                    <a:pt x="858" y="380"/>
                    <a:pt x="858" y="380"/>
                    <a:pt x="858" y="380"/>
                  </a:cubicBezTo>
                  <a:cubicBezTo>
                    <a:pt x="860" y="379"/>
                    <a:pt x="859" y="385"/>
                    <a:pt x="862" y="380"/>
                  </a:cubicBezTo>
                  <a:cubicBezTo>
                    <a:pt x="858" y="377"/>
                    <a:pt x="867" y="376"/>
                    <a:pt x="864" y="373"/>
                  </a:cubicBezTo>
                  <a:cubicBezTo>
                    <a:pt x="855" y="380"/>
                    <a:pt x="855" y="380"/>
                    <a:pt x="855" y="380"/>
                  </a:cubicBezTo>
                  <a:cubicBezTo>
                    <a:pt x="855" y="375"/>
                    <a:pt x="864" y="370"/>
                    <a:pt x="867" y="365"/>
                  </a:cubicBezTo>
                  <a:cubicBezTo>
                    <a:pt x="866" y="362"/>
                    <a:pt x="860" y="362"/>
                    <a:pt x="864" y="359"/>
                  </a:cubicBezTo>
                  <a:cubicBezTo>
                    <a:pt x="867" y="357"/>
                    <a:pt x="867" y="357"/>
                    <a:pt x="867" y="357"/>
                  </a:cubicBezTo>
                  <a:cubicBezTo>
                    <a:pt x="867" y="361"/>
                    <a:pt x="867" y="361"/>
                    <a:pt x="867" y="361"/>
                  </a:cubicBezTo>
                  <a:cubicBezTo>
                    <a:pt x="870" y="356"/>
                    <a:pt x="874" y="363"/>
                    <a:pt x="876" y="357"/>
                  </a:cubicBezTo>
                  <a:cubicBezTo>
                    <a:pt x="874" y="362"/>
                    <a:pt x="870" y="363"/>
                    <a:pt x="868" y="367"/>
                  </a:cubicBezTo>
                  <a:cubicBezTo>
                    <a:pt x="872" y="370"/>
                    <a:pt x="875" y="364"/>
                    <a:pt x="879" y="362"/>
                  </a:cubicBezTo>
                  <a:cubicBezTo>
                    <a:pt x="879" y="363"/>
                    <a:pt x="877" y="364"/>
                    <a:pt x="877" y="365"/>
                  </a:cubicBezTo>
                  <a:cubicBezTo>
                    <a:pt x="889" y="361"/>
                    <a:pt x="898" y="349"/>
                    <a:pt x="911" y="344"/>
                  </a:cubicBezTo>
                  <a:cubicBezTo>
                    <a:pt x="911" y="345"/>
                    <a:pt x="911" y="345"/>
                    <a:pt x="911" y="345"/>
                  </a:cubicBezTo>
                  <a:cubicBezTo>
                    <a:pt x="898" y="360"/>
                    <a:pt x="881" y="371"/>
                    <a:pt x="869" y="387"/>
                  </a:cubicBezTo>
                  <a:cubicBezTo>
                    <a:pt x="869" y="388"/>
                    <a:pt x="869" y="388"/>
                    <a:pt x="869" y="388"/>
                  </a:cubicBezTo>
                  <a:cubicBezTo>
                    <a:pt x="873" y="385"/>
                    <a:pt x="876" y="383"/>
                    <a:pt x="879" y="380"/>
                  </a:cubicBezTo>
                  <a:cubicBezTo>
                    <a:pt x="880" y="382"/>
                    <a:pt x="880" y="382"/>
                    <a:pt x="880" y="382"/>
                  </a:cubicBezTo>
                  <a:cubicBezTo>
                    <a:pt x="873" y="389"/>
                    <a:pt x="862" y="397"/>
                    <a:pt x="857" y="406"/>
                  </a:cubicBezTo>
                  <a:cubicBezTo>
                    <a:pt x="860" y="408"/>
                    <a:pt x="861" y="402"/>
                    <a:pt x="865" y="403"/>
                  </a:cubicBezTo>
                  <a:cubicBezTo>
                    <a:pt x="861" y="405"/>
                    <a:pt x="859" y="409"/>
                    <a:pt x="854" y="409"/>
                  </a:cubicBezTo>
                  <a:cubicBezTo>
                    <a:pt x="849" y="413"/>
                    <a:pt x="845" y="418"/>
                    <a:pt x="845" y="422"/>
                  </a:cubicBezTo>
                  <a:cubicBezTo>
                    <a:pt x="843" y="425"/>
                    <a:pt x="843" y="425"/>
                    <a:pt x="843" y="425"/>
                  </a:cubicBezTo>
                  <a:cubicBezTo>
                    <a:pt x="844" y="425"/>
                    <a:pt x="844" y="425"/>
                    <a:pt x="844" y="425"/>
                  </a:cubicBezTo>
                  <a:cubicBezTo>
                    <a:pt x="847" y="420"/>
                    <a:pt x="856" y="421"/>
                    <a:pt x="854" y="413"/>
                  </a:cubicBezTo>
                  <a:cubicBezTo>
                    <a:pt x="855" y="411"/>
                    <a:pt x="855" y="411"/>
                    <a:pt x="855" y="411"/>
                  </a:cubicBezTo>
                  <a:cubicBezTo>
                    <a:pt x="857" y="414"/>
                    <a:pt x="857" y="414"/>
                    <a:pt x="857" y="414"/>
                  </a:cubicBezTo>
                  <a:cubicBezTo>
                    <a:pt x="887" y="387"/>
                    <a:pt x="918" y="363"/>
                    <a:pt x="952" y="341"/>
                  </a:cubicBezTo>
                  <a:cubicBezTo>
                    <a:pt x="951" y="345"/>
                    <a:pt x="944" y="348"/>
                    <a:pt x="943" y="353"/>
                  </a:cubicBezTo>
                  <a:cubicBezTo>
                    <a:pt x="953" y="351"/>
                    <a:pt x="962" y="339"/>
                    <a:pt x="971" y="337"/>
                  </a:cubicBezTo>
                  <a:cubicBezTo>
                    <a:pt x="971" y="336"/>
                    <a:pt x="971" y="336"/>
                    <a:pt x="971" y="336"/>
                  </a:cubicBezTo>
                  <a:cubicBezTo>
                    <a:pt x="1002" y="311"/>
                    <a:pt x="1038" y="293"/>
                    <a:pt x="1073" y="275"/>
                  </a:cubicBezTo>
                  <a:cubicBezTo>
                    <a:pt x="1073" y="276"/>
                    <a:pt x="1072" y="276"/>
                    <a:pt x="1072" y="277"/>
                  </a:cubicBezTo>
                  <a:cubicBezTo>
                    <a:pt x="1095" y="269"/>
                    <a:pt x="1117" y="254"/>
                    <a:pt x="1139" y="245"/>
                  </a:cubicBezTo>
                  <a:cubicBezTo>
                    <a:pt x="1133" y="254"/>
                    <a:pt x="1118" y="256"/>
                    <a:pt x="1108" y="263"/>
                  </a:cubicBezTo>
                  <a:cubicBezTo>
                    <a:pt x="1083" y="277"/>
                    <a:pt x="1083" y="277"/>
                    <a:pt x="1083" y="277"/>
                  </a:cubicBezTo>
                  <a:cubicBezTo>
                    <a:pt x="1084" y="282"/>
                    <a:pt x="1079" y="284"/>
                    <a:pt x="1076" y="287"/>
                  </a:cubicBezTo>
                  <a:cubicBezTo>
                    <a:pt x="1075" y="283"/>
                    <a:pt x="1075" y="283"/>
                    <a:pt x="1075" y="283"/>
                  </a:cubicBezTo>
                  <a:cubicBezTo>
                    <a:pt x="1070" y="285"/>
                    <a:pt x="1065" y="287"/>
                    <a:pt x="1061" y="291"/>
                  </a:cubicBezTo>
                  <a:cubicBezTo>
                    <a:pt x="1065" y="292"/>
                    <a:pt x="1065" y="292"/>
                    <a:pt x="1065" y="292"/>
                  </a:cubicBezTo>
                  <a:cubicBezTo>
                    <a:pt x="1062" y="294"/>
                    <a:pt x="1062" y="294"/>
                    <a:pt x="1062" y="294"/>
                  </a:cubicBezTo>
                  <a:cubicBezTo>
                    <a:pt x="1065" y="297"/>
                    <a:pt x="1059" y="296"/>
                    <a:pt x="1059" y="300"/>
                  </a:cubicBezTo>
                  <a:cubicBezTo>
                    <a:pt x="1069" y="299"/>
                    <a:pt x="1077" y="291"/>
                    <a:pt x="1086" y="286"/>
                  </a:cubicBezTo>
                  <a:cubicBezTo>
                    <a:pt x="1100" y="278"/>
                    <a:pt x="1115" y="273"/>
                    <a:pt x="1129" y="263"/>
                  </a:cubicBezTo>
                  <a:cubicBezTo>
                    <a:pt x="1130" y="260"/>
                    <a:pt x="1123" y="261"/>
                    <a:pt x="1126" y="258"/>
                  </a:cubicBezTo>
                  <a:cubicBezTo>
                    <a:pt x="1131" y="268"/>
                    <a:pt x="1139" y="255"/>
                    <a:pt x="1146" y="256"/>
                  </a:cubicBezTo>
                  <a:cubicBezTo>
                    <a:pt x="1145" y="257"/>
                    <a:pt x="1145" y="257"/>
                    <a:pt x="1145" y="257"/>
                  </a:cubicBezTo>
                  <a:cubicBezTo>
                    <a:pt x="1147" y="258"/>
                    <a:pt x="1151" y="255"/>
                    <a:pt x="1152" y="253"/>
                  </a:cubicBezTo>
                  <a:cubicBezTo>
                    <a:pt x="1151" y="253"/>
                    <a:pt x="1151" y="253"/>
                    <a:pt x="1151" y="253"/>
                  </a:cubicBezTo>
                  <a:cubicBezTo>
                    <a:pt x="1161" y="255"/>
                    <a:pt x="1167" y="241"/>
                    <a:pt x="1180" y="245"/>
                  </a:cubicBezTo>
                  <a:cubicBezTo>
                    <a:pt x="1179" y="249"/>
                    <a:pt x="1171" y="249"/>
                    <a:pt x="1167" y="253"/>
                  </a:cubicBezTo>
                  <a:cubicBezTo>
                    <a:pt x="1171" y="257"/>
                    <a:pt x="1173" y="253"/>
                    <a:pt x="1178" y="253"/>
                  </a:cubicBezTo>
                  <a:cubicBezTo>
                    <a:pt x="1182" y="249"/>
                    <a:pt x="1189" y="252"/>
                    <a:pt x="1193" y="249"/>
                  </a:cubicBezTo>
                  <a:cubicBezTo>
                    <a:pt x="1196" y="252"/>
                    <a:pt x="1190" y="253"/>
                    <a:pt x="1189" y="256"/>
                  </a:cubicBezTo>
                  <a:cubicBezTo>
                    <a:pt x="1187" y="255"/>
                    <a:pt x="1187" y="257"/>
                    <a:pt x="1186" y="259"/>
                  </a:cubicBezTo>
                  <a:cubicBezTo>
                    <a:pt x="1188" y="262"/>
                    <a:pt x="1188" y="262"/>
                    <a:pt x="1188" y="262"/>
                  </a:cubicBezTo>
                  <a:cubicBezTo>
                    <a:pt x="1186" y="261"/>
                    <a:pt x="1185" y="263"/>
                    <a:pt x="1185" y="263"/>
                  </a:cubicBezTo>
                  <a:cubicBezTo>
                    <a:pt x="1185" y="266"/>
                    <a:pt x="1188" y="265"/>
                    <a:pt x="1189" y="266"/>
                  </a:cubicBezTo>
                  <a:cubicBezTo>
                    <a:pt x="1188" y="268"/>
                    <a:pt x="1184" y="268"/>
                    <a:pt x="1185" y="272"/>
                  </a:cubicBezTo>
                  <a:cubicBezTo>
                    <a:pt x="1184" y="271"/>
                    <a:pt x="1184" y="273"/>
                    <a:pt x="1183" y="273"/>
                  </a:cubicBezTo>
                  <a:cubicBezTo>
                    <a:pt x="1182" y="273"/>
                    <a:pt x="1182" y="273"/>
                    <a:pt x="1182" y="273"/>
                  </a:cubicBezTo>
                  <a:cubicBezTo>
                    <a:pt x="1183" y="272"/>
                    <a:pt x="1186" y="271"/>
                    <a:pt x="1185" y="268"/>
                  </a:cubicBezTo>
                  <a:cubicBezTo>
                    <a:pt x="1183" y="265"/>
                    <a:pt x="1182" y="270"/>
                    <a:pt x="1180" y="270"/>
                  </a:cubicBezTo>
                  <a:cubicBezTo>
                    <a:pt x="1177" y="272"/>
                    <a:pt x="1179" y="278"/>
                    <a:pt x="1174" y="278"/>
                  </a:cubicBezTo>
                  <a:cubicBezTo>
                    <a:pt x="1175" y="280"/>
                    <a:pt x="1176" y="279"/>
                    <a:pt x="1177" y="279"/>
                  </a:cubicBezTo>
                  <a:cubicBezTo>
                    <a:pt x="1177" y="280"/>
                    <a:pt x="1177" y="280"/>
                    <a:pt x="1176" y="281"/>
                  </a:cubicBezTo>
                  <a:cubicBezTo>
                    <a:pt x="1173" y="281"/>
                    <a:pt x="1175" y="276"/>
                    <a:pt x="1171" y="280"/>
                  </a:cubicBezTo>
                  <a:cubicBezTo>
                    <a:pt x="1175" y="273"/>
                    <a:pt x="1175" y="273"/>
                    <a:pt x="1175" y="273"/>
                  </a:cubicBezTo>
                  <a:cubicBezTo>
                    <a:pt x="1174" y="272"/>
                    <a:pt x="1174" y="272"/>
                    <a:pt x="1174" y="272"/>
                  </a:cubicBezTo>
                  <a:cubicBezTo>
                    <a:pt x="1176" y="271"/>
                    <a:pt x="1179" y="270"/>
                    <a:pt x="1180" y="267"/>
                  </a:cubicBezTo>
                  <a:cubicBezTo>
                    <a:pt x="1177" y="268"/>
                    <a:pt x="1171" y="268"/>
                    <a:pt x="1169" y="273"/>
                  </a:cubicBezTo>
                  <a:cubicBezTo>
                    <a:pt x="1171" y="274"/>
                    <a:pt x="1171" y="274"/>
                    <a:pt x="1171" y="274"/>
                  </a:cubicBezTo>
                  <a:cubicBezTo>
                    <a:pt x="1168" y="278"/>
                    <a:pt x="1171" y="271"/>
                    <a:pt x="1167" y="273"/>
                  </a:cubicBezTo>
                  <a:cubicBezTo>
                    <a:pt x="1163" y="273"/>
                    <a:pt x="1159" y="275"/>
                    <a:pt x="1157" y="277"/>
                  </a:cubicBezTo>
                  <a:cubicBezTo>
                    <a:pt x="1161" y="279"/>
                    <a:pt x="1165" y="275"/>
                    <a:pt x="1168" y="278"/>
                  </a:cubicBezTo>
                  <a:cubicBezTo>
                    <a:pt x="1166" y="280"/>
                    <a:pt x="1166" y="280"/>
                    <a:pt x="1166" y="280"/>
                  </a:cubicBezTo>
                  <a:cubicBezTo>
                    <a:pt x="1165" y="279"/>
                    <a:pt x="1166" y="276"/>
                    <a:pt x="1162" y="277"/>
                  </a:cubicBezTo>
                  <a:cubicBezTo>
                    <a:pt x="1162" y="281"/>
                    <a:pt x="1159" y="280"/>
                    <a:pt x="1157" y="279"/>
                  </a:cubicBezTo>
                  <a:cubicBezTo>
                    <a:pt x="1155" y="277"/>
                    <a:pt x="1155" y="277"/>
                    <a:pt x="1155" y="277"/>
                  </a:cubicBezTo>
                  <a:cubicBezTo>
                    <a:pt x="1143" y="284"/>
                    <a:pt x="1129" y="291"/>
                    <a:pt x="1119" y="301"/>
                  </a:cubicBezTo>
                  <a:cubicBezTo>
                    <a:pt x="1124" y="300"/>
                    <a:pt x="1124" y="300"/>
                    <a:pt x="1124" y="300"/>
                  </a:cubicBezTo>
                  <a:cubicBezTo>
                    <a:pt x="1120" y="308"/>
                    <a:pt x="1107" y="304"/>
                    <a:pt x="1108" y="311"/>
                  </a:cubicBezTo>
                  <a:cubicBezTo>
                    <a:pt x="1106" y="310"/>
                    <a:pt x="1109" y="309"/>
                    <a:pt x="1107" y="309"/>
                  </a:cubicBezTo>
                  <a:cubicBezTo>
                    <a:pt x="1104" y="311"/>
                    <a:pt x="1104" y="311"/>
                    <a:pt x="1104" y="311"/>
                  </a:cubicBezTo>
                  <a:cubicBezTo>
                    <a:pt x="1104" y="312"/>
                    <a:pt x="1105" y="312"/>
                    <a:pt x="1105" y="313"/>
                  </a:cubicBezTo>
                  <a:cubicBezTo>
                    <a:pt x="1104" y="314"/>
                    <a:pt x="1104" y="314"/>
                    <a:pt x="1104" y="314"/>
                  </a:cubicBezTo>
                  <a:cubicBezTo>
                    <a:pt x="1101" y="311"/>
                    <a:pt x="1101" y="311"/>
                    <a:pt x="1101" y="311"/>
                  </a:cubicBezTo>
                  <a:cubicBezTo>
                    <a:pt x="1100" y="318"/>
                    <a:pt x="1086" y="315"/>
                    <a:pt x="1093" y="323"/>
                  </a:cubicBezTo>
                  <a:cubicBezTo>
                    <a:pt x="1095" y="325"/>
                    <a:pt x="1095" y="325"/>
                    <a:pt x="1095" y="325"/>
                  </a:cubicBezTo>
                  <a:cubicBezTo>
                    <a:pt x="1098" y="323"/>
                    <a:pt x="1101" y="320"/>
                    <a:pt x="1102" y="319"/>
                  </a:cubicBezTo>
                  <a:cubicBezTo>
                    <a:pt x="1098" y="324"/>
                    <a:pt x="1098" y="324"/>
                    <a:pt x="1098" y="324"/>
                  </a:cubicBezTo>
                  <a:cubicBezTo>
                    <a:pt x="1099" y="326"/>
                    <a:pt x="1101" y="325"/>
                    <a:pt x="1102" y="325"/>
                  </a:cubicBezTo>
                  <a:cubicBezTo>
                    <a:pt x="1101" y="327"/>
                    <a:pt x="1101" y="327"/>
                    <a:pt x="1101" y="327"/>
                  </a:cubicBezTo>
                  <a:cubicBezTo>
                    <a:pt x="1095" y="325"/>
                    <a:pt x="1092" y="333"/>
                    <a:pt x="1086" y="330"/>
                  </a:cubicBezTo>
                  <a:cubicBezTo>
                    <a:pt x="1085" y="332"/>
                    <a:pt x="1083" y="331"/>
                    <a:pt x="1081" y="331"/>
                  </a:cubicBezTo>
                  <a:cubicBezTo>
                    <a:pt x="1088" y="326"/>
                    <a:pt x="1088" y="326"/>
                    <a:pt x="1088" y="326"/>
                  </a:cubicBezTo>
                  <a:cubicBezTo>
                    <a:pt x="1085" y="322"/>
                    <a:pt x="1085" y="322"/>
                    <a:pt x="1085" y="322"/>
                  </a:cubicBezTo>
                  <a:cubicBezTo>
                    <a:pt x="1079" y="324"/>
                    <a:pt x="1078" y="331"/>
                    <a:pt x="1078" y="336"/>
                  </a:cubicBezTo>
                  <a:cubicBezTo>
                    <a:pt x="1083" y="329"/>
                    <a:pt x="1087" y="338"/>
                    <a:pt x="1093" y="332"/>
                  </a:cubicBezTo>
                  <a:cubicBezTo>
                    <a:pt x="1096" y="332"/>
                    <a:pt x="1096" y="332"/>
                    <a:pt x="1096" y="332"/>
                  </a:cubicBezTo>
                  <a:cubicBezTo>
                    <a:pt x="1096" y="333"/>
                    <a:pt x="1096" y="333"/>
                    <a:pt x="1096" y="333"/>
                  </a:cubicBezTo>
                  <a:cubicBezTo>
                    <a:pt x="1103" y="334"/>
                    <a:pt x="1105" y="324"/>
                    <a:pt x="1113" y="327"/>
                  </a:cubicBezTo>
                  <a:cubicBezTo>
                    <a:pt x="1120" y="315"/>
                    <a:pt x="1132" y="320"/>
                    <a:pt x="1142" y="313"/>
                  </a:cubicBezTo>
                  <a:cubicBezTo>
                    <a:pt x="1153" y="313"/>
                    <a:pt x="1167" y="301"/>
                    <a:pt x="1181" y="297"/>
                  </a:cubicBezTo>
                  <a:cubicBezTo>
                    <a:pt x="1181" y="298"/>
                    <a:pt x="1180" y="298"/>
                    <a:pt x="1180" y="299"/>
                  </a:cubicBezTo>
                  <a:cubicBezTo>
                    <a:pt x="1184" y="299"/>
                    <a:pt x="1184" y="299"/>
                    <a:pt x="1184" y="299"/>
                  </a:cubicBezTo>
                  <a:cubicBezTo>
                    <a:pt x="1180" y="294"/>
                    <a:pt x="1191" y="295"/>
                    <a:pt x="1192" y="289"/>
                  </a:cubicBezTo>
                  <a:cubicBezTo>
                    <a:pt x="1200" y="287"/>
                    <a:pt x="1210" y="285"/>
                    <a:pt x="1219" y="281"/>
                  </a:cubicBezTo>
                  <a:cubicBezTo>
                    <a:pt x="1224" y="276"/>
                    <a:pt x="1231" y="277"/>
                    <a:pt x="1237" y="273"/>
                  </a:cubicBezTo>
                  <a:cubicBezTo>
                    <a:pt x="1250" y="267"/>
                    <a:pt x="1262" y="258"/>
                    <a:pt x="1277" y="256"/>
                  </a:cubicBezTo>
                  <a:cubicBezTo>
                    <a:pt x="1288" y="245"/>
                    <a:pt x="1304" y="251"/>
                    <a:pt x="1313" y="239"/>
                  </a:cubicBezTo>
                  <a:cubicBezTo>
                    <a:pt x="1315" y="239"/>
                    <a:pt x="1318" y="242"/>
                    <a:pt x="1319" y="238"/>
                  </a:cubicBezTo>
                  <a:cubicBezTo>
                    <a:pt x="1319" y="239"/>
                    <a:pt x="1319" y="241"/>
                    <a:pt x="1320" y="242"/>
                  </a:cubicBezTo>
                  <a:cubicBezTo>
                    <a:pt x="1324" y="240"/>
                    <a:pt x="1324" y="240"/>
                    <a:pt x="1324" y="240"/>
                  </a:cubicBezTo>
                  <a:cubicBezTo>
                    <a:pt x="1313" y="247"/>
                    <a:pt x="1302" y="247"/>
                    <a:pt x="1290" y="253"/>
                  </a:cubicBezTo>
                  <a:cubicBezTo>
                    <a:pt x="1257" y="265"/>
                    <a:pt x="1224" y="278"/>
                    <a:pt x="1194" y="296"/>
                  </a:cubicBezTo>
                  <a:cubicBezTo>
                    <a:pt x="1198" y="298"/>
                    <a:pt x="1201" y="293"/>
                    <a:pt x="1206" y="294"/>
                  </a:cubicBezTo>
                  <a:cubicBezTo>
                    <a:pt x="1228" y="283"/>
                    <a:pt x="1228" y="283"/>
                    <a:pt x="1228" y="283"/>
                  </a:cubicBezTo>
                  <a:cubicBezTo>
                    <a:pt x="1216" y="291"/>
                    <a:pt x="1201" y="297"/>
                    <a:pt x="1188" y="305"/>
                  </a:cubicBezTo>
                  <a:cubicBezTo>
                    <a:pt x="1196" y="305"/>
                    <a:pt x="1205" y="302"/>
                    <a:pt x="1212" y="297"/>
                  </a:cubicBezTo>
                  <a:cubicBezTo>
                    <a:pt x="1214" y="298"/>
                    <a:pt x="1214" y="298"/>
                    <a:pt x="1214" y="298"/>
                  </a:cubicBezTo>
                  <a:cubicBezTo>
                    <a:pt x="1238" y="287"/>
                    <a:pt x="1261" y="275"/>
                    <a:pt x="1285" y="267"/>
                  </a:cubicBezTo>
                  <a:cubicBezTo>
                    <a:pt x="1286" y="268"/>
                    <a:pt x="1286" y="268"/>
                    <a:pt x="1286" y="268"/>
                  </a:cubicBezTo>
                  <a:cubicBezTo>
                    <a:pt x="1265" y="277"/>
                    <a:pt x="1244" y="288"/>
                    <a:pt x="1223" y="296"/>
                  </a:cubicBezTo>
                  <a:cubicBezTo>
                    <a:pt x="1224" y="298"/>
                    <a:pt x="1227" y="296"/>
                    <a:pt x="1228" y="295"/>
                  </a:cubicBezTo>
                  <a:cubicBezTo>
                    <a:pt x="1230" y="297"/>
                    <a:pt x="1227" y="298"/>
                    <a:pt x="1226" y="300"/>
                  </a:cubicBezTo>
                  <a:cubicBezTo>
                    <a:pt x="1219" y="297"/>
                    <a:pt x="1213" y="300"/>
                    <a:pt x="1206" y="304"/>
                  </a:cubicBezTo>
                  <a:cubicBezTo>
                    <a:pt x="1206" y="306"/>
                    <a:pt x="1206" y="306"/>
                    <a:pt x="1206" y="306"/>
                  </a:cubicBezTo>
                  <a:cubicBezTo>
                    <a:pt x="1211" y="309"/>
                    <a:pt x="1215" y="305"/>
                    <a:pt x="1219" y="304"/>
                  </a:cubicBezTo>
                  <a:cubicBezTo>
                    <a:pt x="1212" y="310"/>
                    <a:pt x="1200" y="313"/>
                    <a:pt x="1190" y="319"/>
                  </a:cubicBezTo>
                  <a:cubicBezTo>
                    <a:pt x="1184" y="322"/>
                    <a:pt x="1177" y="325"/>
                    <a:pt x="1171" y="329"/>
                  </a:cubicBezTo>
                  <a:cubicBezTo>
                    <a:pt x="1174" y="323"/>
                    <a:pt x="1174" y="323"/>
                    <a:pt x="1174" y="323"/>
                  </a:cubicBezTo>
                  <a:cubicBezTo>
                    <a:pt x="1171" y="323"/>
                    <a:pt x="1169" y="326"/>
                    <a:pt x="1167" y="328"/>
                  </a:cubicBezTo>
                  <a:cubicBezTo>
                    <a:pt x="1166" y="329"/>
                    <a:pt x="1169" y="330"/>
                    <a:pt x="1167" y="331"/>
                  </a:cubicBezTo>
                  <a:cubicBezTo>
                    <a:pt x="1167" y="329"/>
                    <a:pt x="1161" y="327"/>
                    <a:pt x="1160" y="330"/>
                  </a:cubicBezTo>
                  <a:cubicBezTo>
                    <a:pt x="1158" y="332"/>
                    <a:pt x="1158" y="332"/>
                    <a:pt x="1158" y="332"/>
                  </a:cubicBezTo>
                  <a:cubicBezTo>
                    <a:pt x="1164" y="332"/>
                    <a:pt x="1164" y="332"/>
                    <a:pt x="1164" y="332"/>
                  </a:cubicBezTo>
                  <a:cubicBezTo>
                    <a:pt x="1157" y="335"/>
                    <a:pt x="1157" y="335"/>
                    <a:pt x="1157" y="335"/>
                  </a:cubicBezTo>
                  <a:cubicBezTo>
                    <a:pt x="1157" y="333"/>
                    <a:pt x="1157" y="333"/>
                    <a:pt x="1157" y="333"/>
                  </a:cubicBezTo>
                  <a:cubicBezTo>
                    <a:pt x="1149" y="344"/>
                    <a:pt x="1133" y="344"/>
                    <a:pt x="1124" y="354"/>
                  </a:cubicBezTo>
                  <a:cubicBezTo>
                    <a:pt x="1118" y="352"/>
                    <a:pt x="1112" y="361"/>
                    <a:pt x="1106" y="362"/>
                  </a:cubicBezTo>
                  <a:cubicBezTo>
                    <a:pt x="1090" y="372"/>
                    <a:pt x="1073" y="380"/>
                    <a:pt x="1059" y="393"/>
                  </a:cubicBezTo>
                  <a:cubicBezTo>
                    <a:pt x="1029" y="410"/>
                    <a:pt x="1008" y="434"/>
                    <a:pt x="980" y="453"/>
                  </a:cubicBezTo>
                  <a:cubicBezTo>
                    <a:pt x="979" y="451"/>
                    <a:pt x="981" y="451"/>
                    <a:pt x="981" y="450"/>
                  </a:cubicBezTo>
                  <a:cubicBezTo>
                    <a:pt x="973" y="452"/>
                    <a:pt x="966" y="461"/>
                    <a:pt x="957" y="466"/>
                  </a:cubicBezTo>
                  <a:cubicBezTo>
                    <a:pt x="958" y="467"/>
                    <a:pt x="958" y="467"/>
                    <a:pt x="958" y="467"/>
                  </a:cubicBezTo>
                  <a:cubicBezTo>
                    <a:pt x="950" y="471"/>
                    <a:pt x="936" y="477"/>
                    <a:pt x="928" y="487"/>
                  </a:cubicBezTo>
                  <a:cubicBezTo>
                    <a:pt x="932" y="487"/>
                    <a:pt x="932" y="487"/>
                    <a:pt x="932" y="487"/>
                  </a:cubicBezTo>
                  <a:cubicBezTo>
                    <a:pt x="927" y="489"/>
                    <a:pt x="922" y="488"/>
                    <a:pt x="918" y="495"/>
                  </a:cubicBezTo>
                  <a:cubicBezTo>
                    <a:pt x="887" y="524"/>
                    <a:pt x="857" y="554"/>
                    <a:pt x="831" y="586"/>
                  </a:cubicBezTo>
                  <a:cubicBezTo>
                    <a:pt x="815" y="599"/>
                    <a:pt x="800" y="611"/>
                    <a:pt x="778" y="610"/>
                  </a:cubicBezTo>
                  <a:cubicBezTo>
                    <a:pt x="773" y="610"/>
                    <a:pt x="778" y="618"/>
                    <a:pt x="771" y="615"/>
                  </a:cubicBezTo>
                  <a:cubicBezTo>
                    <a:pt x="771" y="609"/>
                    <a:pt x="771" y="609"/>
                    <a:pt x="771" y="609"/>
                  </a:cubicBezTo>
                  <a:cubicBezTo>
                    <a:pt x="763" y="611"/>
                    <a:pt x="755" y="617"/>
                    <a:pt x="745" y="615"/>
                  </a:cubicBezTo>
                  <a:cubicBezTo>
                    <a:pt x="750" y="612"/>
                    <a:pt x="750" y="612"/>
                    <a:pt x="750" y="612"/>
                  </a:cubicBezTo>
                  <a:cubicBezTo>
                    <a:pt x="743" y="607"/>
                    <a:pt x="727" y="614"/>
                    <a:pt x="722" y="603"/>
                  </a:cubicBezTo>
                  <a:cubicBezTo>
                    <a:pt x="718" y="602"/>
                    <a:pt x="713" y="595"/>
                    <a:pt x="709" y="597"/>
                  </a:cubicBezTo>
                  <a:cubicBezTo>
                    <a:pt x="715" y="595"/>
                    <a:pt x="709" y="592"/>
                    <a:pt x="708" y="589"/>
                  </a:cubicBezTo>
                  <a:cubicBezTo>
                    <a:pt x="705" y="586"/>
                    <a:pt x="705" y="586"/>
                    <a:pt x="705" y="586"/>
                  </a:cubicBezTo>
                  <a:cubicBezTo>
                    <a:pt x="701" y="593"/>
                    <a:pt x="693" y="592"/>
                    <a:pt x="689" y="597"/>
                  </a:cubicBezTo>
                  <a:cubicBezTo>
                    <a:pt x="684" y="596"/>
                    <a:pt x="678" y="595"/>
                    <a:pt x="677" y="589"/>
                  </a:cubicBezTo>
                  <a:cubicBezTo>
                    <a:pt x="678" y="583"/>
                    <a:pt x="683" y="585"/>
                    <a:pt x="687" y="587"/>
                  </a:cubicBezTo>
                  <a:cubicBezTo>
                    <a:pt x="686" y="593"/>
                    <a:pt x="693" y="590"/>
                    <a:pt x="696" y="589"/>
                  </a:cubicBezTo>
                  <a:cubicBezTo>
                    <a:pt x="697" y="584"/>
                    <a:pt x="708" y="585"/>
                    <a:pt x="703" y="579"/>
                  </a:cubicBezTo>
                  <a:cubicBezTo>
                    <a:pt x="699" y="580"/>
                    <a:pt x="698" y="576"/>
                    <a:pt x="697" y="575"/>
                  </a:cubicBezTo>
                  <a:cubicBezTo>
                    <a:pt x="693" y="575"/>
                    <a:pt x="690" y="580"/>
                    <a:pt x="686" y="579"/>
                  </a:cubicBezTo>
                  <a:cubicBezTo>
                    <a:pt x="684" y="577"/>
                    <a:pt x="690" y="575"/>
                    <a:pt x="688" y="573"/>
                  </a:cubicBezTo>
                  <a:cubicBezTo>
                    <a:pt x="681" y="580"/>
                    <a:pt x="671" y="582"/>
                    <a:pt x="661" y="580"/>
                  </a:cubicBezTo>
                  <a:cubicBezTo>
                    <a:pt x="659" y="579"/>
                    <a:pt x="656" y="579"/>
                    <a:pt x="655" y="577"/>
                  </a:cubicBezTo>
                  <a:cubicBezTo>
                    <a:pt x="665" y="575"/>
                    <a:pt x="672" y="575"/>
                    <a:pt x="680" y="569"/>
                  </a:cubicBezTo>
                  <a:cubicBezTo>
                    <a:pt x="681" y="565"/>
                    <a:pt x="673" y="565"/>
                    <a:pt x="675" y="562"/>
                  </a:cubicBezTo>
                  <a:cubicBezTo>
                    <a:pt x="668" y="563"/>
                    <a:pt x="671" y="554"/>
                    <a:pt x="665" y="554"/>
                  </a:cubicBezTo>
                  <a:cubicBezTo>
                    <a:pt x="658" y="562"/>
                    <a:pt x="646" y="564"/>
                    <a:pt x="636" y="561"/>
                  </a:cubicBezTo>
                  <a:cubicBezTo>
                    <a:pt x="634" y="559"/>
                    <a:pt x="634" y="559"/>
                    <a:pt x="634" y="559"/>
                  </a:cubicBezTo>
                  <a:cubicBezTo>
                    <a:pt x="639" y="551"/>
                    <a:pt x="651" y="557"/>
                    <a:pt x="655" y="549"/>
                  </a:cubicBezTo>
                  <a:cubicBezTo>
                    <a:pt x="644" y="550"/>
                    <a:pt x="633" y="551"/>
                    <a:pt x="623" y="545"/>
                  </a:cubicBezTo>
                  <a:cubicBezTo>
                    <a:pt x="615" y="550"/>
                    <a:pt x="615" y="535"/>
                    <a:pt x="607" y="532"/>
                  </a:cubicBezTo>
                  <a:cubicBezTo>
                    <a:pt x="596" y="494"/>
                    <a:pt x="596" y="494"/>
                    <a:pt x="596" y="494"/>
                  </a:cubicBezTo>
                  <a:cubicBezTo>
                    <a:pt x="604" y="491"/>
                    <a:pt x="594" y="483"/>
                    <a:pt x="600" y="477"/>
                  </a:cubicBezTo>
                  <a:cubicBezTo>
                    <a:pt x="599" y="468"/>
                    <a:pt x="603" y="455"/>
                    <a:pt x="597" y="449"/>
                  </a:cubicBezTo>
                  <a:cubicBezTo>
                    <a:pt x="593" y="465"/>
                    <a:pt x="593" y="465"/>
                    <a:pt x="593" y="465"/>
                  </a:cubicBezTo>
                  <a:cubicBezTo>
                    <a:pt x="592" y="462"/>
                    <a:pt x="592" y="455"/>
                    <a:pt x="593" y="450"/>
                  </a:cubicBezTo>
                  <a:cubicBezTo>
                    <a:pt x="590" y="451"/>
                    <a:pt x="584" y="457"/>
                    <a:pt x="585" y="462"/>
                  </a:cubicBezTo>
                  <a:cubicBezTo>
                    <a:pt x="584" y="457"/>
                    <a:pt x="584" y="457"/>
                    <a:pt x="584" y="457"/>
                  </a:cubicBezTo>
                  <a:cubicBezTo>
                    <a:pt x="577" y="459"/>
                    <a:pt x="584" y="473"/>
                    <a:pt x="573" y="469"/>
                  </a:cubicBezTo>
                  <a:cubicBezTo>
                    <a:pt x="571" y="472"/>
                    <a:pt x="575" y="474"/>
                    <a:pt x="571" y="476"/>
                  </a:cubicBezTo>
                  <a:cubicBezTo>
                    <a:pt x="570" y="473"/>
                    <a:pt x="567" y="477"/>
                    <a:pt x="566" y="479"/>
                  </a:cubicBezTo>
                  <a:cubicBezTo>
                    <a:pt x="570" y="481"/>
                    <a:pt x="568" y="485"/>
                    <a:pt x="567" y="488"/>
                  </a:cubicBezTo>
                  <a:cubicBezTo>
                    <a:pt x="564" y="489"/>
                    <a:pt x="564" y="489"/>
                    <a:pt x="564" y="489"/>
                  </a:cubicBezTo>
                  <a:cubicBezTo>
                    <a:pt x="566" y="492"/>
                    <a:pt x="566" y="492"/>
                    <a:pt x="566" y="492"/>
                  </a:cubicBezTo>
                  <a:cubicBezTo>
                    <a:pt x="560" y="490"/>
                    <a:pt x="560" y="490"/>
                    <a:pt x="560" y="490"/>
                  </a:cubicBezTo>
                  <a:cubicBezTo>
                    <a:pt x="561" y="487"/>
                    <a:pt x="561" y="487"/>
                    <a:pt x="561" y="487"/>
                  </a:cubicBezTo>
                  <a:cubicBezTo>
                    <a:pt x="554" y="491"/>
                    <a:pt x="555" y="499"/>
                    <a:pt x="549" y="504"/>
                  </a:cubicBezTo>
                  <a:cubicBezTo>
                    <a:pt x="552" y="504"/>
                    <a:pt x="552" y="504"/>
                    <a:pt x="552" y="504"/>
                  </a:cubicBezTo>
                  <a:cubicBezTo>
                    <a:pt x="549" y="507"/>
                    <a:pt x="555" y="506"/>
                    <a:pt x="553" y="509"/>
                  </a:cubicBezTo>
                  <a:cubicBezTo>
                    <a:pt x="549" y="504"/>
                    <a:pt x="544" y="511"/>
                    <a:pt x="539" y="513"/>
                  </a:cubicBezTo>
                  <a:cubicBezTo>
                    <a:pt x="539" y="515"/>
                    <a:pt x="536" y="516"/>
                    <a:pt x="537" y="519"/>
                  </a:cubicBezTo>
                  <a:cubicBezTo>
                    <a:pt x="539" y="522"/>
                    <a:pt x="539" y="522"/>
                    <a:pt x="539" y="522"/>
                  </a:cubicBezTo>
                  <a:cubicBezTo>
                    <a:pt x="538" y="524"/>
                    <a:pt x="535" y="524"/>
                    <a:pt x="534" y="524"/>
                  </a:cubicBezTo>
                  <a:cubicBezTo>
                    <a:pt x="526" y="527"/>
                    <a:pt x="523" y="537"/>
                    <a:pt x="520" y="542"/>
                  </a:cubicBezTo>
                  <a:cubicBezTo>
                    <a:pt x="517" y="545"/>
                    <a:pt x="521" y="558"/>
                    <a:pt x="513" y="556"/>
                  </a:cubicBezTo>
                  <a:cubicBezTo>
                    <a:pt x="510" y="560"/>
                    <a:pt x="511" y="563"/>
                    <a:pt x="512" y="567"/>
                  </a:cubicBezTo>
                  <a:cubicBezTo>
                    <a:pt x="515" y="567"/>
                    <a:pt x="517" y="559"/>
                    <a:pt x="521" y="564"/>
                  </a:cubicBezTo>
                  <a:cubicBezTo>
                    <a:pt x="511" y="579"/>
                    <a:pt x="511" y="579"/>
                    <a:pt x="511" y="579"/>
                  </a:cubicBezTo>
                  <a:cubicBezTo>
                    <a:pt x="516" y="575"/>
                    <a:pt x="524" y="570"/>
                    <a:pt x="528" y="564"/>
                  </a:cubicBezTo>
                  <a:cubicBezTo>
                    <a:pt x="531" y="567"/>
                    <a:pt x="524" y="571"/>
                    <a:pt x="524" y="575"/>
                  </a:cubicBezTo>
                  <a:cubicBezTo>
                    <a:pt x="520" y="577"/>
                    <a:pt x="517" y="581"/>
                    <a:pt x="514" y="583"/>
                  </a:cubicBezTo>
                  <a:cubicBezTo>
                    <a:pt x="518" y="583"/>
                    <a:pt x="518" y="583"/>
                    <a:pt x="518" y="583"/>
                  </a:cubicBezTo>
                  <a:cubicBezTo>
                    <a:pt x="517" y="586"/>
                    <a:pt x="516" y="588"/>
                    <a:pt x="514" y="590"/>
                  </a:cubicBezTo>
                  <a:cubicBezTo>
                    <a:pt x="513" y="583"/>
                    <a:pt x="513" y="583"/>
                    <a:pt x="513" y="583"/>
                  </a:cubicBezTo>
                  <a:cubicBezTo>
                    <a:pt x="507" y="594"/>
                    <a:pt x="491" y="586"/>
                    <a:pt x="489" y="600"/>
                  </a:cubicBezTo>
                  <a:cubicBezTo>
                    <a:pt x="485" y="600"/>
                    <a:pt x="483" y="607"/>
                    <a:pt x="478" y="605"/>
                  </a:cubicBezTo>
                  <a:cubicBezTo>
                    <a:pt x="476" y="607"/>
                    <a:pt x="476" y="607"/>
                    <a:pt x="476" y="607"/>
                  </a:cubicBezTo>
                  <a:cubicBezTo>
                    <a:pt x="469" y="604"/>
                    <a:pt x="469" y="604"/>
                    <a:pt x="469" y="604"/>
                  </a:cubicBezTo>
                  <a:cubicBezTo>
                    <a:pt x="469" y="606"/>
                    <a:pt x="469" y="606"/>
                    <a:pt x="469" y="606"/>
                  </a:cubicBezTo>
                  <a:cubicBezTo>
                    <a:pt x="468" y="605"/>
                    <a:pt x="468" y="605"/>
                    <a:pt x="468" y="605"/>
                  </a:cubicBezTo>
                  <a:cubicBezTo>
                    <a:pt x="465" y="609"/>
                    <a:pt x="465" y="609"/>
                    <a:pt x="465" y="609"/>
                  </a:cubicBezTo>
                  <a:cubicBezTo>
                    <a:pt x="465" y="607"/>
                    <a:pt x="465" y="607"/>
                    <a:pt x="465" y="607"/>
                  </a:cubicBezTo>
                  <a:cubicBezTo>
                    <a:pt x="463" y="606"/>
                    <a:pt x="459" y="608"/>
                    <a:pt x="460" y="611"/>
                  </a:cubicBezTo>
                  <a:cubicBezTo>
                    <a:pt x="460" y="611"/>
                    <a:pt x="460" y="611"/>
                    <a:pt x="460" y="611"/>
                  </a:cubicBezTo>
                  <a:cubicBezTo>
                    <a:pt x="463" y="610"/>
                    <a:pt x="463" y="610"/>
                    <a:pt x="463" y="610"/>
                  </a:cubicBezTo>
                  <a:cubicBezTo>
                    <a:pt x="463" y="611"/>
                    <a:pt x="461" y="613"/>
                    <a:pt x="461" y="614"/>
                  </a:cubicBezTo>
                  <a:cubicBezTo>
                    <a:pt x="458" y="611"/>
                    <a:pt x="458" y="611"/>
                    <a:pt x="458" y="611"/>
                  </a:cubicBezTo>
                  <a:cubicBezTo>
                    <a:pt x="456" y="614"/>
                    <a:pt x="456" y="614"/>
                    <a:pt x="456" y="614"/>
                  </a:cubicBezTo>
                  <a:cubicBezTo>
                    <a:pt x="457" y="610"/>
                    <a:pt x="452" y="616"/>
                    <a:pt x="453" y="611"/>
                  </a:cubicBezTo>
                  <a:cubicBezTo>
                    <a:pt x="454" y="611"/>
                    <a:pt x="455" y="611"/>
                    <a:pt x="455" y="610"/>
                  </a:cubicBezTo>
                  <a:cubicBezTo>
                    <a:pt x="450" y="608"/>
                    <a:pt x="450" y="608"/>
                    <a:pt x="450" y="608"/>
                  </a:cubicBezTo>
                  <a:cubicBezTo>
                    <a:pt x="450" y="610"/>
                    <a:pt x="450" y="610"/>
                    <a:pt x="450" y="610"/>
                  </a:cubicBezTo>
                  <a:cubicBezTo>
                    <a:pt x="441" y="613"/>
                    <a:pt x="428" y="603"/>
                    <a:pt x="423" y="615"/>
                  </a:cubicBezTo>
                  <a:cubicBezTo>
                    <a:pt x="422" y="614"/>
                    <a:pt x="422" y="614"/>
                    <a:pt x="422" y="614"/>
                  </a:cubicBezTo>
                  <a:cubicBezTo>
                    <a:pt x="424" y="611"/>
                    <a:pt x="424" y="611"/>
                    <a:pt x="424" y="611"/>
                  </a:cubicBezTo>
                  <a:cubicBezTo>
                    <a:pt x="423" y="611"/>
                    <a:pt x="420" y="609"/>
                    <a:pt x="419" y="612"/>
                  </a:cubicBezTo>
                  <a:cubicBezTo>
                    <a:pt x="416" y="611"/>
                    <a:pt x="409" y="612"/>
                    <a:pt x="405" y="614"/>
                  </a:cubicBezTo>
                  <a:cubicBezTo>
                    <a:pt x="403" y="614"/>
                    <a:pt x="403" y="614"/>
                    <a:pt x="403" y="614"/>
                  </a:cubicBezTo>
                  <a:cubicBezTo>
                    <a:pt x="403" y="613"/>
                    <a:pt x="403" y="613"/>
                    <a:pt x="404" y="612"/>
                  </a:cubicBezTo>
                  <a:cubicBezTo>
                    <a:pt x="403" y="610"/>
                    <a:pt x="400" y="610"/>
                    <a:pt x="399" y="611"/>
                  </a:cubicBezTo>
                  <a:cubicBezTo>
                    <a:pt x="401" y="610"/>
                    <a:pt x="401" y="610"/>
                    <a:pt x="401" y="610"/>
                  </a:cubicBezTo>
                  <a:cubicBezTo>
                    <a:pt x="396" y="612"/>
                    <a:pt x="392" y="609"/>
                    <a:pt x="388" y="609"/>
                  </a:cubicBezTo>
                  <a:cubicBezTo>
                    <a:pt x="388" y="608"/>
                    <a:pt x="387" y="607"/>
                    <a:pt x="387" y="607"/>
                  </a:cubicBezTo>
                  <a:cubicBezTo>
                    <a:pt x="383" y="607"/>
                    <a:pt x="387" y="609"/>
                    <a:pt x="385" y="609"/>
                  </a:cubicBezTo>
                  <a:cubicBezTo>
                    <a:pt x="383" y="606"/>
                    <a:pt x="380" y="603"/>
                    <a:pt x="377" y="604"/>
                  </a:cubicBezTo>
                  <a:cubicBezTo>
                    <a:pt x="377" y="603"/>
                    <a:pt x="375" y="603"/>
                    <a:pt x="375" y="602"/>
                  </a:cubicBezTo>
                  <a:cubicBezTo>
                    <a:pt x="373" y="603"/>
                    <a:pt x="376" y="607"/>
                    <a:pt x="373" y="604"/>
                  </a:cubicBezTo>
                  <a:cubicBezTo>
                    <a:pt x="372" y="607"/>
                    <a:pt x="372" y="607"/>
                    <a:pt x="372" y="607"/>
                  </a:cubicBezTo>
                  <a:cubicBezTo>
                    <a:pt x="370" y="605"/>
                    <a:pt x="370" y="605"/>
                    <a:pt x="370" y="605"/>
                  </a:cubicBezTo>
                  <a:cubicBezTo>
                    <a:pt x="372" y="603"/>
                    <a:pt x="372" y="603"/>
                    <a:pt x="372" y="603"/>
                  </a:cubicBezTo>
                  <a:cubicBezTo>
                    <a:pt x="369" y="601"/>
                    <a:pt x="366" y="600"/>
                    <a:pt x="363" y="601"/>
                  </a:cubicBezTo>
                  <a:cubicBezTo>
                    <a:pt x="363" y="604"/>
                    <a:pt x="363" y="604"/>
                    <a:pt x="363" y="604"/>
                  </a:cubicBezTo>
                  <a:cubicBezTo>
                    <a:pt x="358" y="605"/>
                    <a:pt x="358" y="600"/>
                    <a:pt x="355" y="595"/>
                  </a:cubicBezTo>
                  <a:cubicBezTo>
                    <a:pt x="356" y="598"/>
                    <a:pt x="359" y="600"/>
                    <a:pt x="361" y="603"/>
                  </a:cubicBezTo>
                  <a:cubicBezTo>
                    <a:pt x="364" y="599"/>
                    <a:pt x="356" y="594"/>
                    <a:pt x="355" y="593"/>
                  </a:cubicBezTo>
                  <a:cubicBezTo>
                    <a:pt x="355" y="593"/>
                    <a:pt x="354" y="593"/>
                    <a:pt x="353" y="593"/>
                  </a:cubicBezTo>
                  <a:cubicBezTo>
                    <a:pt x="353" y="589"/>
                    <a:pt x="349" y="587"/>
                    <a:pt x="348" y="584"/>
                  </a:cubicBezTo>
                  <a:cubicBezTo>
                    <a:pt x="352" y="584"/>
                    <a:pt x="349" y="580"/>
                    <a:pt x="348" y="578"/>
                  </a:cubicBezTo>
                  <a:cubicBezTo>
                    <a:pt x="345" y="575"/>
                    <a:pt x="345" y="575"/>
                    <a:pt x="345" y="575"/>
                  </a:cubicBezTo>
                  <a:cubicBezTo>
                    <a:pt x="348" y="575"/>
                    <a:pt x="350" y="572"/>
                    <a:pt x="352" y="570"/>
                  </a:cubicBezTo>
                  <a:cubicBezTo>
                    <a:pt x="349" y="568"/>
                    <a:pt x="349" y="568"/>
                    <a:pt x="349" y="568"/>
                  </a:cubicBezTo>
                  <a:cubicBezTo>
                    <a:pt x="346" y="570"/>
                    <a:pt x="346" y="570"/>
                    <a:pt x="346" y="570"/>
                  </a:cubicBezTo>
                  <a:cubicBezTo>
                    <a:pt x="345" y="567"/>
                    <a:pt x="345" y="567"/>
                    <a:pt x="345" y="567"/>
                  </a:cubicBezTo>
                  <a:cubicBezTo>
                    <a:pt x="341" y="569"/>
                    <a:pt x="341" y="569"/>
                    <a:pt x="341" y="569"/>
                  </a:cubicBezTo>
                  <a:cubicBezTo>
                    <a:pt x="342" y="569"/>
                    <a:pt x="342" y="569"/>
                    <a:pt x="342" y="569"/>
                  </a:cubicBezTo>
                  <a:cubicBezTo>
                    <a:pt x="339" y="565"/>
                    <a:pt x="333" y="565"/>
                    <a:pt x="329" y="566"/>
                  </a:cubicBezTo>
                  <a:cubicBezTo>
                    <a:pt x="325" y="569"/>
                    <a:pt x="320" y="570"/>
                    <a:pt x="317" y="567"/>
                  </a:cubicBezTo>
                  <a:cubicBezTo>
                    <a:pt x="297" y="565"/>
                    <a:pt x="275" y="558"/>
                    <a:pt x="267" y="537"/>
                  </a:cubicBezTo>
                  <a:cubicBezTo>
                    <a:pt x="261" y="511"/>
                    <a:pt x="261" y="484"/>
                    <a:pt x="265" y="457"/>
                  </a:cubicBezTo>
                  <a:cubicBezTo>
                    <a:pt x="267" y="454"/>
                    <a:pt x="267" y="454"/>
                    <a:pt x="267" y="454"/>
                  </a:cubicBezTo>
                  <a:cubicBezTo>
                    <a:pt x="264" y="447"/>
                    <a:pt x="265" y="434"/>
                    <a:pt x="268" y="425"/>
                  </a:cubicBezTo>
                  <a:cubicBezTo>
                    <a:pt x="269" y="425"/>
                    <a:pt x="269" y="426"/>
                    <a:pt x="269" y="426"/>
                  </a:cubicBezTo>
                  <a:cubicBezTo>
                    <a:pt x="274" y="423"/>
                    <a:pt x="265" y="419"/>
                    <a:pt x="271" y="417"/>
                  </a:cubicBezTo>
                  <a:cubicBezTo>
                    <a:pt x="274" y="375"/>
                    <a:pt x="292" y="335"/>
                    <a:pt x="296" y="293"/>
                  </a:cubicBezTo>
                  <a:cubicBezTo>
                    <a:pt x="278" y="306"/>
                    <a:pt x="283" y="324"/>
                    <a:pt x="265" y="338"/>
                  </a:cubicBezTo>
                  <a:cubicBezTo>
                    <a:pt x="253" y="359"/>
                    <a:pt x="236" y="381"/>
                    <a:pt x="229" y="407"/>
                  </a:cubicBezTo>
                  <a:cubicBezTo>
                    <a:pt x="231" y="408"/>
                    <a:pt x="231" y="408"/>
                    <a:pt x="231" y="408"/>
                  </a:cubicBezTo>
                  <a:cubicBezTo>
                    <a:pt x="226" y="411"/>
                    <a:pt x="234" y="416"/>
                    <a:pt x="228" y="420"/>
                  </a:cubicBezTo>
                  <a:cubicBezTo>
                    <a:pt x="229" y="421"/>
                    <a:pt x="229" y="421"/>
                    <a:pt x="229" y="421"/>
                  </a:cubicBezTo>
                  <a:cubicBezTo>
                    <a:pt x="225" y="428"/>
                    <a:pt x="219" y="437"/>
                    <a:pt x="215" y="446"/>
                  </a:cubicBezTo>
                  <a:cubicBezTo>
                    <a:pt x="212" y="446"/>
                    <a:pt x="212" y="446"/>
                    <a:pt x="212" y="446"/>
                  </a:cubicBezTo>
                  <a:cubicBezTo>
                    <a:pt x="212" y="449"/>
                    <a:pt x="212" y="449"/>
                    <a:pt x="212" y="449"/>
                  </a:cubicBezTo>
                  <a:cubicBezTo>
                    <a:pt x="211" y="453"/>
                    <a:pt x="201" y="451"/>
                    <a:pt x="204" y="457"/>
                  </a:cubicBezTo>
                  <a:cubicBezTo>
                    <a:pt x="203" y="457"/>
                    <a:pt x="202" y="457"/>
                    <a:pt x="201" y="458"/>
                  </a:cubicBezTo>
                  <a:cubicBezTo>
                    <a:pt x="201" y="460"/>
                    <a:pt x="201" y="460"/>
                    <a:pt x="201" y="460"/>
                  </a:cubicBezTo>
                  <a:cubicBezTo>
                    <a:pt x="205" y="459"/>
                    <a:pt x="205" y="459"/>
                    <a:pt x="205" y="459"/>
                  </a:cubicBezTo>
                  <a:cubicBezTo>
                    <a:pt x="201" y="460"/>
                    <a:pt x="202" y="464"/>
                    <a:pt x="201" y="466"/>
                  </a:cubicBezTo>
                  <a:cubicBezTo>
                    <a:pt x="193" y="461"/>
                    <a:pt x="189" y="474"/>
                    <a:pt x="185" y="477"/>
                  </a:cubicBezTo>
                  <a:cubicBezTo>
                    <a:pt x="181" y="482"/>
                    <a:pt x="181" y="482"/>
                    <a:pt x="181" y="482"/>
                  </a:cubicBezTo>
                  <a:cubicBezTo>
                    <a:pt x="180" y="480"/>
                    <a:pt x="183" y="479"/>
                    <a:pt x="181" y="477"/>
                  </a:cubicBezTo>
                  <a:cubicBezTo>
                    <a:pt x="177" y="479"/>
                    <a:pt x="177" y="481"/>
                    <a:pt x="173" y="479"/>
                  </a:cubicBezTo>
                  <a:cubicBezTo>
                    <a:pt x="171" y="484"/>
                    <a:pt x="167" y="481"/>
                    <a:pt x="163" y="482"/>
                  </a:cubicBezTo>
                  <a:cubicBezTo>
                    <a:pt x="164" y="479"/>
                    <a:pt x="160" y="479"/>
                    <a:pt x="159" y="479"/>
                  </a:cubicBezTo>
                  <a:cubicBezTo>
                    <a:pt x="155" y="481"/>
                    <a:pt x="152" y="475"/>
                    <a:pt x="149" y="477"/>
                  </a:cubicBezTo>
                  <a:cubicBezTo>
                    <a:pt x="149" y="481"/>
                    <a:pt x="149" y="481"/>
                    <a:pt x="149" y="481"/>
                  </a:cubicBezTo>
                  <a:cubicBezTo>
                    <a:pt x="146" y="479"/>
                    <a:pt x="147" y="483"/>
                    <a:pt x="146" y="483"/>
                  </a:cubicBezTo>
                  <a:cubicBezTo>
                    <a:pt x="143" y="483"/>
                    <a:pt x="143" y="482"/>
                    <a:pt x="141" y="480"/>
                  </a:cubicBezTo>
                  <a:cubicBezTo>
                    <a:pt x="140" y="480"/>
                    <a:pt x="141" y="481"/>
                    <a:pt x="141" y="482"/>
                  </a:cubicBezTo>
                  <a:cubicBezTo>
                    <a:pt x="139" y="479"/>
                    <a:pt x="139" y="479"/>
                    <a:pt x="139" y="479"/>
                  </a:cubicBezTo>
                  <a:cubicBezTo>
                    <a:pt x="135" y="481"/>
                    <a:pt x="135" y="481"/>
                    <a:pt x="135" y="481"/>
                  </a:cubicBezTo>
                  <a:cubicBezTo>
                    <a:pt x="136" y="479"/>
                    <a:pt x="136" y="479"/>
                    <a:pt x="136" y="479"/>
                  </a:cubicBezTo>
                  <a:cubicBezTo>
                    <a:pt x="122" y="474"/>
                    <a:pt x="111" y="473"/>
                    <a:pt x="99" y="466"/>
                  </a:cubicBezTo>
                  <a:cubicBezTo>
                    <a:pt x="98" y="464"/>
                    <a:pt x="99" y="463"/>
                    <a:pt x="100" y="462"/>
                  </a:cubicBezTo>
                  <a:cubicBezTo>
                    <a:pt x="99" y="460"/>
                    <a:pt x="97" y="459"/>
                    <a:pt x="95" y="459"/>
                  </a:cubicBezTo>
                  <a:cubicBezTo>
                    <a:pt x="93" y="460"/>
                    <a:pt x="99" y="461"/>
                    <a:pt x="96" y="463"/>
                  </a:cubicBezTo>
                  <a:cubicBezTo>
                    <a:pt x="86" y="460"/>
                    <a:pt x="89" y="452"/>
                    <a:pt x="87" y="445"/>
                  </a:cubicBezTo>
                  <a:cubicBezTo>
                    <a:pt x="79" y="442"/>
                    <a:pt x="85" y="434"/>
                    <a:pt x="85" y="429"/>
                  </a:cubicBezTo>
                  <a:cubicBezTo>
                    <a:pt x="89" y="426"/>
                    <a:pt x="85" y="424"/>
                    <a:pt x="89" y="421"/>
                  </a:cubicBezTo>
                  <a:cubicBezTo>
                    <a:pt x="87" y="423"/>
                    <a:pt x="82" y="419"/>
                    <a:pt x="84" y="423"/>
                  </a:cubicBezTo>
                  <a:cubicBezTo>
                    <a:pt x="80" y="424"/>
                    <a:pt x="76" y="412"/>
                    <a:pt x="73" y="417"/>
                  </a:cubicBezTo>
                  <a:cubicBezTo>
                    <a:pt x="73" y="413"/>
                    <a:pt x="73" y="413"/>
                    <a:pt x="73" y="413"/>
                  </a:cubicBezTo>
                  <a:cubicBezTo>
                    <a:pt x="69" y="413"/>
                    <a:pt x="72" y="420"/>
                    <a:pt x="71" y="423"/>
                  </a:cubicBezTo>
                  <a:cubicBezTo>
                    <a:pt x="75" y="427"/>
                    <a:pt x="75" y="427"/>
                    <a:pt x="75" y="427"/>
                  </a:cubicBezTo>
                  <a:cubicBezTo>
                    <a:pt x="72" y="429"/>
                    <a:pt x="73" y="434"/>
                    <a:pt x="71" y="437"/>
                  </a:cubicBezTo>
                  <a:cubicBezTo>
                    <a:pt x="68" y="435"/>
                    <a:pt x="63" y="440"/>
                    <a:pt x="60" y="436"/>
                  </a:cubicBezTo>
                  <a:cubicBezTo>
                    <a:pt x="61" y="435"/>
                    <a:pt x="61" y="435"/>
                    <a:pt x="61" y="435"/>
                  </a:cubicBezTo>
                  <a:cubicBezTo>
                    <a:pt x="61" y="432"/>
                    <a:pt x="57" y="432"/>
                    <a:pt x="55" y="432"/>
                  </a:cubicBezTo>
                  <a:cubicBezTo>
                    <a:pt x="53" y="433"/>
                    <a:pt x="54" y="434"/>
                    <a:pt x="54" y="435"/>
                  </a:cubicBezTo>
                  <a:cubicBezTo>
                    <a:pt x="53" y="432"/>
                    <a:pt x="51" y="431"/>
                    <a:pt x="47" y="431"/>
                  </a:cubicBezTo>
                  <a:cubicBezTo>
                    <a:pt x="46" y="431"/>
                    <a:pt x="47" y="432"/>
                    <a:pt x="47" y="433"/>
                  </a:cubicBezTo>
                  <a:cubicBezTo>
                    <a:pt x="51" y="434"/>
                    <a:pt x="51" y="434"/>
                    <a:pt x="51" y="434"/>
                  </a:cubicBezTo>
                  <a:cubicBezTo>
                    <a:pt x="47" y="434"/>
                    <a:pt x="55" y="449"/>
                    <a:pt x="44" y="449"/>
                  </a:cubicBezTo>
                  <a:cubicBezTo>
                    <a:pt x="43" y="448"/>
                    <a:pt x="42" y="447"/>
                    <a:pt x="40" y="448"/>
                  </a:cubicBezTo>
                  <a:cubicBezTo>
                    <a:pt x="39" y="450"/>
                    <a:pt x="39" y="450"/>
                    <a:pt x="39" y="450"/>
                  </a:cubicBezTo>
                  <a:cubicBezTo>
                    <a:pt x="37" y="449"/>
                    <a:pt x="37" y="449"/>
                    <a:pt x="37" y="449"/>
                  </a:cubicBezTo>
                  <a:cubicBezTo>
                    <a:pt x="37" y="449"/>
                    <a:pt x="37" y="449"/>
                    <a:pt x="37" y="449"/>
                  </a:cubicBezTo>
                  <a:cubicBezTo>
                    <a:pt x="37" y="448"/>
                    <a:pt x="33" y="446"/>
                    <a:pt x="31" y="447"/>
                  </a:cubicBezTo>
                  <a:cubicBezTo>
                    <a:pt x="32" y="450"/>
                    <a:pt x="32" y="450"/>
                    <a:pt x="32" y="450"/>
                  </a:cubicBezTo>
                  <a:cubicBezTo>
                    <a:pt x="23" y="444"/>
                    <a:pt x="23" y="444"/>
                    <a:pt x="23" y="444"/>
                  </a:cubicBezTo>
                  <a:cubicBezTo>
                    <a:pt x="23" y="446"/>
                    <a:pt x="23" y="446"/>
                    <a:pt x="23" y="446"/>
                  </a:cubicBezTo>
                  <a:cubicBezTo>
                    <a:pt x="22" y="443"/>
                    <a:pt x="19" y="444"/>
                    <a:pt x="17" y="445"/>
                  </a:cubicBezTo>
                  <a:cubicBezTo>
                    <a:pt x="18" y="445"/>
                    <a:pt x="21" y="441"/>
                    <a:pt x="21" y="439"/>
                  </a:cubicBezTo>
                  <a:cubicBezTo>
                    <a:pt x="20" y="438"/>
                    <a:pt x="20" y="438"/>
                    <a:pt x="20" y="438"/>
                  </a:cubicBezTo>
                  <a:cubicBezTo>
                    <a:pt x="17" y="441"/>
                    <a:pt x="17" y="441"/>
                    <a:pt x="17" y="441"/>
                  </a:cubicBezTo>
                  <a:cubicBezTo>
                    <a:pt x="18" y="442"/>
                    <a:pt x="18" y="442"/>
                    <a:pt x="18" y="442"/>
                  </a:cubicBezTo>
                  <a:cubicBezTo>
                    <a:pt x="15" y="443"/>
                    <a:pt x="15" y="443"/>
                    <a:pt x="15" y="443"/>
                  </a:cubicBezTo>
                  <a:cubicBezTo>
                    <a:pt x="14" y="438"/>
                    <a:pt x="21" y="435"/>
                    <a:pt x="15" y="432"/>
                  </a:cubicBezTo>
                  <a:cubicBezTo>
                    <a:pt x="16" y="431"/>
                    <a:pt x="15" y="429"/>
                    <a:pt x="14" y="428"/>
                  </a:cubicBezTo>
                  <a:cubicBezTo>
                    <a:pt x="13" y="428"/>
                    <a:pt x="12" y="428"/>
                    <a:pt x="11" y="429"/>
                  </a:cubicBezTo>
                  <a:cubicBezTo>
                    <a:pt x="11" y="430"/>
                    <a:pt x="11" y="431"/>
                    <a:pt x="12" y="432"/>
                  </a:cubicBezTo>
                  <a:cubicBezTo>
                    <a:pt x="14" y="432"/>
                    <a:pt x="14" y="432"/>
                    <a:pt x="14" y="432"/>
                  </a:cubicBezTo>
                  <a:cubicBezTo>
                    <a:pt x="11" y="434"/>
                    <a:pt x="11" y="434"/>
                    <a:pt x="11" y="434"/>
                  </a:cubicBezTo>
                  <a:cubicBezTo>
                    <a:pt x="7" y="428"/>
                    <a:pt x="15" y="428"/>
                    <a:pt x="15" y="423"/>
                  </a:cubicBezTo>
                  <a:cubicBezTo>
                    <a:pt x="16" y="424"/>
                    <a:pt x="15" y="426"/>
                    <a:pt x="16" y="426"/>
                  </a:cubicBezTo>
                  <a:cubicBezTo>
                    <a:pt x="18" y="424"/>
                    <a:pt x="16" y="421"/>
                    <a:pt x="15" y="419"/>
                  </a:cubicBezTo>
                  <a:cubicBezTo>
                    <a:pt x="16" y="419"/>
                    <a:pt x="17" y="419"/>
                    <a:pt x="18" y="420"/>
                  </a:cubicBezTo>
                  <a:cubicBezTo>
                    <a:pt x="19" y="419"/>
                    <a:pt x="19" y="419"/>
                    <a:pt x="19" y="419"/>
                  </a:cubicBezTo>
                  <a:cubicBezTo>
                    <a:pt x="15" y="411"/>
                    <a:pt x="7" y="415"/>
                    <a:pt x="4" y="408"/>
                  </a:cubicBezTo>
                  <a:cubicBezTo>
                    <a:pt x="1" y="408"/>
                    <a:pt x="1" y="408"/>
                    <a:pt x="1" y="408"/>
                  </a:cubicBezTo>
                  <a:cubicBezTo>
                    <a:pt x="3" y="404"/>
                    <a:pt x="3" y="404"/>
                    <a:pt x="3" y="404"/>
                  </a:cubicBezTo>
                  <a:cubicBezTo>
                    <a:pt x="3" y="405"/>
                    <a:pt x="4" y="405"/>
                    <a:pt x="5" y="405"/>
                  </a:cubicBezTo>
                  <a:cubicBezTo>
                    <a:pt x="5" y="405"/>
                    <a:pt x="6" y="404"/>
                    <a:pt x="5" y="403"/>
                  </a:cubicBezTo>
                  <a:cubicBezTo>
                    <a:pt x="3" y="401"/>
                    <a:pt x="3" y="401"/>
                    <a:pt x="3" y="401"/>
                  </a:cubicBezTo>
                  <a:cubicBezTo>
                    <a:pt x="5" y="401"/>
                    <a:pt x="6" y="404"/>
                    <a:pt x="8" y="402"/>
                  </a:cubicBezTo>
                  <a:cubicBezTo>
                    <a:pt x="9" y="400"/>
                    <a:pt x="9" y="400"/>
                    <a:pt x="9" y="400"/>
                  </a:cubicBezTo>
                  <a:cubicBezTo>
                    <a:pt x="6" y="395"/>
                    <a:pt x="6" y="403"/>
                    <a:pt x="2" y="397"/>
                  </a:cubicBezTo>
                  <a:cubicBezTo>
                    <a:pt x="3" y="391"/>
                    <a:pt x="0" y="387"/>
                    <a:pt x="2" y="382"/>
                  </a:cubicBezTo>
                  <a:cubicBezTo>
                    <a:pt x="1" y="382"/>
                    <a:pt x="1" y="382"/>
                    <a:pt x="1" y="382"/>
                  </a:cubicBezTo>
                  <a:cubicBezTo>
                    <a:pt x="2" y="381"/>
                    <a:pt x="1" y="369"/>
                    <a:pt x="1" y="366"/>
                  </a:cubicBezTo>
                  <a:cubicBezTo>
                    <a:pt x="1" y="363"/>
                    <a:pt x="9" y="359"/>
                    <a:pt x="8" y="354"/>
                  </a:cubicBezTo>
                  <a:cubicBezTo>
                    <a:pt x="13" y="357"/>
                    <a:pt x="13" y="357"/>
                    <a:pt x="13" y="357"/>
                  </a:cubicBezTo>
                  <a:cubicBezTo>
                    <a:pt x="15" y="352"/>
                    <a:pt x="15" y="342"/>
                    <a:pt x="18" y="336"/>
                  </a:cubicBezTo>
                  <a:cubicBezTo>
                    <a:pt x="22" y="332"/>
                    <a:pt x="22" y="325"/>
                    <a:pt x="25" y="319"/>
                  </a:cubicBezTo>
                  <a:cubicBezTo>
                    <a:pt x="27" y="316"/>
                    <a:pt x="25" y="311"/>
                    <a:pt x="29" y="309"/>
                  </a:cubicBezTo>
                  <a:cubicBezTo>
                    <a:pt x="33" y="309"/>
                    <a:pt x="33" y="309"/>
                    <a:pt x="33" y="309"/>
                  </a:cubicBezTo>
                  <a:cubicBezTo>
                    <a:pt x="47" y="285"/>
                    <a:pt x="59" y="260"/>
                    <a:pt x="71" y="235"/>
                  </a:cubicBezTo>
                  <a:cubicBezTo>
                    <a:pt x="76" y="228"/>
                    <a:pt x="78" y="225"/>
                    <a:pt x="83" y="219"/>
                  </a:cubicBezTo>
                  <a:cubicBezTo>
                    <a:pt x="83" y="225"/>
                    <a:pt x="77" y="231"/>
                    <a:pt x="75" y="237"/>
                  </a:cubicBezTo>
                  <a:cubicBezTo>
                    <a:pt x="76" y="236"/>
                    <a:pt x="81" y="237"/>
                    <a:pt x="82" y="234"/>
                  </a:cubicBezTo>
                  <a:cubicBezTo>
                    <a:pt x="79" y="232"/>
                    <a:pt x="79" y="232"/>
                    <a:pt x="79" y="232"/>
                  </a:cubicBezTo>
                  <a:cubicBezTo>
                    <a:pt x="84" y="229"/>
                    <a:pt x="83" y="222"/>
                    <a:pt x="87" y="218"/>
                  </a:cubicBezTo>
                  <a:cubicBezTo>
                    <a:pt x="91" y="213"/>
                    <a:pt x="95" y="202"/>
                    <a:pt x="101" y="202"/>
                  </a:cubicBezTo>
                  <a:cubicBezTo>
                    <a:pt x="101" y="202"/>
                    <a:pt x="102" y="203"/>
                    <a:pt x="103" y="203"/>
                  </a:cubicBezTo>
                  <a:cubicBezTo>
                    <a:pt x="100" y="199"/>
                    <a:pt x="102" y="193"/>
                    <a:pt x="107" y="192"/>
                  </a:cubicBezTo>
                  <a:cubicBezTo>
                    <a:pt x="109" y="192"/>
                    <a:pt x="109" y="192"/>
                    <a:pt x="109" y="192"/>
                  </a:cubicBezTo>
                  <a:cubicBezTo>
                    <a:pt x="107" y="196"/>
                    <a:pt x="107" y="196"/>
                    <a:pt x="107" y="196"/>
                  </a:cubicBezTo>
                  <a:cubicBezTo>
                    <a:pt x="111" y="193"/>
                    <a:pt x="108" y="201"/>
                    <a:pt x="113" y="199"/>
                  </a:cubicBezTo>
                  <a:cubicBezTo>
                    <a:pt x="121" y="191"/>
                    <a:pt x="121" y="191"/>
                    <a:pt x="121" y="191"/>
                  </a:cubicBezTo>
                  <a:cubicBezTo>
                    <a:pt x="112" y="201"/>
                    <a:pt x="111" y="217"/>
                    <a:pt x="102" y="227"/>
                  </a:cubicBezTo>
                  <a:cubicBezTo>
                    <a:pt x="105" y="232"/>
                    <a:pt x="96" y="235"/>
                    <a:pt x="93" y="241"/>
                  </a:cubicBezTo>
                  <a:cubicBezTo>
                    <a:pt x="87" y="259"/>
                    <a:pt x="71" y="272"/>
                    <a:pt x="71" y="291"/>
                  </a:cubicBezTo>
                  <a:cubicBezTo>
                    <a:pt x="69" y="300"/>
                    <a:pt x="59" y="307"/>
                    <a:pt x="62" y="316"/>
                  </a:cubicBezTo>
                  <a:cubicBezTo>
                    <a:pt x="57" y="330"/>
                    <a:pt x="52" y="343"/>
                    <a:pt x="51" y="359"/>
                  </a:cubicBezTo>
                  <a:cubicBezTo>
                    <a:pt x="53" y="359"/>
                    <a:pt x="53" y="359"/>
                    <a:pt x="53" y="359"/>
                  </a:cubicBezTo>
                  <a:cubicBezTo>
                    <a:pt x="52" y="359"/>
                    <a:pt x="53" y="361"/>
                    <a:pt x="52" y="362"/>
                  </a:cubicBezTo>
                  <a:cubicBezTo>
                    <a:pt x="55" y="362"/>
                    <a:pt x="55" y="362"/>
                    <a:pt x="55" y="362"/>
                  </a:cubicBezTo>
                  <a:cubicBezTo>
                    <a:pt x="53" y="363"/>
                    <a:pt x="54" y="365"/>
                    <a:pt x="54" y="366"/>
                  </a:cubicBezTo>
                  <a:cubicBezTo>
                    <a:pt x="57" y="367"/>
                    <a:pt x="57" y="367"/>
                    <a:pt x="57" y="367"/>
                  </a:cubicBezTo>
                  <a:cubicBezTo>
                    <a:pt x="53" y="373"/>
                    <a:pt x="61" y="365"/>
                    <a:pt x="59" y="371"/>
                  </a:cubicBezTo>
                  <a:cubicBezTo>
                    <a:pt x="61" y="373"/>
                    <a:pt x="63" y="371"/>
                    <a:pt x="65" y="370"/>
                  </a:cubicBezTo>
                  <a:cubicBezTo>
                    <a:pt x="71" y="374"/>
                    <a:pt x="69" y="379"/>
                    <a:pt x="74" y="380"/>
                  </a:cubicBezTo>
                  <a:cubicBezTo>
                    <a:pt x="76" y="379"/>
                    <a:pt x="77" y="377"/>
                    <a:pt x="76" y="375"/>
                  </a:cubicBezTo>
                  <a:cubicBezTo>
                    <a:pt x="73" y="373"/>
                    <a:pt x="75" y="377"/>
                    <a:pt x="73" y="379"/>
                  </a:cubicBezTo>
                  <a:cubicBezTo>
                    <a:pt x="71" y="377"/>
                    <a:pt x="75" y="375"/>
                    <a:pt x="75" y="373"/>
                  </a:cubicBezTo>
                  <a:cubicBezTo>
                    <a:pt x="71" y="372"/>
                    <a:pt x="71" y="372"/>
                    <a:pt x="71" y="372"/>
                  </a:cubicBezTo>
                  <a:cubicBezTo>
                    <a:pt x="79" y="373"/>
                    <a:pt x="78" y="359"/>
                    <a:pt x="84" y="359"/>
                  </a:cubicBezTo>
                  <a:cubicBezTo>
                    <a:pt x="85" y="371"/>
                    <a:pt x="85" y="371"/>
                    <a:pt x="85" y="371"/>
                  </a:cubicBezTo>
                  <a:cubicBezTo>
                    <a:pt x="87" y="369"/>
                    <a:pt x="87" y="372"/>
                    <a:pt x="89" y="372"/>
                  </a:cubicBezTo>
                  <a:cubicBezTo>
                    <a:pt x="94" y="369"/>
                    <a:pt x="92" y="364"/>
                    <a:pt x="97" y="361"/>
                  </a:cubicBezTo>
                  <a:cubicBezTo>
                    <a:pt x="95" y="366"/>
                    <a:pt x="97" y="370"/>
                    <a:pt x="101" y="375"/>
                  </a:cubicBezTo>
                  <a:cubicBezTo>
                    <a:pt x="103" y="374"/>
                    <a:pt x="103" y="373"/>
                    <a:pt x="102" y="371"/>
                  </a:cubicBezTo>
                  <a:cubicBezTo>
                    <a:pt x="107" y="366"/>
                    <a:pt x="110" y="363"/>
                    <a:pt x="115" y="357"/>
                  </a:cubicBezTo>
                  <a:cubicBezTo>
                    <a:pt x="118" y="352"/>
                    <a:pt x="119" y="347"/>
                    <a:pt x="123" y="343"/>
                  </a:cubicBezTo>
                  <a:cubicBezTo>
                    <a:pt x="121" y="341"/>
                    <a:pt x="121" y="341"/>
                    <a:pt x="121" y="341"/>
                  </a:cubicBezTo>
                  <a:cubicBezTo>
                    <a:pt x="126" y="337"/>
                    <a:pt x="127" y="329"/>
                    <a:pt x="130" y="322"/>
                  </a:cubicBezTo>
                  <a:cubicBezTo>
                    <a:pt x="136" y="311"/>
                    <a:pt x="140" y="301"/>
                    <a:pt x="149" y="291"/>
                  </a:cubicBezTo>
                  <a:cubicBezTo>
                    <a:pt x="163" y="270"/>
                    <a:pt x="177" y="249"/>
                    <a:pt x="189" y="226"/>
                  </a:cubicBezTo>
                  <a:cubicBezTo>
                    <a:pt x="200" y="212"/>
                    <a:pt x="209" y="194"/>
                    <a:pt x="221" y="179"/>
                  </a:cubicBezTo>
                  <a:cubicBezTo>
                    <a:pt x="253" y="142"/>
                    <a:pt x="293" y="108"/>
                    <a:pt x="331" y="77"/>
                  </a:cubicBezTo>
                  <a:cubicBezTo>
                    <a:pt x="322" y="72"/>
                    <a:pt x="328" y="57"/>
                    <a:pt x="318" y="50"/>
                  </a:cubicBezTo>
                  <a:cubicBezTo>
                    <a:pt x="323" y="50"/>
                    <a:pt x="327" y="57"/>
                    <a:pt x="331" y="59"/>
                  </a:cubicBezTo>
                  <a:cubicBezTo>
                    <a:pt x="331" y="52"/>
                    <a:pt x="323" y="45"/>
                    <a:pt x="320" y="38"/>
                  </a:cubicBezTo>
                  <a:cubicBezTo>
                    <a:pt x="327" y="34"/>
                    <a:pt x="325" y="45"/>
                    <a:pt x="332" y="45"/>
                  </a:cubicBezTo>
                  <a:cubicBezTo>
                    <a:pt x="332" y="37"/>
                    <a:pt x="328" y="29"/>
                    <a:pt x="322" y="23"/>
                  </a:cubicBezTo>
                  <a:cubicBezTo>
                    <a:pt x="320" y="25"/>
                    <a:pt x="317" y="25"/>
                    <a:pt x="316" y="27"/>
                  </a:cubicBezTo>
                  <a:cubicBezTo>
                    <a:pt x="313" y="26"/>
                    <a:pt x="311" y="22"/>
                    <a:pt x="307" y="22"/>
                  </a:cubicBezTo>
                  <a:cubicBezTo>
                    <a:pt x="307" y="27"/>
                    <a:pt x="307" y="27"/>
                    <a:pt x="307" y="27"/>
                  </a:cubicBezTo>
                  <a:cubicBezTo>
                    <a:pt x="302" y="17"/>
                    <a:pt x="292" y="23"/>
                    <a:pt x="285" y="22"/>
                  </a:cubicBezTo>
                  <a:cubicBezTo>
                    <a:pt x="285" y="26"/>
                    <a:pt x="285" y="26"/>
                    <a:pt x="285" y="26"/>
                  </a:cubicBezTo>
                  <a:cubicBezTo>
                    <a:pt x="283" y="23"/>
                    <a:pt x="283" y="23"/>
                    <a:pt x="283" y="23"/>
                  </a:cubicBezTo>
                  <a:cubicBezTo>
                    <a:pt x="279" y="23"/>
                    <a:pt x="275" y="28"/>
                    <a:pt x="272" y="31"/>
                  </a:cubicBezTo>
                  <a:cubicBezTo>
                    <a:pt x="294" y="30"/>
                    <a:pt x="294" y="30"/>
                    <a:pt x="294" y="30"/>
                  </a:cubicBezTo>
                  <a:cubicBezTo>
                    <a:pt x="295" y="30"/>
                    <a:pt x="295" y="32"/>
                    <a:pt x="297" y="31"/>
                  </a:cubicBezTo>
                  <a:cubicBezTo>
                    <a:pt x="297" y="29"/>
                    <a:pt x="297" y="29"/>
                    <a:pt x="297" y="29"/>
                  </a:cubicBezTo>
                  <a:cubicBezTo>
                    <a:pt x="301" y="30"/>
                    <a:pt x="305" y="30"/>
                    <a:pt x="308" y="32"/>
                  </a:cubicBezTo>
                  <a:cubicBezTo>
                    <a:pt x="307" y="34"/>
                    <a:pt x="307" y="34"/>
                    <a:pt x="307" y="34"/>
                  </a:cubicBezTo>
                  <a:cubicBezTo>
                    <a:pt x="312" y="41"/>
                    <a:pt x="312" y="41"/>
                    <a:pt x="312" y="41"/>
                  </a:cubicBezTo>
                  <a:cubicBezTo>
                    <a:pt x="310" y="38"/>
                    <a:pt x="302" y="35"/>
                    <a:pt x="296" y="37"/>
                  </a:cubicBezTo>
                  <a:cubicBezTo>
                    <a:pt x="291" y="40"/>
                    <a:pt x="291" y="40"/>
                    <a:pt x="291" y="40"/>
                  </a:cubicBezTo>
                  <a:cubicBezTo>
                    <a:pt x="293" y="41"/>
                    <a:pt x="295" y="40"/>
                    <a:pt x="297" y="41"/>
                  </a:cubicBezTo>
                  <a:cubicBezTo>
                    <a:pt x="285" y="41"/>
                    <a:pt x="285" y="41"/>
                    <a:pt x="285" y="41"/>
                  </a:cubicBezTo>
                  <a:cubicBezTo>
                    <a:pt x="290" y="34"/>
                    <a:pt x="290" y="34"/>
                    <a:pt x="290" y="34"/>
                  </a:cubicBezTo>
                  <a:cubicBezTo>
                    <a:pt x="284" y="35"/>
                    <a:pt x="278" y="37"/>
                    <a:pt x="272" y="40"/>
                  </a:cubicBezTo>
                  <a:cubicBezTo>
                    <a:pt x="271" y="29"/>
                    <a:pt x="280" y="39"/>
                    <a:pt x="285" y="32"/>
                  </a:cubicBezTo>
                  <a:cubicBezTo>
                    <a:pt x="275" y="31"/>
                    <a:pt x="264" y="34"/>
                    <a:pt x="256" y="39"/>
                  </a:cubicBezTo>
                  <a:cubicBezTo>
                    <a:pt x="249" y="37"/>
                    <a:pt x="249" y="45"/>
                    <a:pt x="243" y="45"/>
                  </a:cubicBezTo>
                  <a:cubicBezTo>
                    <a:pt x="228" y="57"/>
                    <a:pt x="209" y="68"/>
                    <a:pt x="196" y="85"/>
                  </a:cubicBezTo>
                  <a:cubicBezTo>
                    <a:pt x="183" y="94"/>
                    <a:pt x="175" y="109"/>
                    <a:pt x="163" y="119"/>
                  </a:cubicBezTo>
                  <a:cubicBezTo>
                    <a:pt x="161" y="125"/>
                    <a:pt x="150" y="129"/>
                    <a:pt x="151" y="136"/>
                  </a:cubicBezTo>
                  <a:cubicBezTo>
                    <a:pt x="143" y="145"/>
                    <a:pt x="130" y="153"/>
                    <a:pt x="125" y="165"/>
                  </a:cubicBezTo>
                  <a:cubicBezTo>
                    <a:pt x="125" y="163"/>
                    <a:pt x="121" y="166"/>
                    <a:pt x="121" y="163"/>
                  </a:cubicBezTo>
                  <a:cubicBezTo>
                    <a:pt x="129" y="166"/>
                    <a:pt x="125" y="156"/>
                    <a:pt x="128" y="153"/>
                  </a:cubicBezTo>
                  <a:cubicBezTo>
                    <a:pt x="132" y="139"/>
                    <a:pt x="149" y="137"/>
                    <a:pt x="151" y="122"/>
                  </a:cubicBezTo>
                  <a:cubicBezTo>
                    <a:pt x="151" y="120"/>
                    <a:pt x="157" y="120"/>
                    <a:pt x="153" y="118"/>
                  </a:cubicBezTo>
                  <a:cubicBezTo>
                    <a:pt x="152" y="118"/>
                    <a:pt x="152" y="118"/>
                    <a:pt x="152" y="118"/>
                  </a:cubicBezTo>
                  <a:cubicBezTo>
                    <a:pt x="154" y="115"/>
                    <a:pt x="154" y="115"/>
                    <a:pt x="154" y="115"/>
                  </a:cubicBezTo>
                  <a:cubicBezTo>
                    <a:pt x="156" y="117"/>
                    <a:pt x="156" y="117"/>
                    <a:pt x="156" y="117"/>
                  </a:cubicBezTo>
                  <a:cubicBezTo>
                    <a:pt x="167" y="103"/>
                    <a:pt x="182" y="89"/>
                    <a:pt x="195" y="78"/>
                  </a:cubicBezTo>
                  <a:cubicBezTo>
                    <a:pt x="224" y="52"/>
                    <a:pt x="257" y="30"/>
                    <a:pt x="289" y="15"/>
                  </a:cubicBezTo>
                  <a:cubicBezTo>
                    <a:pt x="303" y="12"/>
                    <a:pt x="303" y="12"/>
                    <a:pt x="303" y="12"/>
                  </a:cubicBezTo>
                  <a:cubicBezTo>
                    <a:pt x="304" y="9"/>
                    <a:pt x="300" y="8"/>
                    <a:pt x="297" y="8"/>
                  </a:cubicBezTo>
                  <a:cubicBezTo>
                    <a:pt x="294" y="8"/>
                    <a:pt x="292" y="9"/>
                    <a:pt x="290" y="12"/>
                  </a:cubicBezTo>
                  <a:cubicBezTo>
                    <a:pt x="287" y="8"/>
                    <a:pt x="287" y="8"/>
                    <a:pt x="287" y="8"/>
                  </a:cubicBezTo>
                  <a:cubicBezTo>
                    <a:pt x="304" y="0"/>
                    <a:pt x="317" y="16"/>
                    <a:pt x="331" y="21"/>
                  </a:cubicBezTo>
                  <a:lnTo>
                    <a:pt x="337" y="23"/>
                  </a:lnTo>
                  <a:close/>
                </a:path>
              </a:pathLst>
            </a:custGeom>
            <a:solidFill>
              <a:srgbClr val="FFFFFF">
                <a:alpha val="50196"/>
              </a:srgbClr>
            </a:solidFill>
            <a:ln>
              <a:solidFill>
                <a:schemeClr val="bg1">
                  <a:lumMod val="85000"/>
                </a:schemeClr>
              </a:solidFill>
            </a:ln>
            <a:effectLst>
              <a:reflection stA="45000" endPos="0" dist="50800" dir="5400000" sy="-100000" algn="bl" rotWithShape="0"/>
            </a:effectLst>
          </p:spPr>
          <p:txBody>
            <a:bodyPr vert="horz" wrap="square" lIns="121913" tIns="60956" rIns="121913" bIns="60956" numCol="1" anchor="t" anchorCtr="0" compatLnSpc="1"/>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zh-HK" altLang="en-US" sz="6825" b="1" i="0" u="none" strike="noStrike" kern="1200" cap="none" spc="0" normalizeH="0" baseline="0" noProof="0" dirty="0">
                <a:ln w="12700">
                  <a:solidFill>
                    <a:srgbClr val="4472C4"/>
                  </a:solidFill>
                  <a:prstDash val="solid"/>
                </a:ln>
                <a:solidFill>
                  <a:prstClr val="black"/>
                </a:solidFill>
                <a:effectLst>
                  <a:outerShdw blurRad="38100" dist="38100" dir="2700000" algn="tl">
                    <a:srgbClr val="000000">
                      <a:alpha val="43137"/>
                    </a:srgbClr>
                  </a:outerShdw>
                </a:effectLst>
                <a:uLnTx/>
                <a:uFillTx/>
                <a:latin typeface="电影海报字体" panose="02010600010101010101" pitchFamily="2" charset="-122"/>
                <a:ea typeface="金梅毛楷體" panose="02010609000101010101" pitchFamily="49" charset="-120"/>
                <a:cs typeface="+mn-cs"/>
              </a:endParaRPr>
            </a:p>
          </p:txBody>
        </p:sp>
        <p:sp>
          <p:nvSpPr>
            <p:cNvPr id="2" name="矩形 1"/>
            <p:cNvSpPr/>
            <p:nvPr/>
          </p:nvSpPr>
          <p:spPr>
            <a:xfrm>
              <a:off x="678074" y="2130278"/>
              <a:ext cx="1217930" cy="1137285"/>
            </a:xfrm>
            <a:prstGeom prst="rect">
              <a:avLst/>
            </a:prstGeom>
            <a:noFill/>
          </p:spPr>
          <p:txBody>
            <a:bodyPr wrap="square" lIns="86699" tIns="43349" rIns="86699" bIns="43349">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HK" altLang="en-US" sz="6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icrosoft JhengHei" panose="020B0604030504040204" pitchFamily="34" charset="-120"/>
                  <a:ea typeface="Microsoft JhengHei" panose="020B0604030504040204" pitchFamily="34" charset="-120"/>
                </a:rPr>
                <a:t>年</a:t>
              </a:r>
              <a:endParaRPr kumimoji="0" lang="en-US" sz="6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icrosoft JhengHei" panose="020B0604030504040204" pitchFamily="34" charset="-120"/>
                <a:ea typeface="Microsoft JhengHei" panose="020B0604030504040204" pitchFamily="34" charset="-120"/>
              </a:endParaRPr>
            </a:p>
          </p:txBody>
        </p:sp>
        <p:sp>
          <p:nvSpPr>
            <p:cNvPr id="4" name="矩形 3"/>
            <p:cNvSpPr/>
            <p:nvPr/>
          </p:nvSpPr>
          <p:spPr>
            <a:xfrm>
              <a:off x="1465173" y="2139741"/>
              <a:ext cx="1354455" cy="1137285"/>
            </a:xfrm>
            <a:prstGeom prst="rect">
              <a:avLst/>
            </a:prstGeom>
            <a:noFill/>
          </p:spPr>
          <p:txBody>
            <a:bodyPr wrap="square" lIns="86699" tIns="43349" rIns="86699" bIns="43349">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HK" altLang="en-US" sz="6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icrosoft JhengHei" panose="020B0604030504040204" pitchFamily="34" charset="-120"/>
                  <a:ea typeface="Microsoft JhengHei" panose="020B0604030504040204" pitchFamily="34" charset="-120"/>
                </a:rPr>
                <a:t>度</a:t>
              </a:r>
              <a:endParaRPr kumimoji="0" lang="en-US" sz="6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icrosoft JhengHei" panose="020B0604030504040204" pitchFamily="34" charset="-120"/>
                <a:ea typeface="Microsoft JhengHei" panose="020B0604030504040204" pitchFamily="34" charset="-120"/>
              </a:endParaRPr>
            </a:p>
          </p:txBody>
        </p:sp>
        <p:sp>
          <p:nvSpPr>
            <p:cNvPr id="5" name="矩形 4"/>
            <p:cNvSpPr/>
            <p:nvPr/>
          </p:nvSpPr>
          <p:spPr>
            <a:xfrm>
              <a:off x="4226181" y="2210783"/>
              <a:ext cx="1286510" cy="1103207"/>
            </a:xfrm>
            <a:prstGeom prst="rect">
              <a:avLst/>
            </a:prstGeom>
            <a:noFill/>
          </p:spPr>
          <p:txBody>
            <a:bodyPr wrap="square" lIns="86699" tIns="43349" rIns="86699" bIns="43349">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HK" altLang="en-US" sz="6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icrosoft JhengHei" panose="020B0604030504040204" pitchFamily="34" charset="-120"/>
                  <a:ea typeface="Microsoft JhengHei" panose="020B0604030504040204" pitchFamily="34" charset="-120"/>
                </a:rPr>
                <a:t>人</a:t>
              </a:r>
              <a:endParaRPr kumimoji="0" lang="en-US" sz="6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icrosoft JhengHei" panose="020B0604030504040204" pitchFamily="34" charset="-120"/>
                <a:ea typeface="Microsoft JhengHei" panose="020B0604030504040204" pitchFamily="34" charset="-120"/>
              </a:endParaRPr>
            </a:p>
          </p:txBody>
        </p:sp>
        <p:sp>
          <p:nvSpPr>
            <p:cNvPr id="6" name="矩形 5"/>
            <p:cNvSpPr/>
            <p:nvPr/>
          </p:nvSpPr>
          <p:spPr>
            <a:xfrm>
              <a:off x="5146598" y="2179011"/>
              <a:ext cx="1177290" cy="1137285"/>
            </a:xfrm>
            <a:prstGeom prst="rect">
              <a:avLst/>
            </a:prstGeom>
            <a:noFill/>
          </p:spPr>
          <p:txBody>
            <a:bodyPr wrap="square" lIns="86699" tIns="43349" rIns="86699" bIns="43349">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HK" altLang="en-US" sz="6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icrosoft JhengHei" panose="020B0604030504040204" pitchFamily="34" charset="-120"/>
                  <a:ea typeface="Microsoft JhengHei" panose="020B0604030504040204" pitchFamily="34" charset="-120"/>
                </a:rPr>
                <a:t>物</a:t>
              </a:r>
              <a:endParaRPr kumimoji="0" lang="en-US" sz="6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icrosoft JhengHei" panose="020B0604030504040204" pitchFamily="34" charset="-120"/>
                <a:ea typeface="Microsoft JhengHei" panose="020B0604030504040204" pitchFamily="34" charset="-120"/>
              </a:endParaRPr>
            </a:p>
          </p:txBody>
        </p:sp>
        <p:sp>
          <p:nvSpPr>
            <p:cNvPr id="7" name="矩形 6"/>
            <p:cNvSpPr/>
            <p:nvPr/>
          </p:nvSpPr>
          <p:spPr>
            <a:xfrm>
              <a:off x="6032367" y="2181858"/>
              <a:ext cx="1246505" cy="1137285"/>
            </a:xfrm>
            <a:prstGeom prst="rect">
              <a:avLst/>
            </a:prstGeom>
            <a:noFill/>
          </p:spPr>
          <p:txBody>
            <a:bodyPr wrap="square" lIns="86699" tIns="43349" rIns="86699" bIns="43349">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HK" altLang="en-US" sz="6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icrosoft JhengHei" panose="020B0604030504040204" pitchFamily="34" charset="-120"/>
                  <a:ea typeface="Microsoft JhengHei" panose="020B0604030504040204" pitchFamily="34" charset="-120"/>
                </a:rPr>
                <a:t>介</a:t>
              </a:r>
              <a:endParaRPr kumimoji="0" lang="en-US" sz="6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icrosoft JhengHei" panose="020B0604030504040204" pitchFamily="34" charset="-120"/>
                <a:ea typeface="Microsoft JhengHei" panose="020B0604030504040204" pitchFamily="34" charset="-120"/>
              </a:endParaRPr>
            </a:p>
          </p:txBody>
        </p:sp>
        <p:sp>
          <p:nvSpPr>
            <p:cNvPr id="8" name="矩形 7"/>
            <p:cNvSpPr/>
            <p:nvPr/>
          </p:nvSpPr>
          <p:spPr>
            <a:xfrm>
              <a:off x="6834528" y="2184705"/>
              <a:ext cx="1276350" cy="1137285"/>
            </a:xfrm>
            <a:prstGeom prst="rect">
              <a:avLst/>
            </a:prstGeom>
            <a:noFill/>
          </p:spPr>
          <p:txBody>
            <a:bodyPr wrap="square" lIns="86699" tIns="43349" rIns="86699" bIns="43349">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HK" altLang="en-US" sz="6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icrosoft JhengHei" panose="020B0604030504040204" pitchFamily="34" charset="-120"/>
                  <a:ea typeface="Microsoft JhengHei" panose="020B0604030504040204" pitchFamily="34" charset="-120"/>
                </a:rPr>
                <a:t>紹</a:t>
              </a:r>
              <a:endParaRPr kumimoji="0" lang="en-US" sz="6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icrosoft JhengHei" panose="020B0604030504040204" pitchFamily="34" charset="-120"/>
                <a:ea typeface="Microsoft JhengHei" panose="020B0604030504040204" pitchFamily="34" charset="-120"/>
              </a:endParaRPr>
            </a:p>
          </p:txBody>
        </p:sp>
        <p:sp>
          <p:nvSpPr>
            <p:cNvPr id="3" name="矩形 2"/>
            <p:cNvSpPr/>
            <p:nvPr/>
          </p:nvSpPr>
          <p:spPr>
            <a:xfrm>
              <a:off x="2307963" y="3236466"/>
              <a:ext cx="4869815" cy="1137285"/>
            </a:xfrm>
            <a:prstGeom prst="rect">
              <a:avLst/>
            </a:prstGeom>
            <a:noFill/>
          </p:spPr>
          <p:txBody>
            <a:bodyPr wrap="square" lIns="86699" tIns="43349" rIns="86699" bIns="43349">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HK" altLang="en-US" sz="6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icrosoft JhengHei" panose="020B0604030504040204" pitchFamily="34" charset="-120"/>
                  <a:ea typeface="Microsoft JhengHei" panose="020B0604030504040204" pitchFamily="34" charset="-120"/>
                </a:rPr>
                <a:t>李時珍</a:t>
              </a:r>
              <a:endParaRPr kumimoji="0" lang="en-US" sz="6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icrosoft JhengHei" panose="020B0604030504040204" pitchFamily="34" charset="-120"/>
                <a:ea typeface="Microsoft JhengHei" panose="020B0604030504040204" pitchFamily="34" charset="-120"/>
              </a:endParaRPr>
            </a:p>
          </p:txBody>
        </p:sp>
        <p:pic>
          <p:nvPicPr>
            <p:cNvPr id="10" name="Picture 8" descr="C:\Users\Thinkpad\Desktop\321.png"/>
            <p:cNvPicPr>
              <a:picLocks noChangeAspect="1" noChangeArrowheads="1"/>
            </p:cNvPicPr>
            <p:nvPr/>
          </p:nvPicPr>
          <p:blipFill>
            <a:blip r:embed="rId12" cstate="email"/>
            <a:srcRect/>
            <a:stretch>
              <a:fillRect/>
            </a:stretch>
          </p:blipFill>
          <p:spPr bwMode="auto">
            <a:xfrm>
              <a:off x="2318572" y="765523"/>
              <a:ext cx="5136515" cy="2890520"/>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a:extLst>
                <a:ext uri="{FF2B5EF4-FFF2-40B4-BE49-F238E27FC236}">
                  <a16:creationId xmlns:a16="http://schemas.microsoft.com/office/drawing/2014/main" xmlns="" id="{224CAEF2-99EB-44A2-828E-5CFFCDAA8F56}"/>
                </a:ext>
              </a:extLst>
            </p:cNvPr>
            <p:cNvSpPr/>
            <p:nvPr/>
          </p:nvSpPr>
          <p:spPr>
            <a:xfrm>
              <a:off x="2412077" y="2184705"/>
              <a:ext cx="1246505" cy="1973617"/>
            </a:xfrm>
            <a:prstGeom prst="rect">
              <a:avLst/>
            </a:prstGeom>
            <a:noFill/>
          </p:spPr>
          <p:txBody>
            <a:bodyPr wrap="square" lIns="91440" tIns="45720" rIns="91440" bIns="45720">
              <a:spAutoFit/>
            </a:bodyPr>
            <a:lstStyle/>
            <a:p>
              <a:pPr lvl="0" algn="ctr">
                <a:defRPr/>
              </a:pPr>
              <a:r>
                <a:rPr kumimoji="1" lang="zh-CN" altLang="en-US" sz="6600" dirty="0">
                  <a:ln w="0"/>
                  <a:solidFill>
                    <a:prstClr val="black"/>
                  </a:solidFill>
                  <a:effectLst>
                    <a:outerShdw blurRad="38100" dist="19050" dir="2700000" algn="tl" rotWithShape="0">
                      <a:prstClr val="black">
                        <a:alpha val="40000"/>
                      </a:prstClr>
                    </a:outerShdw>
                  </a:effectLst>
                  <a:latin typeface="Microsoft JhengHei" panose="020B0604030504040204" pitchFamily="34" charset="-120"/>
                  <a:ea typeface="Microsoft JhengHei" panose="020B0604030504040204" pitchFamily="34" charset="-120"/>
                </a:rPr>
                <a:t>歷</a:t>
              </a:r>
              <a:endParaRPr lang="en-US" sz="6600" dirty="0">
                <a:ln w="0"/>
                <a:solidFill>
                  <a:prstClr val="black"/>
                </a:solidFill>
                <a:effectLst>
                  <a:outerShdw blurRad="38100" dist="19050" dir="2700000" algn="tl" rotWithShape="0">
                    <a:prstClr val="black">
                      <a:alpha val="40000"/>
                    </a:prstClr>
                  </a:outerShdw>
                </a:effectLst>
                <a:latin typeface="Microsoft JhengHei" panose="020B0604030504040204" pitchFamily="34" charset="-120"/>
                <a:ea typeface="Microsoft JhengHei" panose="020B0604030504040204" pitchFamily="34" charset="-120"/>
              </a:endParaRPr>
            </a:p>
            <a:p>
              <a:pPr algn="ctr"/>
              <a:endParaRPr lang="zh-TW" altLang="en-US" sz="5400" b="0" cap="none" spc="0" dirty="0">
                <a:ln w="0"/>
                <a:solidFill>
                  <a:schemeClr val="tx1"/>
                </a:solidFill>
                <a:effectLst>
                  <a:outerShdw blurRad="38100" dist="19050" dir="2700000" algn="tl" rotWithShape="0">
                    <a:schemeClr val="dk1">
                      <a:alpha val="40000"/>
                    </a:schemeClr>
                  </a:outerShdw>
                </a:effectLst>
                <a:ea typeface="金梅毛楷體" panose="02010609000101010101" pitchFamily="49" charset="-120"/>
              </a:endParaRPr>
            </a:p>
          </p:txBody>
        </p:sp>
        <p:sp>
          <p:nvSpPr>
            <p:cNvPr id="12" name="矩形 11">
              <a:extLst>
                <a:ext uri="{FF2B5EF4-FFF2-40B4-BE49-F238E27FC236}">
                  <a16:creationId xmlns:a16="http://schemas.microsoft.com/office/drawing/2014/main" xmlns="" id="{B42A65DA-A29C-479E-AFED-5E95A1172015}"/>
                </a:ext>
              </a:extLst>
            </p:cNvPr>
            <p:cNvSpPr/>
            <p:nvPr/>
          </p:nvSpPr>
          <p:spPr>
            <a:xfrm>
              <a:off x="3441559" y="2161976"/>
              <a:ext cx="1031052" cy="1107996"/>
            </a:xfrm>
            <a:prstGeom prst="rect">
              <a:avLst/>
            </a:prstGeom>
            <a:noFill/>
          </p:spPr>
          <p:txBody>
            <a:bodyPr wrap="none" lIns="91440" tIns="45720" rIns="91440" bIns="45720">
              <a:spAutoFit/>
            </a:bodyPr>
            <a:lstStyle/>
            <a:p>
              <a:pPr lvl="0" algn="ctr">
                <a:defRPr/>
              </a:pPr>
              <a:r>
                <a:rPr kumimoji="1" lang="zh-CN" altLang="en-US" sz="6600" dirty="0">
                  <a:ln w="0"/>
                  <a:solidFill>
                    <a:prstClr val="black"/>
                  </a:solidFill>
                  <a:effectLst>
                    <a:outerShdw blurRad="38100" dist="19050" dir="2700000" algn="tl" rotWithShape="0">
                      <a:prstClr val="black">
                        <a:alpha val="40000"/>
                      </a:prstClr>
                    </a:outerShdw>
                  </a:effectLst>
                  <a:latin typeface="Microsoft JhengHei" panose="020B0604030504040204" pitchFamily="34" charset="-120"/>
                  <a:ea typeface="Microsoft JhengHei" panose="020B0604030504040204" pitchFamily="34" charset="-120"/>
                </a:rPr>
                <a:t>史</a:t>
              </a:r>
              <a:endParaRPr lang="en-US" sz="6600" dirty="0">
                <a:ln w="0"/>
                <a:solidFill>
                  <a:prstClr val="black"/>
                </a:solidFill>
                <a:effectLst>
                  <a:outerShdw blurRad="38100" dist="19050" dir="2700000" algn="tl" rotWithShape="0">
                    <a:prstClr val="black">
                      <a:alpha val="40000"/>
                    </a:prstClr>
                  </a:outerShdw>
                </a:effectLst>
                <a:latin typeface="Microsoft JhengHei" panose="020B0604030504040204" pitchFamily="34" charset="-120"/>
                <a:ea typeface="Microsoft JhengHei" panose="020B0604030504040204" pitchFamily="34" charset="-120"/>
              </a:endParaRPr>
            </a:p>
          </p:txBody>
        </p:sp>
      </p:grpSp>
      <p:grpSp>
        <p:nvGrpSpPr>
          <p:cNvPr id="21" name="群組 20">
            <a:extLst>
              <a:ext uri="{FF2B5EF4-FFF2-40B4-BE49-F238E27FC236}">
                <a16:creationId xmlns:a16="http://schemas.microsoft.com/office/drawing/2014/main" xmlns="" id="{5DED3618-F81A-4D95-A49E-4A9E757D5D78}"/>
              </a:ext>
            </a:extLst>
          </p:cNvPr>
          <p:cNvGrpSpPr/>
          <p:nvPr/>
        </p:nvGrpSpPr>
        <p:grpSpPr>
          <a:xfrm>
            <a:off x="6399301" y="6387403"/>
            <a:ext cx="3009772" cy="423137"/>
            <a:chOff x="4114140" y="416538"/>
            <a:chExt cx="3009772" cy="423137"/>
          </a:xfrm>
        </p:grpSpPr>
        <p:sp>
          <p:nvSpPr>
            <p:cNvPr id="14" name="文字方塊 13">
              <a:extLst>
                <a:ext uri="{FF2B5EF4-FFF2-40B4-BE49-F238E27FC236}">
                  <a16:creationId xmlns:a16="http://schemas.microsoft.com/office/drawing/2014/main" xmlns="" id="{00261E8A-38EB-4252-9FF4-0C86BA829C6F}"/>
                </a:ext>
              </a:extLst>
            </p:cNvPr>
            <p:cNvSpPr txBox="1"/>
            <p:nvPr/>
          </p:nvSpPr>
          <p:spPr>
            <a:xfrm>
              <a:off x="4114140" y="440039"/>
              <a:ext cx="877163" cy="369332"/>
            </a:xfrm>
            <a:prstGeom prst="rect">
              <a:avLst/>
            </a:prstGeom>
            <a:noFill/>
          </p:spPr>
          <p:txBody>
            <a:bodyPr wrap="none" rtlCol="0">
              <a:spAutoFit/>
            </a:bodyPr>
            <a:lstStyle/>
            <a:p>
              <a:r>
                <a:rPr lang="zh-TW" altLang="en-US" b="1" dirty="0">
                  <a:latin typeface="微軟正黑體" panose="020B0604030504040204" pitchFamily="34" charset="-120"/>
                  <a:ea typeface="微軟正黑體" panose="020B0604030504040204" pitchFamily="34" charset="-120"/>
                </a:rPr>
                <a:t>贊助：</a:t>
              </a:r>
              <a:endParaRPr lang="zh-HK" altLang="en-US" b="1" dirty="0">
                <a:latin typeface="微軟正黑體" panose="020B0604030504040204" pitchFamily="34" charset="-120"/>
                <a:ea typeface="微軟正黑體" panose="020B0604030504040204" pitchFamily="34" charset="-120"/>
              </a:endParaRPr>
            </a:p>
          </p:txBody>
        </p:sp>
        <p:pic>
          <p:nvPicPr>
            <p:cNvPr id="20" name="圖片 19">
              <a:extLst>
                <a:ext uri="{FF2B5EF4-FFF2-40B4-BE49-F238E27FC236}">
                  <a16:creationId xmlns:a16="http://schemas.microsoft.com/office/drawing/2014/main" xmlns="" id="{D32E59A1-8E96-411C-AE86-1B3D17DB99CF}"/>
                </a:ext>
              </a:extLst>
            </p:cNvPr>
            <p:cNvPicPr>
              <a:picLocks noChangeAspect="1"/>
            </p:cNvPicPr>
            <p:nvPr/>
          </p:nvPicPr>
          <p:blipFill>
            <a:blip r:embed="rId13"/>
            <a:stretch>
              <a:fillRect/>
            </a:stretch>
          </p:blipFill>
          <p:spPr>
            <a:xfrm>
              <a:off x="4991304" y="416538"/>
              <a:ext cx="2132608" cy="42313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p14:dur="250">
        <p:circle/>
      </p:transition>
    </mc:Choice>
    <mc:Fallback xmlns="">
      <p:transition>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1300"/>
                                  </p:stCondLst>
                                  <p:childTnLst>
                                    <p:set>
                                      <p:cBhvr>
                                        <p:cTn id="6" dur="400" fill="hold">
                                          <p:stCondLst>
                                            <p:cond delay="0"/>
                                          </p:stCondLst>
                                        </p:cTn>
                                        <p:tgtEl>
                                          <p:spTgt spid="15"/>
                                        </p:tgtEl>
                                        <p:attrNameLst>
                                          <p:attrName>style.visibility</p:attrName>
                                        </p:attrNameLst>
                                      </p:cBhvr>
                                      <p:to>
                                        <p:strVal val="visible"/>
                                      </p:to>
                                    </p:set>
                                    <p:anim calcmode="lin" valueType="num">
                                      <p:cBhvr>
                                        <p:cTn id="7" dur="400" fill="hold"/>
                                        <p:tgtEl>
                                          <p:spTgt spid="15"/>
                                        </p:tgtEl>
                                        <p:attrNameLst>
                                          <p:attrName>ppt_w</p:attrName>
                                        </p:attrNameLst>
                                      </p:cBhvr>
                                      <p:tavLst>
                                        <p:tav tm="0">
                                          <p:val>
                                            <p:strVal val="#ppt_w*0.70"/>
                                          </p:val>
                                        </p:tav>
                                        <p:tav tm="100000">
                                          <p:val>
                                            <p:strVal val="#ppt_w"/>
                                          </p:val>
                                        </p:tav>
                                      </p:tavLst>
                                    </p:anim>
                                    <p:anim calcmode="lin" valueType="num">
                                      <p:cBhvr>
                                        <p:cTn id="8" dur="400" fill="hold"/>
                                        <p:tgtEl>
                                          <p:spTgt spid="15"/>
                                        </p:tgtEl>
                                        <p:attrNameLst>
                                          <p:attrName>ppt_h</p:attrName>
                                        </p:attrNameLst>
                                      </p:cBhvr>
                                      <p:tavLst>
                                        <p:tav tm="0">
                                          <p:val>
                                            <p:strVal val="#ppt_h"/>
                                          </p:val>
                                        </p:tav>
                                        <p:tav tm="100000">
                                          <p:val>
                                            <p:strVal val="#ppt_h"/>
                                          </p:val>
                                        </p:tav>
                                      </p:tavLst>
                                    </p:anim>
                                    <p:animEffect transition="in" filter="fade">
                                      <p:cBhvr>
                                        <p:cTn id="9" dur="400"/>
                                        <p:tgtEl>
                                          <p:spTgt spid="15"/>
                                        </p:tgtEl>
                                      </p:cBhvr>
                                    </p:animEffect>
                                  </p:childTnLst>
                                </p:cTn>
                              </p:par>
                              <p:par>
                                <p:cTn id="10" presetID="22" presetClass="entr" presetSubtype="4" fill="hold" nodeType="withEffect">
                                  <p:stCondLst>
                                    <p:cond delay="140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wipe(down)">
                                      <p:cBhvr>
                                        <p:cTn id="12" dur="500"/>
                                        <p:tgtEl>
                                          <p:spTgt spid="18">
                                            <p:txEl>
                                              <p:pRg st="0" end="0"/>
                                            </p:txEl>
                                          </p:spTgt>
                                        </p:tgtEl>
                                      </p:cBhvr>
                                    </p:animEffect>
                                  </p:childTnLst>
                                </p:cTn>
                              </p:par>
                              <p:par>
                                <p:cTn id="13" presetID="22" presetClass="entr" presetSubtype="4" fill="hold" nodeType="withEffect">
                                  <p:stCondLst>
                                    <p:cond delay="1400"/>
                                  </p:stCondLst>
                                  <p:childTnLst>
                                    <p:set>
                                      <p:cBhvr>
                                        <p:cTn id="14" dur="1" fill="hold">
                                          <p:stCondLst>
                                            <p:cond delay="0"/>
                                          </p:stCondLst>
                                        </p:cTn>
                                        <p:tgtEl>
                                          <p:spTgt spid="18">
                                            <p:txEl>
                                              <p:pRg st="1" end="1"/>
                                            </p:txEl>
                                          </p:spTgt>
                                        </p:tgtEl>
                                        <p:attrNameLst>
                                          <p:attrName>style.visibility</p:attrName>
                                        </p:attrNameLst>
                                      </p:cBhvr>
                                      <p:to>
                                        <p:strVal val="visible"/>
                                      </p:to>
                                    </p:set>
                                    <p:animEffect transition="in" filter="wipe(down)">
                                      <p:cBhvr>
                                        <p:cTn id="15" dur="500"/>
                                        <p:tgtEl>
                                          <p:spTgt spid="18">
                                            <p:txEl>
                                              <p:pRg st="1" end="1"/>
                                            </p:txEl>
                                          </p:spTgt>
                                        </p:tgtEl>
                                      </p:cBhvr>
                                    </p:animEffect>
                                  </p:childTnLst>
                                </p:cTn>
                              </p:par>
                              <p:par>
                                <p:cTn id="16" presetID="22" presetClass="entr" presetSubtype="4" fill="hold" nodeType="withEffect">
                                  <p:stCondLst>
                                    <p:cond delay="140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childTnLst>
                          </p:cTn>
                        </p:par>
                        <p:par>
                          <p:cTn id="19" fill="hold">
                            <p:stCondLst>
                              <p:cond delay="1900"/>
                            </p:stCondLst>
                            <p:childTnLst>
                              <p:par>
                                <p:cTn id="20" presetID="10" presetClass="entr" presetSubtype="0" fill="hold" nodeType="afterEffect">
                                  <p:stCondLst>
                                    <p:cond delay="0"/>
                                  </p:stCondLst>
                                  <p:childTnLst>
                                    <p:set>
                                      <p:cBhvr>
                                        <p:cTn id="21" dur="1100" fill="hold">
                                          <p:stCondLst>
                                            <p:cond delay="0"/>
                                          </p:stCondLst>
                                        </p:cTn>
                                        <p:tgtEl>
                                          <p:spTgt spid="9"/>
                                        </p:tgtEl>
                                        <p:attrNameLst>
                                          <p:attrName>style.visibility</p:attrName>
                                        </p:attrNameLst>
                                      </p:cBhvr>
                                      <p:to>
                                        <p:strVal val="visible"/>
                                      </p:to>
                                    </p:set>
                                    <p:animEffect transition="in" filter="fade">
                                      <p:cBhvr>
                                        <p:cTn id="22" dur="1100"/>
                                        <p:tgtEl>
                                          <p:spTgt spid="9"/>
                                        </p:tgtEl>
                                      </p:cBhvr>
                                    </p:animEffect>
                                  </p:childTnLst>
                                </p:cTn>
                              </p:par>
                              <p:par>
                                <p:cTn id="23" presetID="37" presetClass="path" presetSubtype="0" accel="50000" decel="50000" fill="hold" nodeType="withEffect">
                                  <p:stCondLst>
                                    <p:cond delay="0"/>
                                  </p:stCondLst>
                                  <p:childTnLst>
                                    <p:animMotion origin="layout" path="M 0.00521 0.08264 L -0.25338 -0.05648 C -0.30755 -0.08588 -0.38867 -0.1125 -0.475 -0.12801 C -0.57252 -0.14653 -0.65117 -0.15023 -0.70742 -0.14097 L -0.97343 -0.09838 " pathEditMode="relative" rAng="360000" ptsTypes="AAAAA">
                                      <p:cBhvr>
                                        <p:cTn id="24" dur="8000" fill="hold"/>
                                        <p:tgtEl>
                                          <p:spTgt spid="60"/>
                                        </p:tgtEl>
                                        <p:attrNameLst>
                                          <p:attrName>ppt_x</p:attrName>
                                          <p:attrName>ppt_y</p:attrName>
                                        </p:attrNameLst>
                                      </p:cBhvr>
                                      <p:rCtr x="-48581" y="-15046"/>
                                    </p:animMotion>
                                  </p:childTnLst>
                                </p:cTn>
                              </p:par>
                              <p:par>
                                <p:cTn id="25" presetID="0" presetClass="path" presetSubtype="0" accel="50000" decel="50000" fill="hold" nodeType="withEffect">
                                  <p:stCondLst>
                                    <p:cond delay="0"/>
                                  </p:stCondLst>
                                  <p:childTnLst>
                                    <p:animMotion origin="layout" path="M -4.375E-6 4.81481E-6 C -0.00364 0.01898 -0.00572 0.05069 -0.01158 0.0655 C -0.01341 0.07731 -0.01627 0.08587 -0.0194 0.09699 C -0.02187 0.11412 -0.02408 0.13032 -0.02721 0.14652 C -0.03007 0.16157 -0.03007 0.1743 -0.03632 0.18495 C -0.03841 0.1993 -0.04414 0.2125 -0.04791 0.22592 C -0.05299 0.24305 -0.05533 0.26111 -0.06354 0.27523 C -0.06666 0.29212 -0.07434 0.30486 -0.08033 0.31851 C -0.08958 0.33958 -0.09622 0.36689 -0.11028 0.37893 C -0.11757 0.39236 -0.11367 0.38888 -0.12044 0.39282 C -0.12617 0.40648 -0.13528 0.41203 -0.14257 0.4243 C -0.14882 0.43564 -0.15533 0.44421 -0.1621 0.45347 C -0.16315 0.45532 -0.16458 0.45694 -0.16601 0.4581 C -0.16757 0.45995 -0.16966 0.46087 -0.17122 0.46273 C -0.17539 0.46898 -0.17812 0.47777 -0.18281 0.4831 C -0.18841 0.48981 -0.19375 0.49699 -0.19947 0.50347 C -0.20377 0.50833 -0.20664 0.51458 -0.21132 0.51712 C -0.21718 0.53217 -0.22643 0.54328 -0.23333 0.55717 C -0.2427 0.57708 -0.24934 0.60162 -0.26158 0.6162 C -0.26354 0.6206 -0.26614 0.62476 -0.26705 0.62986 C -0.26731 0.63217 -0.26731 0.63472 -0.26835 0.63657 C -0.27044 0.64189 -0.27343 0.6449 -0.27604 0.64976 C -0.27955 0.65625 -0.28164 0.66458 -0.28502 0.67083 C -0.28684 0.67962 -0.28841 0.68356 -0.29283 0.68888 C -0.30585 0.72268 -0.29179 0.68796 -0.30195 0.70879 C -0.31197 0.73009 -0.29804 0.70231 -0.30572 0.72245 C -0.30677 0.725 -0.30846 0.72685 -0.30976 0.72893 C -0.31458 0.74027 -0.31822 0.7537 -0.32278 0.76574 C -0.32617 0.77453 -0.33138 0.7824 -0.33437 0.79259 C -0.33737 0.80277 -0.33893 0.81296 -0.34075 0.82407 C -0.34179 0.8287 -0.34257 0.83263 -0.34335 0.83726 C -0.34375 0.83981 -0.34479 0.84467 -0.34479 0.84513 C -0.34648 0.86944 -0.3444 0.85717 -0.35117 0.88055 C -0.35208 0.88356 -0.35377 0.88958 -0.35377 0.88981 C -0.35416 0.89351 -0.35416 0.89699 -0.35507 0.90092 C -0.35716 0.90856 -0.36575 0.93287 -0.36927 0.93958 C -0.372 0.95231 -0.37825 0.96759 -0.38489 0.97546 C -0.38945 0.9868 -0.39179 0.99212 -0.39791 1 C -0.40299 1.00717 -0.40572 1.0074 -0.4095 1.0155 C -0.41614 1.03055 -0.41705 1.05 -0.42513 1.06342 C -0.42669 1.07268 -0.42903 1.08171 -0.43281 1.08842 " pathEditMode="relative" rAng="0" ptsTypes="AAAAAAAAAAAAAAAAAAAAAAAAAAAAAAAAAAAAAAAAA">
                                      <p:cBhvr>
                                        <p:cTn id="26" dur="5750" fill="hold"/>
                                        <p:tgtEl>
                                          <p:spTgt spid="66"/>
                                        </p:tgtEl>
                                        <p:attrNameLst>
                                          <p:attrName>ppt_x</p:attrName>
                                          <p:attrName>ppt_y</p:attrName>
                                        </p:attrNameLst>
                                      </p:cBhvr>
                                      <p:rCtr x="-21641" y="54421"/>
                                    </p:animMotion>
                                  </p:childTnLst>
                                </p:cTn>
                              </p:par>
                              <p:par>
                                <p:cTn id="27" presetID="8" presetClass="emph" presetSubtype="0" fill="hold" nodeType="withEffect">
                                  <p:stCondLst>
                                    <p:cond delay="0"/>
                                  </p:stCondLst>
                                  <p:childTnLst>
                                    <p:animRot by="21600000">
                                      <p:cBhvr>
                                        <p:cTn id="28" dur="6000" fill="hold"/>
                                        <p:tgtEl>
                                          <p:spTgt spid="66"/>
                                        </p:tgtEl>
                                        <p:attrNameLst>
                                          <p:attrName>r</p:attrName>
                                        </p:attrNameLst>
                                      </p:cBhvr>
                                    </p:animRot>
                                  </p:childTnLst>
                                </p:cTn>
                              </p:par>
                              <p:par>
                                <p:cTn id="29" presetID="0" presetClass="path" presetSubtype="0" accel="50000" decel="50000" fill="hold" nodeType="withEffect">
                                  <p:stCondLst>
                                    <p:cond delay="100"/>
                                  </p:stCondLst>
                                  <p:childTnLst>
                                    <p:animMotion origin="layout" path="M 3.33333E-6 0.00957 C -0.00365 0.02841 -0.00573 0.06022 -0.01164 0.07505 C -0.01337 0.08678 -0.01632 0.09543 -0.01945 0.10655 C -0.02188 0.12353 -0.02414 0.1399 -0.02726 0.15596 C -0.03004 0.17109 -0.03004 0.18376 -0.03629 0.19456 C -0.03837 0.20877 -0.0441 0.22205 -0.04792 0.23533 C -0.05295 0.25263 -0.05539 0.27054 -0.06354 0.28474 C -0.06667 0.30173 -0.07431 0.31439 -0.08039 0.32798 C -0.08959 0.34898 -0.09618 0.37647 -0.11025 0.38851 C -0.11754 0.40179 -0.11372 0.39839 -0.12049 0.40241 C -0.12622 0.416 -0.13525 0.42156 -0.14254 0.43391 C -0.14879 0.44503 -0.15539 0.45368 -0.16216 0.46294 C -0.1632 0.46479 -0.16459 0.46634 -0.16598 0.46757 C -0.16754 0.46943 -0.16962 0.47035 -0.17118 0.47221 C -0.17535 0.47838 -0.17813 0.48734 -0.18282 0.49259 C -0.18837 0.49938 -0.19375 0.50649 -0.19948 0.51297 C -0.20382 0.51791 -0.2066 0.52409 -0.21129 0.52656 C -0.21719 0.54169 -0.22639 0.55281 -0.23334 0.56671 C -0.24271 0.58647 -0.24931 0.61118 -0.26164 0.6257 C -0.26354 0.63002 -0.26615 0.63434 -0.26702 0.63928 C -0.26736 0.64175 -0.26736 0.64422 -0.26841 0.64608 C -0.27049 0.65133 -0.27344 0.65442 -0.27604 0.65936 C -0.27952 0.66584 -0.2816 0.67418 -0.28507 0.68036 C -0.28681 0.68901 -0.28837 0.69302 -0.29289 0.69827 C -0.30591 0.73224 -0.29184 0.69734 -0.30191 0.71834 C -0.31198 0.73965 -0.29809 0.71186 -0.30573 0.73193 C -0.30677 0.7344 -0.30851 0.73626 -0.30973 0.73842 C -0.31459 0.74985 -0.31823 0.76313 -0.32275 0.77517 C -0.32622 0.78413 -0.33143 0.79185 -0.33438 0.80204 C -0.33733 0.81223 -0.33889 0.82242 -0.3408 0.83354 C -0.34184 0.83817 -0.34254 0.84219 -0.34341 0.84682 C -0.34375 0.84929 -0.34479 0.85423 -0.34479 0.85454 C -0.34653 0.87894 -0.34445 0.86658 -0.35122 0.89006 C -0.35209 0.89314 -0.35382 0.89901 -0.35382 0.89932 C -0.35417 0.90303 -0.35417 0.90642 -0.35504 0.91044 C -0.35712 0.91816 -0.3658 0.94225 -0.36927 0.94904 C -0.37205 0.9617 -0.3783 0.97715 -0.3849 0.98487 C -0.38941 0.99629 -0.39184 1.00154 -0.39792 1.00957 C -0.40295 1.01668 -0.40573 1.01699 -0.40955 1.02502 C -0.41615 1.04015 -0.41702 1.0596 -0.42518 1.07288 C -0.42674 1.08215 -0.429 1.09111 -0.43282 1.0979 " pathEditMode="relative" rAng="0" ptsTypes="ffffffffffffffffffffffffffffffffffffffffA">
                                      <p:cBhvr>
                                        <p:cTn id="30" dur="5750" fill="hold"/>
                                        <p:tgtEl>
                                          <p:spTgt spid="65"/>
                                        </p:tgtEl>
                                        <p:attrNameLst>
                                          <p:attrName>ppt_x</p:attrName>
                                          <p:attrName>ppt_y</p:attrName>
                                        </p:attrNameLst>
                                      </p:cBhvr>
                                      <p:rCtr x="-21649" y="54416"/>
                                    </p:animMotion>
                                  </p:childTnLst>
                                </p:cTn>
                              </p:par>
                              <p:par>
                                <p:cTn id="31" presetID="8" presetClass="emph" presetSubtype="0" fill="hold" nodeType="withEffect">
                                  <p:stCondLst>
                                    <p:cond delay="0"/>
                                  </p:stCondLst>
                                  <p:childTnLst>
                                    <p:animRot by="21600000">
                                      <p:cBhvr>
                                        <p:cTn id="32" dur="6000" fill="hold"/>
                                        <p:tgtEl>
                                          <p:spTgt spid="65"/>
                                        </p:tgtEl>
                                        <p:attrNameLst>
                                          <p:attrName>r</p:attrName>
                                        </p:attrNameLst>
                                      </p:cBhvr>
                                    </p:animRot>
                                  </p:childTnLst>
                                </p:cTn>
                              </p:par>
                              <p:par>
                                <p:cTn id="33" presetID="0" presetClass="path" presetSubtype="0" accel="50000" decel="50000" fill="hold" nodeType="withEffect">
                                  <p:stCondLst>
                                    <p:cond delay="0"/>
                                  </p:stCondLst>
                                  <p:childTnLst>
                                    <p:animMotion origin="layout" path="M -0.00034 0.00031 C -0.00972 0.01143 0.00174 -0.00308 -0.0085 0.01452 C -0.01962 0.03367 -0.02413 0.0383 -0.03281 0.06115 C -0.03646 0.07011 -0.04027 0.07659 -0.04392 0.08524 C -0.04583 0.08957 -0.0493 0.09914 -0.0493 0.09945 C -0.05139 0.11304 -0.05677 0.12014 -0.06024 0.13218 C -0.06337 0.1433 -0.06545 0.15195 -0.06979 0.16276 C -0.08159 0.19241 -0.06788 0.1572 -0.07656 0.17944 C -0.0776 0.18191 -0.07934 0.18654 -0.07934 0.18685 C -0.08142 0.20167 -0.08923 0.21186 -0.09288 0.22669 C -0.09496 0.23503 -0.10121 0.25016 -0.10121 0.25047 C -0.10312 0.26004 -0.10659 0.26684 -0.10937 0.27641 C -0.11597 0.29926 -0.11892 0.32798 -0.12708 0.34929 C -0.12986 0.37431 -0.13663 0.39747 -0.13923 0.42249 C -0.14097 0.44164 -0.14253 0.46325 -0.146 0.48178 C -0.14705 0.50433 -0.14826 0.52842 -0.15295 0.55004 C -0.15712 0.59296 -0.15729 0.63774 -0.16389 0.68005 C -0.16597 0.69364 -0.16805 0.70661 -0.17066 0.71989 C -0.1717 0.72453 -0.17239 0.72947 -0.17343 0.7341 C -0.17378 0.73657 -0.17465 0.7412 -0.17465 0.74151 C -0.17656 0.76931 -0.18038 0.79463 -0.18559 0.8215 C -0.1875 0.83107 -0.19149 0.84219 -0.19375 0.85238 C -0.20052 0.88234 -0.20677 0.91477 -0.21701 0.94164 C -0.21944 0.95862 -0.22517 0.97128 -0.22934 0.98672 C -0.23107 0.99321 -0.23229 1 -0.23472 1.00556 C -0.23646 1.0102 -0.2401 1.01977 -0.2401 1.02008 C -0.24288 1.0383 -0.24774 1.05529 -0.25104 1.07412 C -0.25382 1.0908 -0.25364 1.08277 -0.25364 1.0908 " pathEditMode="relative" rAng="0" ptsTypes="fffffffffffffffffffffffffffA">
                                      <p:cBhvr>
                                        <p:cTn id="34" dur="5750" fill="hold"/>
                                        <p:tgtEl>
                                          <p:spTgt spid="64"/>
                                        </p:tgtEl>
                                        <p:attrNameLst>
                                          <p:attrName>ppt_x</p:attrName>
                                          <p:attrName>ppt_y</p:attrName>
                                        </p:attrNameLst>
                                      </p:cBhvr>
                                      <p:rCtr x="-12569" y="54355"/>
                                    </p:animMotion>
                                  </p:childTnLst>
                                </p:cTn>
                              </p:par>
                              <p:par>
                                <p:cTn id="35" presetID="8" presetClass="emph" presetSubtype="0" fill="hold" nodeType="withEffect">
                                  <p:stCondLst>
                                    <p:cond delay="0"/>
                                  </p:stCondLst>
                                  <p:childTnLst>
                                    <p:animRot by="21600000">
                                      <p:cBhvr>
                                        <p:cTn id="36" dur="6000" fill="hold"/>
                                        <p:tgtEl>
                                          <p:spTgt spid="64"/>
                                        </p:tgtEl>
                                        <p:attrNameLst>
                                          <p:attrName>r</p:attrName>
                                        </p:attrNameLst>
                                      </p:cBhvr>
                                    </p:animRot>
                                  </p:childTnLst>
                                </p:cTn>
                              </p:par>
                              <p:par>
                                <p:cTn id="37" presetID="0" presetClass="path" presetSubtype="0" accel="50000" decel="50000" fill="hold" nodeType="withEffect">
                                  <p:stCondLst>
                                    <p:cond delay="0"/>
                                  </p:stCondLst>
                                  <p:childTnLst>
                                    <p:animMotion origin="layout" path="M 1.66667E-6 2.77949E-6 C -0.00729 0.01606 -0.01493 0.03088 -0.02136 0.04818 C -0.02274 0.05126 -0.0217 0.0559 -0.02274 0.05929 C -0.02518 0.06887 -0.0382 0.08246 -0.04271 0.08894 C -0.04757 0.09574 -0.05122 0.10562 -0.05677 0.10902 C -0.06129 0.12106 -0.06754 0.13218 -0.07431 0.14052 C -0.08299 0.16553 -0.09479 0.18653 -0.10452 0.21124 C -0.11181 0.22977 -0.11563 0.25417 -0.12465 0.27053 C -0.12743 0.28598 -0.12361 0.26714 -0.12969 0.28629 C -0.1342 0.30111 -0.12622 0.28412 -0.13333 0.30204 C -0.13646 0.30976 -0.13872 0.31346 -0.14097 0.32242 C -0.14167 0.32582 -0.14236 0.3289 -0.1434 0.33199 C -0.14497 0.33662 -0.14861 0.34558 -0.14861 0.34589 C -0.15018 0.35423 -0.1533 0.36164 -0.15486 0.37029 C -0.15799 0.38696 -0.16181 0.40457 -0.16615 0.42032 C -0.17292 0.47158 -0.18125 0.5352 -0.19757 0.57937 C -0.20139 0.59018 -0.20417 0.60469 -0.20903 0.61365 C -0.21198 0.63002 -0.20781 0.61056 -0.21406 0.62724 C -0.21476 0.6294 -0.21458 0.63218 -0.21528 0.63403 C -0.2184 0.64299 -0.22344 0.65349 -0.22778 0.66121 C -0.23021 0.67418 -0.23768 0.68591 -0.24288 0.69549 C -0.2467 0.70259 -0.24792 0.7063 -0.25313 0.70939 C -0.26545 0.72421 -0.27604 0.74212 -0.2882 0.75695 C -0.30156 0.77301 -0.31649 0.78598 -0.32969 0.80234 C -0.33229 0.80574 -0.33577 0.80451 -0.33854 0.80698 C -0.34653 0.81501 -0.3533 0.82551 -0.3625 0.82952 C -0.37049 0.8394 -0.3809 0.84218 -0.38889 0.85238 C -0.39028 0.85423 -0.39115 0.85763 -0.39254 0.85917 C -0.39531 0.86226 -0.39879 0.86288 -0.40139 0.86596 C -0.40538 0.86998 -0.40851 0.87677 -0.41285 0.87955 C -0.41875 0.88295 -0.4342 0.90024 -0.43924 0.9092 C -0.45052 0.92958 -0.46163 0.95028 -0.47205 0.97282 C -0.47795 0.98517 -0.48229 1.00741 -0.48958 1.01606 C -0.49288 1.0281 -0.49601 1.04076 -0.49965 1.05219 C -0.50104 1.05713 -0.50365 1.06084 -0.50452 1.06578 C -0.5066 1.07628 -0.5092 1.08554 -0.51354 1.09326 C -0.51511 1.10253 -0.51736 1.10685 -0.52101 1.11365 C -0.5224 1.12044 -0.52361 1.12724 -0.52483 1.13403 C -0.52535 1.13681 -0.52726 1.14113 -0.52726 1.14144 " pathEditMode="relative" rAng="0" ptsTypes="ffffffffffffffffffffffffffffffffffffffA">
                                      <p:cBhvr>
                                        <p:cTn id="38" dur="5750" fill="hold"/>
                                        <p:tgtEl>
                                          <p:spTgt spid="62"/>
                                        </p:tgtEl>
                                        <p:attrNameLst>
                                          <p:attrName>ppt_x</p:attrName>
                                          <p:attrName>ppt_y</p:attrName>
                                        </p:attrNameLst>
                                      </p:cBhvr>
                                      <p:rCtr x="-26372" y="57041"/>
                                    </p:animMotion>
                                  </p:childTnLst>
                                </p:cTn>
                              </p:par>
                              <p:par>
                                <p:cTn id="39" presetID="8" presetClass="emph" presetSubtype="0" fill="hold" nodeType="withEffect">
                                  <p:stCondLst>
                                    <p:cond delay="300"/>
                                  </p:stCondLst>
                                  <p:childTnLst>
                                    <p:animRot by="21600000">
                                      <p:cBhvr>
                                        <p:cTn id="40" dur="6000" fill="hold"/>
                                        <p:tgtEl>
                                          <p:spTgt spid="62"/>
                                        </p:tgtEl>
                                        <p:attrNameLst>
                                          <p:attrName>r</p:attrName>
                                        </p:attrNameLst>
                                      </p:cBhvr>
                                    </p:animRot>
                                  </p:childTnLst>
                                </p:cTn>
                              </p:par>
                              <p:par>
                                <p:cTn id="41" presetID="0" presetClass="path" presetSubtype="0" accel="50000" decel="50000" fill="hold" nodeType="withEffect">
                                  <p:stCondLst>
                                    <p:cond delay="300"/>
                                  </p:stCondLst>
                                  <p:childTnLst>
                                    <p:animMotion origin="layout" path="M -8.67362E-19 6.34342E-6 C -0.00729 0.00433 -0.01198 0.00958 -0.01841 0.01761 C -0.02309 0.02286 -0.02952 0.02626 -0.0342 0.03243 C -0.03559 0.03429 -0.03629 0.03737 -0.03785 0.03861 C -0.04393 0.0451 -0.05122 0.04757 -0.05729 0.05405 C -0.06268 0.05961 -0.06632 0.06579 -0.07205 0.06918 C -0.07552 0.07567 -0.08229 0.08216 -0.08664 0.08679 C -0.08907 0.08957 -0.09393 0.09544 -0.09393 0.09544 C -0.09479 0.0976 -0.09532 0.10007 -0.09636 0.10192 C -0.09861 0.10532 -0.10191 0.10655 -0.10365 0.11057 C -0.10834 0.12138 -0.1132 0.12879 -0.11962 0.13651 C -0.1224 0.15164 -0.13039 0.16461 -0.13664 0.17573 C -0.13785 0.17758 -0.1382 0.1816 -0.13907 0.18438 C -0.14254 0.19488 -0.14896 0.21063 -0.15365 0.21897 C -0.15539 0.22854 -0.15764 0.23503 -0.16111 0.24275 C -0.16441 0.26066 -0.15973 0.23873 -0.16476 0.25387 C -0.16736 0.2619 -0.16875 0.26962 -0.17205 0.27734 C -0.17587 0.29772 -0.16962 0.26807 -0.17691 0.29031 C -0.17778 0.29309 -0.17743 0.29649 -0.17813 0.29927 C -0.17986 0.30668 -0.18351 0.31347 -0.18542 0.32088 C -0.19427 0.3564 -0.18264 0.31378 -0.18907 0.34497 C -0.18959 0.34744 -0.1908 0.34899 -0.1915 0.35146 C -0.19358 0.35887 -0.19445 0.36752 -0.19636 0.37524 C -0.2 0.39006 -0.20087 0.40705 -0.20608 0.42064 C -0.20851 0.43824 -0.2132 0.45245 -0.21719 0.46851 C -0.22153 0.4858 -0.22327 0.50927 -0.23056 0.52286 C -0.23195 0.53305 -0.23368 0.53707 -0.23785 0.54417 C -0.24011 0.55652 -0.24497 0.56517 -0.24757 0.57691 C -0.25139 0.59358 -0.25729 0.60872 -0.26354 0.6223 C -0.26962 0.6362 -0.27361 0.65133 -0.28056 0.66369 C -0.28229 0.67326 -0.28785 0.67944 -0.2915 0.68747 C -0.29497 0.69488 -0.29532 0.70167 -0.3 0.70723 C -0.30782 0.72823 -0.31789 0.74615 -0.32691 0.7656 C -0.33282 0.77826 -0.33733 0.79309 -0.34393 0.80482 C -0.34532 0.81193 -0.35 0.82428 -0.35 0.82428 C -0.35035 0.82706 -0.35052 0.83015 -0.35122 0.83293 C -0.35261 0.83756 -0.35521 0.84096 -0.35608 0.8459 C -0.35816 0.85671 -0.36042 0.86752 -0.36233 0.87864 C -0.36372 0.89964 -0.36771 0.91847 -0.36962 0.93917 C -0.37118 0.95492 -0.37101 0.96387 -0.37205 0.98055 C -0.3724 0.98704 -0.37431 0.99321 -0.37448 1.00001 C -0.37483 1.02687 -0.37448 1.05343 -0.37448 1.0803 " pathEditMode="relative" ptsTypes="fffffffffffffffffffffffffffffffffffffffffA">
                                      <p:cBhvr>
                                        <p:cTn id="42" dur="5750" fill="hold"/>
                                        <p:tgtEl>
                                          <p:spTgt spid="63"/>
                                        </p:tgtEl>
                                        <p:attrNameLst>
                                          <p:attrName>ppt_x</p:attrName>
                                          <p:attrName>ppt_y</p:attrName>
                                        </p:attrNameLst>
                                      </p:cBhvr>
                                    </p:animMotion>
                                  </p:childTnLst>
                                </p:cTn>
                              </p:par>
                              <p:par>
                                <p:cTn id="43" presetID="8" presetClass="emph" presetSubtype="0" fill="hold" nodeType="withEffect">
                                  <p:stCondLst>
                                    <p:cond delay="0"/>
                                  </p:stCondLst>
                                  <p:childTnLst>
                                    <p:animRot by="21600000">
                                      <p:cBhvr>
                                        <p:cTn id="44" dur="6000" fill="hold"/>
                                        <p:tgtEl>
                                          <p:spTgt spid="6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9" name="图片 8" descr="2"/>
          <p:cNvPicPr>
            <a:picLocks noChangeAspect="1"/>
          </p:cNvPicPr>
          <p:nvPr/>
        </p:nvPicPr>
        <p:blipFill>
          <a:blip r:embed="rId3">
            <a:duotone>
              <a:schemeClr val="accent1">
                <a:shade val="45000"/>
                <a:satMod val="135000"/>
              </a:schemeClr>
              <a:prstClr val="white"/>
            </a:duotone>
          </a:blip>
          <a:stretch>
            <a:fillRect/>
          </a:stretch>
        </p:blipFill>
        <p:spPr>
          <a:xfrm>
            <a:off x="998220" y="5039815"/>
            <a:ext cx="5925698" cy="882301"/>
          </a:xfrm>
          <a:prstGeom prst="rect">
            <a:avLst/>
          </a:prstGeom>
        </p:spPr>
      </p:pic>
      <p:pic>
        <p:nvPicPr>
          <p:cNvPr id="7" name="图片 6" descr="2"/>
          <p:cNvPicPr>
            <a:picLocks noChangeAspect="1"/>
          </p:cNvPicPr>
          <p:nvPr/>
        </p:nvPicPr>
        <p:blipFill>
          <a:blip r:embed="rId3">
            <a:duotone>
              <a:schemeClr val="accent1">
                <a:shade val="45000"/>
                <a:satMod val="135000"/>
              </a:schemeClr>
              <a:prstClr val="white"/>
            </a:duotone>
          </a:blip>
          <a:stretch>
            <a:fillRect/>
          </a:stretch>
        </p:blipFill>
        <p:spPr>
          <a:xfrm>
            <a:off x="1049735" y="4078290"/>
            <a:ext cx="5909823" cy="882301"/>
          </a:xfrm>
          <a:prstGeom prst="rect">
            <a:avLst/>
          </a:prstGeom>
        </p:spPr>
      </p:pic>
      <p:pic>
        <p:nvPicPr>
          <p:cNvPr id="3" name="图片 2" descr="2"/>
          <p:cNvPicPr>
            <a:picLocks noChangeAspect="1"/>
          </p:cNvPicPr>
          <p:nvPr/>
        </p:nvPicPr>
        <p:blipFill>
          <a:blip r:embed="rId3">
            <a:duotone>
              <a:schemeClr val="accent1">
                <a:shade val="45000"/>
                <a:satMod val="135000"/>
              </a:schemeClr>
              <a:prstClr val="white"/>
            </a:duotone>
          </a:blip>
          <a:stretch>
            <a:fillRect/>
          </a:stretch>
        </p:blipFill>
        <p:spPr>
          <a:xfrm>
            <a:off x="1014096" y="2908182"/>
            <a:ext cx="5909822" cy="882301"/>
          </a:xfrm>
          <a:prstGeom prst="rect">
            <a:avLst/>
          </a:prstGeom>
        </p:spPr>
      </p:pic>
      <p:pic>
        <p:nvPicPr>
          <p:cNvPr id="2" name="图片 1" descr="2"/>
          <p:cNvPicPr>
            <a:picLocks noChangeAspect="1"/>
          </p:cNvPicPr>
          <p:nvPr/>
        </p:nvPicPr>
        <p:blipFill>
          <a:blip r:embed="rId3">
            <a:duotone>
              <a:schemeClr val="accent1">
                <a:shade val="45000"/>
                <a:satMod val="135000"/>
              </a:schemeClr>
              <a:prstClr val="white"/>
            </a:duotone>
          </a:blip>
          <a:stretch>
            <a:fillRect/>
          </a:stretch>
        </p:blipFill>
        <p:spPr>
          <a:xfrm>
            <a:off x="998220" y="1744943"/>
            <a:ext cx="5756219" cy="859369"/>
          </a:xfrm>
          <a:prstGeom prst="rect">
            <a:avLst/>
          </a:prstGeom>
        </p:spPr>
      </p:pic>
      <p:sp>
        <p:nvSpPr>
          <p:cNvPr id="4" name="標題 1"/>
          <p:cNvSpPr>
            <a:spLocks noGrp="1"/>
          </p:cNvSpPr>
          <p:nvPr>
            <p:ph type="title"/>
          </p:nvPr>
        </p:nvSpPr>
        <p:spPr>
          <a:xfrm>
            <a:off x="1616075" y="511175"/>
            <a:ext cx="10515600" cy="1325563"/>
          </a:xfrm>
        </p:spPr>
        <p:txBody>
          <a:bodyPr/>
          <a:lstStyle/>
          <a:p>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李時珍最著名的作品是什麼？</a:t>
            </a:r>
          </a:p>
        </p:txBody>
      </p:sp>
      <p:sp>
        <p:nvSpPr>
          <p:cNvPr id="10" name="矩形 9"/>
          <p:cNvSpPr/>
          <p:nvPr/>
        </p:nvSpPr>
        <p:spPr>
          <a:xfrm>
            <a:off x="1938655" y="1837055"/>
            <a:ext cx="2988945" cy="6451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HK" sz="3600" b="1"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文鼎粗鋼筆行楷" panose="02010609010101010101" pitchFamily="49" charset="-120"/>
              </a:rPr>
              <a:t>A :</a:t>
            </a:r>
            <a:r>
              <a:rPr kumimoji="1" lang="zh-TW" altLang="en-US" sz="3600" b="1"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文鼎粗鋼筆行楷" panose="02010609010101010101" pitchFamily="49" charset="-120"/>
              </a:rPr>
              <a:t> 本草樹目</a:t>
            </a:r>
          </a:p>
        </p:txBody>
      </p:sp>
      <p:sp>
        <p:nvSpPr>
          <p:cNvPr id="12" name="矩形 11"/>
          <p:cNvSpPr/>
          <p:nvPr/>
        </p:nvSpPr>
        <p:spPr>
          <a:xfrm>
            <a:off x="1938819" y="3106706"/>
            <a:ext cx="2677336"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HK" sz="3600" b="1"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文鼎粗鋼筆行楷" panose="02010609010101010101" pitchFamily="49" charset="-120"/>
              </a:rPr>
              <a:t>B :</a:t>
            </a:r>
            <a:r>
              <a:rPr kumimoji="1" lang="zh-TW" altLang="en-US" sz="3600" b="1"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文鼎粗鋼筆行楷" panose="02010609010101010101" pitchFamily="49" charset="-120"/>
              </a:rPr>
              <a:t> 本草綱目</a:t>
            </a:r>
          </a:p>
        </p:txBody>
      </p:sp>
      <p:sp>
        <p:nvSpPr>
          <p:cNvPr id="16" name="矩形 15"/>
          <p:cNvSpPr/>
          <p:nvPr/>
        </p:nvSpPr>
        <p:spPr>
          <a:xfrm>
            <a:off x="1986280" y="4216767"/>
            <a:ext cx="2688557"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HK" sz="3600" b="1"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文鼎粗鋼筆行楷" panose="02010609010101010101" pitchFamily="49" charset="-120"/>
              </a:rPr>
              <a:t>C :</a:t>
            </a:r>
            <a:r>
              <a:rPr kumimoji="1" lang="zh-TW" altLang="en-US" sz="3600" b="1"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文鼎粗鋼筆行楷" panose="02010609010101010101" pitchFamily="49" charset="-120"/>
              </a:rPr>
              <a:t> 本樹綱目</a:t>
            </a:r>
          </a:p>
        </p:txBody>
      </p:sp>
      <p:sp>
        <p:nvSpPr>
          <p:cNvPr id="19" name="矩形 18"/>
          <p:cNvSpPr/>
          <p:nvPr/>
        </p:nvSpPr>
        <p:spPr>
          <a:xfrm>
            <a:off x="1938655" y="5193688"/>
            <a:ext cx="2735044"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HK" sz="3600" b="1"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文鼎粗鋼筆行楷" panose="02010609010101010101" pitchFamily="49" charset="-120"/>
              </a:rPr>
              <a:t>D :</a:t>
            </a:r>
            <a:r>
              <a:rPr kumimoji="1" lang="zh-TW" altLang="en-US" sz="3600" b="1"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文鼎粗鋼筆行楷" panose="02010609010101010101" pitchFamily="49" charset="-120"/>
              </a:rPr>
              <a:t> </a:t>
            </a:r>
            <a:r>
              <a:rPr kumimoji="1" lang="zh-HK" altLang="en-US" sz="3600" b="1"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文鼎粗鋼筆行楷" panose="02010609010101010101" pitchFamily="49" charset="-120"/>
              </a:rPr>
              <a:t>木草綱目</a:t>
            </a:r>
          </a:p>
        </p:txBody>
      </p:sp>
      <p:pic>
        <p:nvPicPr>
          <p:cNvPr id="5" name="圖片 3"/>
          <p:cNvPicPr>
            <a:picLocks noChangeAspect="1"/>
          </p:cNvPicPr>
          <p:nvPr/>
        </p:nvPicPr>
        <p:blipFill rotWithShape="1">
          <a:blip r:embed="rId4"/>
          <a:srcRect l="14486" r="14759"/>
          <a:stretch>
            <a:fillRect/>
          </a:stretch>
        </p:blipFill>
        <p:spPr>
          <a:xfrm>
            <a:off x="8129270" y="1837055"/>
            <a:ext cx="2454910" cy="3470275"/>
          </a:xfrm>
          <a:prstGeom prst="rect">
            <a:avLst/>
          </a:prstGeom>
        </p:spPr>
      </p:pic>
      <p:sp>
        <p:nvSpPr>
          <p:cNvPr id="6" name="橢圓 5">
            <a:extLst>
              <a:ext uri="{FF2B5EF4-FFF2-40B4-BE49-F238E27FC236}">
                <a16:creationId xmlns:a16="http://schemas.microsoft.com/office/drawing/2014/main" xmlns="" id="{3D1901D3-A5DB-4899-A354-2CA61B61C7B6}"/>
              </a:ext>
            </a:extLst>
          </p:cNvPr>
          <p:cNvSpPr/>
          <p:nvPr/>
        </p:nvSpPr>
        <p:spPr>
          <a:xfrm>
            <a:off x="1049735" y="2820105"/>
            <a:ext cx="5760179" cy="1058454"/>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2000"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par>
                                <p:cTn id="13" presetID="22" presetClass="entr" presetSubtype="8"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par>
                                <p:cTn id="28" presetID="22" presetClass="entr" presetSubtype="8"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par>
                                <p:cTn id="36" presetID="22" presetClass="entr" presetSubtype="8"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par>
                          <p:cTn id="43" fill="hold">
                            <p:stCondLst>
                              <p:cond delay="0"/>
                            </p:stCondLst>
                            <p:childTnLst>
                              <p:par>
                                <p:cTn id="44" presetID="13" presetClass="entr" presetSubtype="16" fill="hold" nodeType="afterEffect">
                                  <p:stCondLst>
                                    <p:cond delay="0"/>
                                  </p:stCondLst>
                                  <p:childTnLst>
                                    <p:set>
                                      <p:cBhvr>
                                        <p:cTn id="45" dur="1000" fill="hold">
                                          <p:stCondLst>
                                            <p:cond delay="0"/>
                                          </p:stCondLst>
                                        </p:cTn>
                                        <p:tgtEl>
                                          <p:spTgt spid="5"/>
                                        </p:tgtEl>
                                        <p:attrNameLst>
                                          <p:attrName>style.visibility</p:attrName>
                                        </p:attrNameLst>
                                      </p:cBhvr>
                                      <p:to>
                                        <p:strVal val="visible"/>
                                      </p:to>
                                    </p:set>
                                    <p:animEffect transition="in" filter="plus(in)">
                                      <p:cBhvr>
                                        <p:cTn id="4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2" grpId="0"/>
      <p:bldP spid="16" grpId="0"/>
      <p:bldP spid="19" grpId="0"/>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A3402CA-4D91-DD48-A1F6-69AC61B75970}"/>
              </a:ext>
            </a:extLst>
          </p:cNvPr>
          <p:cNvSpPr>
            <a:spLocks noGrp="1"/>
          </p:cNvSpPr>
          <p:nvPr>
            <p:ph type="title"/>
          </p:nvPr>
        </p:nvSpPr>
        <p:spPr/>
        <p:txBody>
          <a:bodyPr/>
          <a:lstStyle/>
          <a:p>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李時珍人物小檔案</a:t>
            </a:r>
          </a:p>
        </p:txBody>
      </p:sp>
      <p:sp>
        <p:nvSpPr>
          <p:cNvPr id="3" name="內容版面配置區 2">
            <a:extLst>
              <a:ext uri="{FF2B5EF4-FFF2-40B4-BE49-F238E27FC236}">
                <a16:creationId xmlns:a16="http://schemas.microsoft.com/office/drawing/2014/main" xmlns="" id="{4872C2C4-8B0B-F64E-8AAB-1A8501EDD2BE}"/>
              </a:ext>
            </a:extLst>
          </p:cNvPr>
          <p:cNvSpPr>
            <a:spLocks noGrp="1"/>
          </p:cNvSpPr>
          <p:nvPr>
            <p:ph idx="1"/>
          </p:nvPr>
        </p:nvSpPr>
        <p:spPr>
          <a:xfrm>
            <a:off x="313777" y="1690688"/>
            <a:ext cx="8596668" cy="4414382"/>
          </a:xfrm>
        </p:spPr>
        <p:txBody>
          <a:bodyPr>
            <a:noAutofit/>
          </a:bodyPr>
          <a:lstStyle/>
          <a:p>
            <a:r>
              <a:rPr kumimoji="1" lang="zh-HK" altLang="en-US" dirty="0">
                <a:latin typeface="Microsoft JhengHei" panose="020B0604030504040204" pitchFamily="34" charset="-120"/>
                <a:ea typeface="Microsoft JhengHei" panose="020B0604030504040204" pitchFamily="34" charset="-120"/>
              </a:rPr>
              <a:t>姓名：李時珍，字東璧</a:t>
            </a:r>
            <a:r>
              <a:rPr kumimoji="1" lang="zh-TW" altLang="en-US" dirty="0">
                <a:latin typeface="Microsoft JhengHei" panose="020B0604030504040204" pitchFamily="34" charset="-120"/>
                <a:ea typeface="Microsoft JhengHei" panose="020B0604030504040204" pitchFamily="34" charset="-120"/>
              </a:rPr>
              <a:t>（</a:t>
            </a:r>
            <a:r>
              <a:rPr kumimoji="1" lang="en-US" altLang="zh-TW" dirty="0">
                <a:latin typeface="Microsoft JhengHei" panose="020B0604030504040204" pitchFamily="34" charset="-120"/>
                <a:ea typeface="Microsoft JhengHei" panose="020B0604030504040204" pitchFamily="34" charset="-120"/>
              </a:rPr>
              <a:t>1518-1593)</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祖籍：湖北蘄州人</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出生年份：明武宗正德</a:t>
            </a:r>
            <a:r>
              <a:rPr kumimoji="1" lang="zh-TW" altLang="en-US" dirty="0">
                <a:latin typeface="Microsoft JhengHei" panose="020B0604030504040204" pitchFamily="34" charset="-120"/>
                <a:ea typeface="Microsoft JhengHei" panose="020B0604030504040204" pitchFamily="34" charset="-120"/>
              </a:rPr>
              <a:t>十三年（</a:t>
            </a:r>
            <a:r>
              <a:rPr kumimoji="1" lang="en-US" altLang="zh-TW" dirty="0">
                <a:latin typeface="Microsoft JhengHei" panose="020B0604030504040204" pitchFamily="34" charset="-120"/>
                <a:ea typeface="Microsoft JhengHei" panose="020B0604030504040204" pitchFamily="34" charset="-120"/>
              </a:rPr>
              <a:t>1518</a:t>
            </a:r>
            <a:r>
              <a:rPr kumimoji="1" lang="zh-HK" altLang="en-US" dirty="0">
                <a:latin typeface="Microsoft JhengHei" panose="020B0604030504040204" pitchFamily="34" charset="-120"/>
                <a:ea typeface="Microsoft JhengHei" panose="020B0604030504040204" pitchFamily="34" charset="-120"/>
              </a:rPr>
              <a:t>年）</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所屬朝代：明朝</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職業：醫學家、藥學家、博物學家</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學歷：秀才</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作品：</a:t>
            </a:r>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本草綱</a:t>
            </a:r>
            <a:r>
              <a:rPr kumimoji="1" lang="zh-CN" altLang="en-US" dirty="0">
                <a:latin typeface="Microsoft JhengHei" panose="020B0604030504040204" pitchFamily="34" charset="-120"/>
                <a:ea typeface="Microsoft JhengHei" panose="020B0604030504040204" pitchFamily="34" charset="-120"/>
              </a:rPr>
              <a:t>目</a:t>
            </a:r>
            <a:r>
              <a:rPr kumimoji="1" lang="en-US" altLang="zh-HK" dirty="0">
                <a:latin typeface="Microsoft JhengHei" panose="020B0604030504040204" pitchFamily="34" charset="-120"/>
                <a:ea typeface="Microsoft JhengHei" panose="020B0604030504040204" pitchFamily="34" charset="-120"/>
              </a:rPr>
              <a:t>》</a:t>
            </a:r>
          </a:p>
          <a:p>
            <a:r>
              <a:rPr kumimoji="1" lang="zh-HK" altLang="en-US" dirty="0">
                <a:latin typeface="Microsoft JhengHei" panose="020B0604030504040204" pitchFamily="34" charset="-120"/>
                <a:ea typeface="Microsoft JhengHei" panose="020B0604030504040204" pitchFamily="34" charset="-120"/>
              </a:rPr>
              <a:t>與</a:t>
            </a:r>
            <a:r>
              <a:rPr kumimoji="1" lang="zh-HK" altLang="en-US" dirty="0" smtClean="0">
                <a:latin typeface="Microsoft JhengHei" panose="020B0604030504040204" pitchFamily="34" charset="-120"/>
                <a:ea typeface="Microsoft JhengHei" panose="020B0604030504040204" pitchFamily="34" charset="-120"/>
              </a:rPr>
              <a:t>扁鵲</a:t>
            </a:r>
            <a:r>
              <a:rPr kumimoji="1" lang="zh-TW" altLang="en-US" dirty="0" smtClean="0">
                <a:latin typeface="Microsoft JhengHei" panose="020B0604030504040204" pitchFamily="34" charset="-120"/>
                <a:ea typeface="Microsoft JhengHei" panose="020B0604030504040204" pitchFamily="34" charset="-120"/>
              </a:rPr>
              <a:t>、</a:t>
            </a:r>
            <a:r>
              <a:rPr kumimoji="1" lang="zh-HK" altLang="en-US" dirty="0" smtClean="0">
                <a:latin typeface="Microsoft JhengHei" panose="020B0604030504040204" pitchFamily="34" charset="-120"/>
                <a:ea typeface="Microsoft JhengHei" panose="020B0604030504040204" pitchFamily="34" charset="-120"/>
              </a:rPr>
              <a:t>華佗</a:t>
            </a:r>
            <a:r>
              <a:rPr kumimoji="1" lang="zh-TW" altLang="en-US" dirty="0" smtClean="0">
                <a:latin typeface="Microsoft JhengHei" panose="020B0604030504040204" pitchFamily="34" charset="-120"/>
                <a:ea typeface="Microsoft JhengHei" panose="020B0604030504040204" pitchFamily="34" charset="-120"/>
              </a:rPr>
              <a:t>、</a:t>
            </a:r>
            <a:r>
              <a:rPr kumimoji="1" lang="zh-HK" altLang="en-US" dirty="0" smtClean="0">
                <a:latin typeface="Microsoft JhengHei" panose="020B0604030504040204" pitchFamily="34" charset="-120"/>
                <a:ea typeface="Microsoft JhengHei" panose="020B0604030504040204" pitchFamily="34" charset="-120"/>
              </a:rPr>
              <a:t>張仲景</a:t>
            </a:r>
            <a:r>
              <a:rPr kumimoji="1" lang="zh-HK" altLang="en-US" dirty="0">
                <a:latin typeface="Microsoft JhengHei" panose="020B0604030504040204" pitchFamily="34" charset="-120"/>
                <a:ea typeface="Microsoft JhengHei" panose="020B0604030504040204" pitchFamily="34" charset="-120"/>
              </a:rPr>
              <a:t>並稱為中國四大名醫，人稱「藥聖」</a:t>
            </a:r>
          </a:p>
        </p:txBody>
      </p:sp>
      <p:pic>
        <p:nvPicPr>
          <p:cNvPr id="4" name="圖片 3">
            <a:extLst>
              <a:ext uri="{FF2B5EF4-FFF2-40B4-BE49-F238E27FC236}">
                <a16:creationId xmlns:a16="http://schemas.microsoft.com/office/drawing/2014/main" xmlns="" id="{F7525E29-4946-354F-9F6D-11F49C051A28}"/>
              </a:ext>
            </a:extLst>
          </p:cNvPr>
          <p:cNvPicPr>
            <a:picLocks noChangeAspect="1"/>
          </p:cNvPicPr>
          <p:nvPr/>
        </p:nvPicPr>
        <p:blipFill>
          <a:blip r:embed="rId2"/>
          <a:stretch>
            <a:fillRect/>
          </a:stretch>
        </p:blipFill>
        <p:spPr>
          <a:xfrm>
            <a:off x="7707570" y="955888"/>
            <a:ext cx="2824391" cy="4034844"/>
          </a:xfrm>
          <a:prstGeom prst="rect">
            <a:avLst/>
          </a:prstGeom>
        </p:spPr>
      </p:pic>
    </p:spTree>
    <p:extLst>
      <p:ext uri="{BB962C8B-B14F-4D97-AF65-F5344CB8AC3E}">
        <p14:creationId xmlns:p14="http://schemas.microsoft.com/office/powerpoint/2010/main" val="224214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2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checkerboard(across)">
                                      <p:cBhvr>
                                        <p:cTn id="4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Freeform 5">
            <a:extLst>
              <a:ext uri="{FF2B5EF4-FFF2-40B4-BE49-F238E27FC236}">
                <a16:creationId xmlns:a16="http://schemas.microsoft.com/office/drawing/2014/main" xmlns="" id="{F0740C8B-3923-4C69-AE82-AE9645FCCA5C}"/>
              </a:ext>
            </a:extLst>
          </p:cNvPr>
          <p:cNvSpPr>
            <a:spLocks/>
          </p:cNvSpPr>
          <p:nvPr/>
        </p:nvSpPr>
        <p:spPr bwMode="auto">
          <a:xfrm>
            <a:off x="2515767" y="5068610"/>
            <a:ext cx="8213075" cy="1552892"/>
          </a:xfrm>
          <a:custGeom>
            <a:avLst/>
            <a:gdLst>
              <a:gd name="T0" fmla="*/ 419 w 1324"/>
              <a:gd name="T1" fmla="*/ 87 h 618"/>
              <a:gd name="T2" fmla="*/ 505 w 1324"/>
              <a:gd name="T3" fmla="*/ 215 h 618"/>
              <a:gd name="T4" fmla="*/ 511 w 1324"/>
              <a:gd name="T5" fmla="*/ 273 h 618"/>
              <a:gd name="T6" fmla="*/ 483 w 1324"/>
              <a:gd name="T7" fmla="*/ 331 h 618"/>
              <a:gd name="T8" fmla="*/ 530 w 1324"/>
              <a:gd name="T9" fmla="*/ 299 h 618"/>
              <a:gd name="T10" fmla="*/ 577 w 1324"/>
              <a:gd name="T11" fmla="*/ 277 h 618"/>
              <a:gd name="T12" fmla="*/ 531 w 1324"/>
              <a:gd name="T13" fmla="*/ 334 h 618"/>
              <a:gd name="T14" fmla="*/ 536 w 1324"/>
              <a:gd name="T15" fmla="*/ 346 h 618"/>
              <a:gd name="T16" fmla="*/ 699 w 1324"/>
              <a:gd name="T17" fmla="*/ 221 h 618"/>
              <a:gd name="T18" fmla="*/ 725 w 1324"/>
              <a:gd name="T19" fmla="*/ 176 h 618"/>
              <a:gd name="T20" fmla="*/ 690 w 1324"/>
              <a:gd name="T21" fmla="*/ 179 h 618"/>
              <a:gd name="T22" fmla="*/ 707 w 1324"/>
              <a:gd name="T23" fmla="*/ 147 h 618"/>
              <a:gd name="T24" fmla="*/ 751 w 1324"/>
              <a:gd name="T25" fmla="*/ 123 h 618"/>
              <a:gd name="T26" fmla="*/ 763 w 1324"/>
              <a:gd name="T27" fmla="*/ 83 h 618"/>
              <a:gd name="T28" fmla="*/ 827 w 1324"/>
              <a:gd name="T29" fmla="*/ 75 h 618"/>
              <a:gd name="T30" fmla="*/ 834 w 1324"/>
              <a:gd name="T31" fmla="*/ 119 h 618"/>
              <a:gd name="T32" fmla="*/ 901 w 1324"/>
              <a:gd name="T33" fmla="*/ 141 h 618"/>
              <a:gd name="T34" fmla="*/ 984 w 1324"/>
              <a:gd name="T35" fmla="*/ 227 h 618"/>
              <a:gd name="T36" fmla="*/ 911 w 1324"/>
              <a:gd name="T37" fmla="*/ 286 h 618"/>
              <a:gd name="T38" fmla="*/ 862 w 1324"/>
              <a:gd name="T39" fmla="*/ 340 h 618"/>
              <a:gd name="T40" fmla="*/ 802 w 1324"/>
              <a:gd name="T41" fmla="*/ 417 h 618"/>
              <a:gd name="T42" fmla="*/ 862 w 1324"/>
              <a:gd name="T43" fmla="*/ 380 h 618"/>
              <a:gd name="T44" fmla="*/ 911 w 1324"/>
              <a:gd name="T45" fmla="*/ 345 h 618"/>
              <a:gd name="T46" fmla="*/ 855 w 1324"/>
              <a:gd name="T47" fmla="*/ 411 h 618"/>
              <a:gd name="T48" fmla="*/ 1075 w 1324"/>
              <a:gd name="T49" fmla="*/ 283 h 618"/>
              <a:gd name="T50" fmla="*/ 1180 w 1324"/>
              <a:gd name="T51" fmla="*/ 245 h 618"/>
              <a:gd name="T52" fmla="*/ 1185 w 1324"/>
              <a:gd name="T53" fmla="*/ 268 h 618"/>
              <a:gd name="T54" fmla="*/ 1157 w 1324"/>
              <a:gd name="T55" fmla="*/ 277 h 618"/>
              <a:gd name="T56" fmla="*/ 1104 w 1324"/>
              <a:gd name="T57" fmla="*/ 314 h 618"/>
              <a:gd name="T58" fmla="*/ 1078 w 1324"/>
              <a:gd name="T59" fmla="*/ 336 h 618"/>
              <a:gd name="T60" fmla="*/ 1277 w 1324"/>
              <a:gd name="T61" fmla="*/ 256 h 618"/>
              <a:gd name="T62" fmla="*/ 1285 w 1324"/>
              <a:gd name="T63" fmla="*/ 267 h 618"/>
              <a:gd name="T64" fmla="*/ 1167 w 1324"/>
              <a:gd name="T65" fmla="*/ 331 h 618"/>
              <a:gd name="T66" fmla="*/ 958 w 1324"/>
              <a:gd name="T67" fmla="*/ 467 h 618"/>
              <a:gd name="T68" fmla="*/ 708 w 1324"/>
              <a:gd name="T69" fmla="*/ 589 h 618"/>
              <a:gd name="T70" fmla="*/ 680 w 1324"/>
              <a:gd name="T71" fmla="*/ 569 h 618"/>
              <a:gd name="T72" fmla="*/ 593 w 1324"/>
              <a:gd name="T73" fmla="*/ 450 h 618"/>
              <a:gd name="T74" fmla="*/ 552 w 1324"/>
              <a:gd name="T75" fmla="*/ 504 h 618"/>
              <a:gd name="T76" fmla="*/ 524 w 1324"/>
              <a:gd name="T77" fmla="*/ 575 h 618"/>
              <a:gd name="T78" fmla="*/ 465 w 1324"/>
              <a:gd name="T79" fmla="*/ 607 h 618"/>
              <a:gd name="T80" fmla="*/ 422 w 1324"/>
              <a:gd name="T81" fmla="*/ 614 h 618"/>
              <a:gd name="T82" fmla="*/ 375 w 1324"/>
              <a:gd name="T83" fmla="*/ 602 h 618"/>
              <a:gd name="T84" fmla="*/ 348 w 1324"/>
              <a:gd name="T85" fmla="*/ 578 h 618"/>
              <a:gd name="T86" fmla="*/ 267 w 1324"/>
              <a:gd name="T87" fmla="*/ 454 h 618"/>
              <a:gd name="T88" fmla="*/ 212 w 1324"/>
              <a:gd name="T89" fmla="*/ 449 h 618"/>
              <a:gd name="T90" fmla="*/ 149 w 1324"/>
              <a:gd name="T91" fmla="*/ 477 h 618"/>
              <a:gd name="T92" fmla="*/ 87 w 1324"/>
              <a:gd name="T93" fmla="*/ 445 h 618"/>
              <a:gd name="T94" fmla="*/ 54 w 1324"/>
              <a:gd name="T95" fmla="*/ 435 h 618"/>
              <a:gd name="T96" fmla="*/ 23 w 1324"/>
              <a:gd name="T97" fmla="*/ 446 h 618"/>
              <a:gd name="T98" fmla="*/ 11 w 1324"/>
              <a:gd name="T99" fmla="*/ 434 h 618"/>
              <a:gd name="T100" fmla="*/ 8 w 1324"/>
              <a:gd name="T101" fmla="*/ 402 h 618"/>
              <a:gd name="T102" fmla="*/ 71 w 1324"/>
              <a:gd name="T103" fmla="*/ 235 h 618"/>
              <a:gd name="T104" fmla="*/ 121 w 1324"/>
              <a:gd name="T105" fmla="*/ 191 h 618"/>
              <a:gd name="T106" fmla="*/ 65 w 1324"/>
              <a:gd name="T107" fmla="*/ 370 h 618"/>
              <a:gd name="T108" fmla="*/ 115 w 1324"/>
              <a:gd name="T109" fmla="*/ 357 h 618"/>
              <a:gd name="T110" fmla="*/ 322 w 1324"/>
              <a:gd name="T111" fmla="*/ 23 h 618"/>
              <a:gd name="T112" fmla="*/ 307 w 1324"/>
              <a:gd name="T113" fmla="*/ 34 h 618"/>
              <a:gd name="T114" fmla="*/ 163 w 1324"/>
              <a:gd name="T115" fmla="*/ 119 h 618"/>
              <a:gd name="T116" fmla="*/ 303 w 1324"/>
              <a:gd name="T117" fmla="*/ 12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4" h="618">
                <a:moveTo>
                  <a:pt x="337" y="23"/>
                </a:moveTo>
                <a:cubicBezTo>
                  <a:pt x="336" y="29"/>
                  <a:pt x="347" y="30"/>
                  <a:pt x="344" y="34"/>
                </a:cubicBezTo>
                <a:cubicBezTo>
                  <a:pt x="347" y="37"/>
                  <a:pt x="347" y="40"/>
                  <a:pt x="348" y="44"/>
                </a:cubicBezTo>
                <a:cubicBezTo>
                  <a:pt x="352" y="41"/>
                  <a:pt x="357" y="45"/>
                  <a:pt x="360" y="47"/>
                </a:cubicBezTo>
                <a:cubicBezTo>
                  <a:pt x="361" y="55"/>
                  <a:pt x="360" y="63"/>
                  <a:pt x="358" y="69"/>
                </a:cubicBezTo>
                <a:cubicBezTo>
                  <a:pt x="353" y="67"/>
                  <a:pt x="358" y="59"/>
                  <a:pt x="352" y="59"/>
                </a:cubicBezTo>
                <a:cubicBezTo>
                  <a:pt x="351" y="63"/>
                  <a:pt x="350" y="70"/>
                  <a:pt x="351" y="75"/>
                </a:cubicBezTo>
                <a:cubicBezTo>
                  <a:pt x="353" y="74"/>
                  <a:pt x="356" y="74"/>
                  <a:pt x="357" y="71"/>
                </a:cubicBezTo>
                <a:cubicBezTo>
                  <a:pt x="363" y="73"/>
                  <a:pt x="371" y="67"/>
                  <a:pt x="378" y="67"/>
                </a:cubicBezTo>
                <a:cubicBezTo>
                  <a:pt x="380" y="66"/>
                  <a:pt x="379" y="63"/>
                  <a:pt x="379" y="62"/>
                </a:cubicBezTo>
                <a:cubicBezTo>
                  <a:pt x="385" y="71"/>
                  <a:pt x="398" y="64"/>
                  <a:pt x="405" y="74"/>
                </a:cubicBezTo>
                <a:cubicBezTo>
                  <a:pt x="411" y="76"/>
                  <a:pt x="416" y="82"/>
                  <a:pt x="419" y="87"/>
                </a:cubicBezTo>
                <a:cubicBezTo>
                  <a:pt x="417" y="96"/>
                  <a:pt x="427" y="91"/>
                  <a:pt x="431" y="95"/>
                </a:cubicBezTo>
                <a:cubicBezTo>
                  <a:pt x="434" y="91"/>
                  <a:pt x="429" y="87"/>
                  <a:pt x="431" y="83"/>
                </a:cubicBezTo>
                <a:cubicBezTo>
                  <a:pt x="442" y="85"/>
                  <a:pt x="440" y="101"/>
                  <a:pt x="452" y="100"/>
                </a:cubicBezTo>
                <a:cubicBezTo>
                  <a:pt x="455" y="97"/>
                  <a:pt x="450" y="95"/>
                  <a:pt x="451" y="92"/>
                </a:cubicBezTo>
                <a:cubicBezTo>
                  <a:pt x="453" y="102"/>
                  <a:pt x="468" y="103"/>
                  <a:pt x="469" y="113"/>
                </a:cubicBezTo>
                <a:cubicBezTo>
                  <a:pt x="479" y="124"/>
                  <a:pt x="495" y="120"/>
                  <a:pt x="502" y="134"/>
                </a:cubicBezTo>
                <a:cubicBezTo>
                  <a:pt x="505" y="137"/>
                  <a:pt x="510" y="138"/>
                  <a:pt x="513" y="143"/>
                </a:cubicBezTo>
                <a:cubicBezTo>
                  <a:pt x="515" y="148"/>
                  <a:pt x="510" y="151"/>
                  <a:pt x="512" y="155"/>
                </a:cubicBezTo>
                <a:cubicBezTo>
                  <a:pt x="503" y="157"/>
                  <a:pt x="509" y="166"/>
                  <a:pt x="507" y="173"/>
                </a:cubicBezTo>
                <a:cubicBezTo>
                  <a:pt x="511" y="178"/>
                  <a:pt x="516" y="180"/>
                  <a:pt x="514" y="186"/>
                </a:cubicBezTo>
                <a:cubicBezTo>
                  <a:pt x="511" y="187"/>
                  <a:pt x="515" y="191"/>
                  <a:pt x="512" y="193"/>
                </a:cubicBezTo>
                <a:cubicBezTo>
                  <a:pt x="504" y="198"/>
                  <a:pt x="512" y="210"/>
                  <a:pt x="505" y="215"/>
                </a:cubicBezTo>
                <a:cubicBezTo>
                  <a:pt x="505" y="225"/>
                  <a:pt x="502" y="231"/>
                  <a:pt x="501" y="241"/>
                </a:cubicBezTo>
                <a:cubicBezTo>
                  <a:pt x="506" y="245"/>
                  <a:pt x="498" y="251"/>
                  <a:pt x="498" y="258"/>
                </a:cubicBezTo>
                <a:cubicBezTo>
                  <a:pt x="503" y="257"/>
                  <a:pt x="503" y="257"/>
                  <a:pt x="503" y="257"/>
                </a:cubicBezTo>
                <a:cubicBezTo>
                  <a:pt x="500" y="265"/>
                  <a:pt x="500" y="265"/>
                  <a:pt x="500" y="265"/>
                </a:cubicBezTo>
                <a:cubicBezTo>
                  <a:pt x="504" y="264"/>
                  <a:pt x="504" y="264"/>
                  <a:pt x="504" y="264"/>
                </a:cubicBezTo>
                <a:cubicBezTo>
                  <a:pt x="506" y="274"/>
                  <a:pt x="495" y="269"/>
                  <a:pt x="495" y="277"/>
                </a:cubicBezTo>
                <a:cubicBezTo>
                  <a:pt x="496" y="281"/>
                  <a:pt x="496" y="283"/>
                  <a:pt x="494" y="286"/>
                </a:cubicBezTo>
                <a:cubicBezTo>
                  <a:pt x="496" y="287"/>
                  <a:pt x="500" y="284"/>
                  <a:pt x="501" y="281"/>
                </a:cubicBezTo>
                <a:cubicBezTo>
                  <a:pt x="502" y="284"/>
                  <a:pt x="502" y="284"/>
                  <a:pt x="502" y="284"/>
                </a:cubicBezTo>
                <a:cubicBezTo>
                  <a:pt x="513" y="282"/>
                  <a:pt x="503" y="271"/>
                  <a:pt x="511" y="268"/>
                </a:cubicBezTo>
                <a:cubicBezTo>
                  <a:pt x="509" y="266"/>
                  <a:pt x="510" y="263"/>
                  <a:pt x="509" y="259"/>
                </a:cubicBezTo>
                <a:cubicBezTo>
                  <a:pt x="513" y="262"/>
                  <a:pt x="511" y="268"/>
                  <a:pt x="511" y="273"/>
                </a:cubicBezTo>
                <a:cubicBezTo>
                  <a:pt x="511" y="274"/>
                  <a:pt x="509" y="274"/>
                  <a:pt x="509" y="276"/>
                </a:cubicBezTo>
                <a:cubicBezTo>
                  <a:pt x="522" y="269"/>
                  <a:pt x="533" y="252"/>
                  <a:pt x="545" y="245"/>
                </a:cubicBezTo>
                <a:cubicBezTo>
                  <a:pt x="543" y="249"/>
                  <a:pt x="533" y="255"/>
                  <a:pt x="536" y="263"/>
                </a:cubicBezTo>
                <a:cubicBezTo>
                  <a:pt x="531" y="267"/>
                  <a:pt x="531" y="267"/>
                  <a:pt x="531" y="267"/>
                </a:cubicBezTo>
                <a:cubicBezTo>
                  <a:pt x="536" y="267"/>
                  <a:pt x="536" y="267"/>
                  <a:pt x="536" y="267"/>
                </a:cubicBezTo>
                <a:cubicBezTo>
                  <a:pt x="529" y="269"/>
                  <a:pt x="523" y="276"/>
                  <a:pt x="518" y="281"/>
                </a:cubicBezTo>
                <a:cubicBezTo>
                  <a:pt x="522" y="280"/>
                  <a:pt x="522" y="280"/>
                  <a:pt x="522" y="280"/>
                </a:cubicBezTo>
                <a:cubicBezTo>
                  <a:pt x="520" y="283"/>
                  <a:pt x="520" y="283"/>
                  <a:pt x="520" y="283"/>
                </a:cubicBezTo>
                <a:cubicBezTo>
                  <a:pt x="518" y="281"/>
                  <a:pt x="518" y="281"/>
                  <a:pt x="518" y="281"/>
                </a:cubicBezTo>
                <a:cubicBezTo>
                  <a:pt x="512" y="287"/>
                  <a:pt x="505" y="296"/>
                  <a:pt x="498" y="305"/>
                </a:cubicBezTo>
                <a:cubicBezTo>
                  <a:pt x="493" y="301"/>
                  <a:pt x="490" y="310"/>
                  <a:pt x="487" y="312"/>
                </a:cubicBezTo>
                <a:cubicBezTo>
                  <a:pt x="483" y="319"/>
                  <a:pt x="489" y="325"/>
                  <a:pt x="483" y="331"/>
                </a:cubicBezTo>
                <a:cubicBezTo>
                  <a:pt x="482" y="326"/>
                  <a:pt x="482" y="326"/>
                  <a:pt x="482" y="326"/>
                </a:cubicBezTo>
                <a:cubicBezTo>
                  <a:pt x="479" y="332"/>
                  <a:pt x="479" y="332"/>
                  <a:pt x="479" y="332"/>
                </a:cubicBezTo>
                <a:cubicBezTo>
                  <a:pt x="478" y="331"/>
                  <a:pt x="478" y="331"/>
                  <a:pt x="478" y="331"/>
                </a:cubicBezTo>
                <a:cubicBezTo>
                  <a:pt x="475" y="334"/>
                  <a:pt x="475" y="334"/>
                  <a:pt x="475" y="334"/>
                </a:cubicBezTo>
                <a:cubicBezTo>
                  <a:pt x="480" y="337"/>
                  <a:pt x="480" y="337"/>
                  <a:pt x="480" y="337"/>
                </a:cubicBezTo>
                <a:cubicBezTo>
                  <a:pt x="479" y="339"/>
                  <a:pt x="479" y="341"/>
                  <a:pt x="480" y="343"/>
                </a:cubicBezTo>
                <a:cubicBezTo>
                  <a:pt x="496" y="347"/>
                  <a:pt x="499" y="325"/>
                  <a:pt x="512" y="320"/>
                </a:cubicBezTo>
                <a:cubicBezTo>
                  <a:pt x="513" y="323"/>
                  <a:pt x="513" y="323"/>
                  <a:pt x="513" y="323"/>
                </a:cubicBezTo>
                <a:cubicBezTo>
                  <a:pt x="519" y="319"/>
                  <a:pt x="525" y="312"/>
                  <a:pt x="531" y="307"/>
                </a:cubicBezTo>
                <a:cubicBezTo>
                  <a:pt x="530" y="306"/>
                  <a:pt x="530" y="306"/>
                  <a:pt x="530" y="306"/>
                </a:cubicBezTo>
                <a:cubicBezTo>
                  <a:pt x="525" y="311"/>
                  <a:pt x="518" y="314"/>
                  <a:pt x="515" y="319"/>
                </a:cubicBezTo>
                <a:cubicBezTo>
                  <a:pt x="517" y="310"/>
                  <a:pt x="527" y="306"/>
                  <a:pt x="530" y="299"/>
                </a:cubicBezTo>
                <a:cubicBezTo>
                  <a:pt x="531" y="297"/>
                  <a:pt x="533" y="295"/>
                  <a:pt x="535" y="298"/>
                </a:cubicBezTo>
                <a:cubicBezTo>
                  <a:pt x="537" y="299"/>
                  <a:pt x="530" y="301"/>
                  <a:pt x="533" y="304"/>
                </a:cubicBezTo>
                <a:cubicBezTo>
                  <a:pt x="539" y="300"/>
                  <a:pt x="537" y="293"/>
                  <a:pt x="543" y="289"/>
                </a:cubicBezTo>
                <a:cubicBezTo>
                  <a:pt x="544" y="290"/>
                  <a:pt x="544" y="290"/>
                  <a:pt x="544" y="290"/>
                </a:cubicBezTo>
                <a:cubicBezTo>
                  <a:pt x="548" y="284"/>
                  <a:pt x="556" y="281"/>
                  <a:pt x="562" y="277"/>
                </a:cubicBezTo>
                <a:cubicBezTo>
                  <a:pt x="596" y="251"/>
                  <a:pt x="596" y="251"/>
                  <a:pt x="596" y="251"/>
                </a:cubicBezTo>
                <a:cubicBezTo>
                  <a:pt x="591" y="256"/>
                  <a:pt x="584" y="264"/>
                  <a:pt x="576" y="267"/>
                </a:cubicBezTo>
                <a:cubicBezTo>
                  <a:pt x="574" y="268"/>
                  <a:pt x="575" y="270"/>
                  <a:pt x="573" y="271"/>
                </a:cubicBezTo>
                <a:cubicBezTo>
                  <a:pt x="574" y="272"/>
                  <a:pt x="574" y="272"/>
                  <a:pt x="574" y="272"/>
                </a:cubicBezTo>
                <a:cubicBezTo>
                  <a:pt x="597" y="255"/>
                  <a:pt x="597" y="255"/>
                  <a:pt x="597" y="255"/>
                </a:cubicBezTo>
                <a:cubicBezTo>
                  <a:pt x="575" y="275"/>
                  <a:pt x="575" y="275"/>
                  <a:pt x="575" y="275"/>
                </a:cubicBezTo>
                <a:cubicBezTo>
                  <a:pt x="577" y="277"/>
                  <a:pt x="577" y="277"/>
                  <a:pt x="577" y="277"/>
                </a:cubicBezTo>
                <a:cubicBezTo>
                  <a:pt x="573" y="283"/>
                  <a:pt x="568" y="286"/>
                  <a:pt x="567" y="292"/>
                </a:cubicBezTo>
                <a:cubicBezTo>
                  <a:pt x="559" y="291"/>
                  <a:pt x="557" y="301"/>
                  <a:pt x="553" y="306"/>
                </a:cubicBezTo>
                <a:cubicBezTo>
                  <a:pt x="553" y="307"/>
                  <a:pt x="553" y="307"/>
                  <a:pt x="553" y="307"/>
                </a:cubicBezTo>
                <a:cubicBezTo>
                  <a:pt x="556" y="304"/>
                  <a:pt x="556" y="304"/>
                  <a:pt x="556" y="304"/>
                </a:cubicBezTo>
                <a:cubicBezTo>
                  <a:pt x="558" y="308"/>
                  <a:pt x="560" y="302"/>
                  <a:pt x="563" y="302"/>
                </a:cubicBezTo>
                <a:cubicBezTo>
                  <a:pt x="560" y="304"/>
                  <a:pt x="561" y="313"/>
                  <a:pt x="554" y="311"/>
                </a:cubicBezTo>
                <a:cubicBezTo>
                  <a:pt x="553" y="309"/>
                  <a:pt x="553" y="309"/>
                  <a:pt x="553" y="309"/>
                </a:cubicBezTo>
                <a:cubicBezTo>
                  <a:pt x="554" y="317"/>
                  <a:pt x="544" y="318"/>
                  <a:pt x="542" y="323"/>
                </a:cubicBezTo>
                <a:cubicBezTo>
                  <a:pt x="537" y="323"/>
                  <a:pt x="535" y="331"/>
                  <a:pt x="532" y="333"/>
                </a:cubicBezTo>
                <a:cubicBezTo>
                  <a:pt x="535" y="333"/>
                  <a:pt x="535" y="333"/>
                  <a:pt x="535" y="333"/>
                </a:cubicBezTo>
                <a:cubicBezTo>
                  <a:pt x="533" y="335"/>
                  <a:pt x="533" y="337"/>
                  <a:pt x="531" y="338"/>
                </a:cubicBezTo>
                <a:cubicBezTo>
                  <a:pt x="531" y="334"/>
                  <a:pt x="531" y="334"/>
                  <a:pt x="531" y="334"/>
                </a:cubicBezTo>
                <a:cubicBezTo>
                  <a:pt x="529" y="337"/>
                  <a:pt x="523" y="340"/>
                  <a:pt x="527" y="343"/>
                </a:cubicBezTo>
                <a:cubicBezTo>
                  <a:pt x="527" y="345"/>
                  <a:pt x="525" y="347"/>
                  <a:pt x="523" y="349"/>
                </a:cubicBezTo>
                <a:cubicBezTo>
                  <a:pt x="521" y="350"/>
                  <a:pt x="520" y="348"/>
                  <a:pt x="520" y="347"/>
                </a:cubicBezTo>
                <a:cubicBezTo>
                  <a:pt x="516" y="349"/>
                  <a:pt x="517" y="354"/>
                  <a:pt x="512" y="355"/>
                </a:cubicBezTo>
                <a:cubicBezTo>
                  <a:pt x="515" y="357"/>
                  <a:pt x="515" y="357"/>
                  <a:pt x="515" y="357"/>
                </a:cubicBezTo>
                <a:cubicBezTo>
                  <a:pt x="510" y="361"/>
                  <a:pt x="510" y="361"/>
                  <a:pt x="510" y="361"/>
                </a:cubicBezTo>
                <a:cubicBezTo>
                  <a:pt x="511" y="361"/>
                  <a:pt x="511" y="361"/>
                  <a:pt x="511" y="361"/>
                </a:cubicBezTo>
                <a:cubicBezTo>
                  <a:pt x="510" y="361"/>
                  <a:pt x="506" y="362"/>
                  <a:pt x="507" y="365"/>
                </a:cubicBezTo>
                <a:cubicBezTo>
                  <a:pt x="505" y="371"/>
                  <a:pt x="496" y="376"/>
                  <a:pt x="501" y="383"/>
                </a:cubicBezTo>
                <a:cubicBezTo>
                  <a:pt x="507" y="378"/>
                  <a:pt x="514" y="369"/>
                  <a:pt x="519" y="361"/>
                </a:cubicBezTo>
                <a:cubicBezTo>
                  <a:pt x="521" y="361"/>
                  <a:pt x="521" y="361"/>
                  <a:pt x="521" y="361"/>
                </a:cubicBezTo>
                <a:cubicBezTo>
                  <a:pt x="526" y="356"/>
                  <a:pt x="530" y="349"/>
                  <a:pt x="536" y="346"/>
                </a:cubicBezTo>
                <a:cubicBezTo>
                  <a:pt x="530" y="357"/>
                  <a:pt x="530" y="357"/>
                  <a:pt x="530" y="357"/>
                </a:cubicBezTo>
                <a:cubicBezTo>
                  <a:pt x="550" y="338"/>
                  <a:pt x="569" y="315"/>
                  <a:pt x="593" y="297"/>
                </a:cubicBezTo>
                <a:cubicBezTo>
                  <a:pt x="591" y="295"/>
                  <a:pt x="591" y="295"/>
                  <a:pt x="591" y="295"/>
                </a:cubicBezTo>
                <a:cubicBezTo>
                  <a:pt x="597" y="291"/>
                  <a:pt x="607" y="279"/>
                  <a:pt x="616" y="279"/>
                </a:cubicBezTo>
                <a:cubicBezTo>
                  <a:pt x="619" y="277"/>
                  <a:pt x="619" y="277"/>
                  <a:pt x="619" y="277"/>
                </a:cubicBezTo>
                <a:cubicBezTo>
                  <a:pt x="618" y="281"/>
                  <a:pt x="618" y="281"/>
                  <a:pt x="618" y="281"/>
                </a:cubicBezTo>
                <a:cubicBezTo>
                  <a:pt x="623" y="279"/>
                  <a:pt x="633" y="271"/>
                  <a:pt x="635" y="266"/>
                </a:cubicBezTo>
                <a:cubicBezTo>
                  <a:pt x="639" y="265"/>
                  <a:pt x="639" y="265"/>
                  <a:pt x="639" y="265"/>
                </a:cubicBezTo>
                <a:cubicBezTo>
                  <a:pt x="666" y="245"/>
                  <a:pt x="666" y="245"/>
                  <a:pt x="666" y="245"/>
                </a:cubicBezTo>
                <a:cubicBezTo>
                  <a:pt x="670" y="247"/>
                  <a:pt x="675" y="243"/>
                  <a:pt x="676" y="240"/>
                </a:cubicBezTo>
                <a:cubicBezTo>
                  <a:pt x="676" y="241"/>
                  <a:pt x="677" y="241"/>
                  <a:pt x="677" y="242"/>
                </a:cubicBezTo>
                <a:cubicBezTo>
                  <a:pt x="685" y="237"/>
                  <a:pt x="696" y="231"/>
                  <a:pt x="699" y="221"/>
                </a:cubicBezTo>
                <a:cubicBezTo>
                  <a:pt x="699" y="224"/>
                  <a:pt x="698" y="228"/>
                  <a:pt x="695" y="230"/>
                </a:cubicBezTo>
                <a:cubicBezTo>
                  <a:pt x="710" y="229"/>
                  <a:pt x="715" y="210"/>
                  <a:pt x="723" y="201"/>
                </a:cubicBezTo>
                <a:cubicBezTo>
                  <a:pt x="728" y="191"/>
                  <a:pt x="738" y="183"/>
                  <a:pt x="742" y="174"/>
                </a:cubicBezTo>
                <a:cubicBezTo>
                  <a:pt x="737" y="175"/>
                  <a:pt x="731" y="180"/>
                  <a:pt x="725" y="183"/>
                </a:cubicBezTo>
                <a:cubicBezTo>
                  <a:pt x="727" y="186"/>
                  <a:pt x="725" y="188"/>
                  <a:pt x="721" y="190"/>
                </a:cubicBezTo>
                <a:cubicBezTo>
                  <a:pt x="721" y="189"/>
                  <a:pt x="720" y="189"/>
                  <a:pt x="719" y="189"/>
                </a:cubicBezTo>
                <a:cubicBezTo>
                  <a:pt x="717" y="191"/>
                  <a:pt x="717" y="191"/>
                  <a:pt x="717" y="191"/>
                </a:cubicBezTo>
                <a:cubicBezTo>
                  <a:pt x="717" y="190"/>
                  <a:pt x="719" y="189"/>
                  <a:pt x="718" y="188"/>
                </a:cubicBezTo>
                <a:cubicBezTo>
                  <a:pt x="712" y="187"/>
                  <a:pt x="707" y="196"/>
                  <a:pt x="701" y="196"/>
                </a:cubicBezTo>
                <a:cubicBezTo>
                  <a:pt x="699" y="196"/>
                  <a:pt x="697" y="199"/>
                  <a:pt x="696" y="197"/>
                </a:cubicBezTo>
                <a:cubicBezTo>
                  <a:pt x="709" y="187"/>
                  <a:pt x="725" y="179"/>
                  <a:pt x="739" y="172"/>
                </a:cubicBezTo>
                <a:cubicBezTo>
                  <a:pt x="735" y="171"/>
                  <a:pt x="729" y="174"/>
                  <a:pt x="725" y="176"/>
                </a:cubicBezTo>
                <a:cubicBezTo>
                  <a:pt x="723" y="175"/>
                  <a:pt x="727" y="171"/>
                  <a:pt x="729" y="171"/>
                </a:cubicBezTo>
                <a:cubicBezTo>
                  <a:pt x="731" y="171"/>
                  <a:pt x="732" y="171"/>
                  <a:pt x="734" y="171"/>
                </a:cubicBezTo>
                <a:cubicBezTo>
                  <a:pt x="735" y="168"/>
                  <a:pt x="737" y="164"/>
                  <a:pt x="740" y="161"/>
                </a:cubicBezTo>
                <a:cubicBezTo>
                  <a:pt x="735" y="161"/>
                  <a:pt x="729" y="167"/>
                  <a:pt x="723" y="169"/>
                </a:cubicBezTo>
                <a:cubicBezTo>
                  <a:pt x="717" y="177"/>
                  <a:pt x="705" y="179"/>
                  <a:pt x="697" y="186"/>
                </a:cubicBezTo>
                <a:cubicBezTo>
                  <a:pt x="703" y="181"/>
                  <a:pt x="713" y="171"/>
                  <a:pt x="724" y="167"/>
                </a:cubicBezTo>
                <a:cubicBezTo>
                  <a:pt x="726" y="165"/>
                  <a:pt x="726" y="165"/>
                  <a:pt x="726" y="165"/>
                </a:cubicBezTo>
                <a:cubicBezTo>
                  <a:pt x="726" y="164"/>
                  <a:pt x="725" y="164"/>
                  <a:pt x="724" y="164"/>
                </a:cubicBezTo>
                <a:cubicBezTo>
                  <a:pt x="723" y="163"/>
                  <a:pt x="725" y="161"/>
                  <a:pt x="723" y="161"/>
                </a:cubicBezTo>
                <a:cubicBezTo>
                  <a:pt x="720" y="162"/>
                  <a:pt x="715" y="168"/>
                  <a:pt x="711" y="165"/>
                </a:cubicBezTo>
                <a:cubicBezTo>
                  <a:pt x="709" y="170"/>
                  <a:pt x="701" y="171"/>
                  <a:pt x="698" y="175"/>
                </a:cubicBezTo>
                <a:cubicBezTo>
                  <a:pt x="690" y="179"/>
                  <a:pt x="690" y="179"/>
                  <a:pt x="690" y="179"/>
                </a:cubicBezTo>
                <a:cubicBezTo>
                  <a:pt x="690" y="178"/>
                  <a:pt x="690" y="178"/>
                  <a:pt x="690" y="178"/>
                </a:cubicBezTo>
                <a:cubicBezTo>
                  <a:pt x="688" y="176"/>
                  <a:pt x="686" y="180"/>
                  <a:pt x="683" y="179"/>
                </a:cubicBezTo>
                <a:cubicBezTo>
                  <a:pt x="694" y="170"/>
                  <a:pt x="708" y="165"/>
                  <a:pt x="719" y="156"/>
                </a:cubicBezTo>
                <a:cubicBezTo>
                  <a:pt x="719" y="154"/>
                  <a:pt x="719" y="154"/>
                  <a:pt x="719" y="154"/>
                </a:cubicBezTo>
                <a:cubicBezTo>
                  <a:pt x="711" y="153"/>
                  <a:pt x="705" y="163"/>
                  <a:pt x="697" y="162"/>
                </a:cubicBezTo>
                <a:cubicBezTo>
                  <a:pt x="694" y="172"/>
                  <a:pt x="680" y="172"/>
                  <a:pt x="673" y="180"/>
                </a:cubicBezTo>
                <a:cubicBezTo>
                  <a:pt x="671" y="179"/>
                  <a:pt x="671" y="179"/>
                  <a:pt x="671" y="179"/>
                </a:cubicBezTo>
                <a:cubicBezTo>
                  <a:pt x="675" y="175"/>
                  <a:pt x="679" y="173"/>
                  <a:pt x="683" y="172"/>
                </a:cubicBezTo>
                <a:cubicBezTo>
                  <a:pt x="683" y="171"/>
                  <a:pt x="683" y="171"/>
                  <a:pt x="683" y="171"/>
                </a:cubicBezTo>
                <a:cubicBezTo>
                  <a:pt x="675" y="172"/>
                  <a:pt x="675" y="172"/>
                  <a:pt x="675" y="172"/>
                </a:cubicBezTo>
                <a:cubicBezTo>
                  <a:pt x="682" y="163"/>
                  <a:pt x="697" y="163"/>
                  <a:pt x="699" y="153"/>
                </a:cubicBezTo>
                <a:cubicBezTo>
                  <a:pt x="703" y="153"/>
                  <a:pt x="705" y="149"/>
                  <a:pt x="707" y="147"/>
                </a:cubicBezTo>
                <a:cubicBezTo>
                  <a:pt x="703" y="143"/>
                  <a:pt x="703" y="143"/>
                  <a:pt x="703" y="143"/>
                </a:cubicBezTo>
                <a:cubicBezTo>
                  <a:pt x="705" y="140"/>
                  <a:pt x="707" y="141"/>
                  <a:pt x="708" y="138"/>
                </a:cubicBezTo>
                <a:cubicBezTo>
                  <a:pt x="707" y="143"/>
                  <a:pt x="707" y="143"/>
                  <a:pt x="707" y="143"/>
                </a:cubicBezTo>
                <a:cubicBezTo>
                  <a:pt x="715" y="142"/>
                  <a:pt x="721" y="136"/>
                  <a:pt x="728" y="133"/>
                </a:cubicBezTo>
                <a:cubicBezTo>
                  <a:pt x="726" y="136"/>
                  <a:pt x="719" y="142"/>
                  <a:pt x="713" y="145"/>
                </a:cubicBezTo>
                <a:cubicBezTo>
                  <a:pt x="707" y="145"/>
                  <a:pt x="707" y="145"/>
                  <a:pt x="707" y="145"/>
                </a:cubicBezTo>
                <a:cubicBezTo>
                  <a:pt x="708" y="146"/>
                  <a:pt x="709" y="151"/>
                  <a:pt x="705" y="151"/>
                </a:cubicBezTo>
                <a:cubicBezTo>
                  <a:pt x="718" y="148"/>
                  <a:pt x="731" y="137"/>
                  <a:pt x="743" y="128"/>
                </a:cubicBezTo>
                <a:cubicBezTo>
                  <a:pt x="740" y="125"/>
                  <a:pt x="740" y="125"/>
                  <a:pt x="740" y="125"/>
                </a:cubicBezTo>
                <a:cubicBezTo>
                  <a:pt x="741" y="124"/>
                  <a:pt x="741" y="124"/>
                  <a:pt x="741" y="124"/>
                </a:cubicBezTo>
                <a:cubicBezTo>
                  <a:pt x="742" y="132"/>
                  <a:pt x="748" y="124"/>
                  <a:pt x="751" y="123"/>
                </a:cubicBezTo>
                <a:cubicBezTo>
                  <a:pt x="751" y="123"/>
                  <a:pt x="751" y="123"/>
                  <a:pt x="751" y="123"/>
                </a:cubicBezTo>
                <a:cubicBezTo>
                  <a:pt x="749" y="121"/>
                  <a:pt x="747" y="127"/>
                  <a:pt x="743" y="123"/>
                </a:cubicBezTo>
                <a:cubicBezTo>
                  <a:pt x="747" y="118"/>
                  <a:pt x="759" y="123"/>
                  <a:pt x="760" y="113"/>
                </a:cubicBezTo>
                <a:cubicBezTo>
                  <a:pt x="759" y="109"/>
                  <a:pt x="767" y="107"/>
                  <a:pt x="766" y="102"/>
                </a:cubicBezTo>
                <a:cubicBezTo>
                  <a:pt x="754" y="101"/>
                  <a:pt x="744" y="110"/>
                  <a:pt x="733" y="114"/>
                </a:cubicBezTo>
                <a:cubicBezTo>
                  <a:pt x="732" y="116"/>
                  <a:pt x="732" y="116"/>
                  <a:pt x="732" y="116"/>
                </a:cubicBezTo>
                <a:cubicBezTo>
                  <a:pt x="731" y="113"/>
                  <a:pt x="731" y="113"/>
                  <a:pt x="731" y="113"/>
                </a:cubicBezTo>
                <a:cubicBezTo>
                  <a:pt x="734" y="111"/>
                  <a:pt x="737" y="110"/>
                  <a:pt x="740" y="108"/>
                </a:cubicBezTo>
                <a:cubicBezTo>
                  <a:pt x="733" y="107"/>
                  <a:pt x="728" y="113"/>
                  <a:pt x="721" y="115"/>
                </a:cubicBezTo>
                <a:cubicBezTo>
                  <a:pt x="728" y="108"/>
                  <a:pt x="742" y="106"/>
                  <a:pt x="750" y="98"/>
                </a:cubicBezTo>
                <a:cubicBezTo>
                  <a:pt x="743" y="96"/>
                  <a:pt x="738" y="107"/>
                  <a:pt x="729" y="103"/>
                </a:cubicBezTo>
                <a:cubicBezTo>
                  <a:pt x="726" y="105"/>
                  <a:pt x="726" y="105"/>
                  <a:pt x="726" y="105"/>
                </a:cubicBezTo>
                <a:cubicBezTo>
                  <a:pt x="736" y="97"/>
                  <a:pt x="751" y="89"/>
                  <a:pt x="763" y="83"/>
                </a:cubicBezTo>
                <a:cubicBezTo>
                  <a:pt x="768" y="84"/>
                  <a:pt x="773" y="83"/>
                  <a:pt x="777" y="81"/>
                </a:cubicBezTo>
                <a:cubicBezTo>
                  <a:pt x="777" y="81"/>
                  <a:pt x="777" y="81"/>
                  <a:pt x="777" y="81"/>
                </a:cubicBezTo>
                <a:cubicBezTo>
                  <a:pt x="769" y="87"/>
                  <a:pt x="758" y="87"/>
                  <a:pt x="750" y="92"/>
                </a:cubicBezTo>
                <a:cubicBezTo>
                  <a:pt x="758" y="92"/>
                  <a:pt x="767" y="89"/>
                  <a:pt x="777" y="89"/>
                </a:cubicBezTo>
                <a:cubicBezTo>
                  <a:pt x="779" y="85"/>
                  <a:pt x="779" y="85"/>
                  <a:pt x="779" y="85"/>
                </a:cubicBezTo>
                <a:cubicBezTo>
                  <a:pt x="783" y="87"/>
                  <a:pt x="783" y="87"/>
                  <a:pt x="783" y="87"/>
                </a:cubicBezTo>
                <a:cubicBezTo>
                  <a:pt x="796" y="81"/>
                  <a:pt x="801" y="65"/>
                  <a:pt x="810" y="56"/>
                </a:cubicBezTo>
                <a:cubicBezTo>
                  <a:pt x="813" y="56"/>
                  <a:pt x="814" y="60"/>
                  <a:pt x="817" y="60"/>
                </a:cubicBezTo>
                <a:cubicBezTo>
                  <a:pt x="813" y="59"/>
                  <a:pt x="811" y="66"/>
                  <a:pt x="807" y="66"/>
                </a:cubicBezTo>
                <a:cubicBezTo>
                  <a:pt x="807" y="68"/>
                  <a:pt x="809" y="70"/>
                  <a:pt x="811" y="71"/>
                </a:cubicBezTo>
                <a:cubicBezTo>
                  <a:pt x="818" y="68"/>
                  <a:pt x="825" y="85"/>
                  <a:pt x="830" y="71"/>
                </a:cubicBezTo>
                <a:cubicBezTo>
                  <a:pt x="831" y="73"/>
                  <a:pt x="829" y="75"/>
                  <a:pt x="827" y="75"/>
                </a:cubicBezTo>
                <a:cubicBezTo>
                  <a:pt x="829" y="77"/>
                  <a:pt x="829" y="81"/>
                  <a:pt x="833" y="81"/>
                </a:cubicBezTo>
                <a:cubicBezTo>
                  <a:pt x="830" y="84"/>
                  <a:pt x="830" y="84"/>
                  <a:pt x="830" y="84"/>
                </a:cubicBezTo>
                <a:cubicBezTo>
                  <a:pt x="837" y="85"/>
                  <a:pt x="831" y="92"/>
                  <a:pt x="829" y="95"/>
                </a:cubicBezTo>
                <a:cubicBezTo>
                  <a:pt x="822" y="101"/>
                  <a:pt x="814" y="104"/>
                  <a:pt x="806" y="109"/>
                </a:cubicBezTo>
                <a:cubicBezTo>
                  <a:pt x="819" y="116"/>
                  <a:pt x="803" y="119"/>
                  <a:pt x="801" y="126"/>
                </a:cubicBezTo>
                <a:cubicBezTo>
                  <a:pt x="799" y="129"/>
                  <a:pt x="799" y="129"/>
                  <a:pt x="799" y="129"/>
                </a:cubicBezTo>
                <a:cubicBezTo>
                  <a:pt x="800" y="130"/>
                  <a:pt x="803" y="129"/>
                  <a:pt x="805" y="129"/>
                </a:cubicBezTo>
                <a:cubicBezTo>
                  <a:pt x="801" y="131"/>
                  <a:pt x="797" y="131"/>
                  <a:pt x="793" y="134"/>
                </a:cubicBezTo>
                <a:cubicBezTo>
                  <a:pt x="798" y="133"/>
                  <a:pt x="797" y="141"/>
                  <a:pt x="802" y="139"/>
                </a:cubicBezTo>
                <a:cubicBezTo>
                  <a:pt x="807" y="135"/>
                  <a:pt x="805" y="126"/>
                  <a:pt x="813" y="126"/>
                </a:cubicBezTo>
                <a:cubicBezTo>
                  <a:pt x="809" y="125"/>
                  <a:pt x="809" y="125"/>
                  <a:pt x="809" y="125"/>
                </a:cubicBezTo>
                <a:cubicBezTo>
                  <a:pt x="817" y="123"/>
                  <a:pt x="825" y="121"/>
                  <a:pt x="834" y="119"/>
                </a:cubicBezTo>
                <a:cubicBezTo>
                  <a:pt x="839" y="117"/>
                  <a:pt x="843" y="110"/>
                  <a:pt x="849" y="115"/>
                </a:cubicBezTo>
                <a:cubicBezTo>
                  <a:pt x="851" y="116"/>
                  <a:pt x="853" y="115"/>
                  <a:pt x="855" y="113"/>
                </a:cubicBezTo>
                <a:cubicBezTo>
                  <a:pt x="855" y="112"/>
                  <a:pt x="853" y="111"/>
                  <a:pt x="854" y="109"/>
                </a:cubicBezTo>
                <a:cubicBezTo>
                  <a:pt x="855" y="109"/>
                  <a:pt x="855" y="107"/>
                  <a:pt x="857" y="108"/>
                </a:cubicBezTo>
                <a:cubicBezTo>
                  <a:pt x="859" y="109"/>
                  <a:pt x="859" y="109"/>
                  <a:pt x="859" y="109"/>
                </a:cubicBezTo>
                <a:cubicBezTo>
                  <a:pt x="858" y="111"/>
                  <a:pt x="856" y="111"/>
                  <a:pt x="856" y="113"/>
                </a:cubicBezTo>
                <a:cubicBezTo>
                  <a:pt x="865" y="114"/>
                  <a:pt x="871" y="120"/>
                  <a:pt x="879" y="124"/>
                </a:cubicBezTo>
                <a:cubicBezTo>
                  <a:pt x="877" y="126"/>
                  <a:pt x="877" y="129"/>
                  <a:pt x="874" y="130"/>
                </a:cubicBezTo>
                <a:cubicBezTo>
                  <a:pt x="884" y="139"/>
                  <a:pt x="884" y="139"/>
                  <a:pt x="884" y="139"/>
                </a:cubicBezTo>
                <a:cubicBezTo>
                  <a:pt x="883" y="140"/>
                  <a:pt x="883" y="140"/>
                  <a:pt x="883" y="140"/>
                </a:cubicBezTo>
                <a:cubicBezTo>
                  <a:pt x="886" y="139"/>
                  <a:pt x="893" y="137"/>
                  <a:pt x="897" y="137"/>
                </a:cubicBezTo>
                <a:cubicBezTo>
                  <a:pt x="901" y="141"/>
                  <a:pt x="901" y="141"/>
                  <a:pt x="901" y="141"/>
                </a:cubicBezTo>
                <a:cubicBezTo>
                  <a:pt x="904" y="137"/>
                  <a:pt x="908" y="143"/>
                  <a:pt x="911" y="143"/>
                </a:cubicBezTo>
                <a:cubicBezTo>
                  <a:pt x="912" y="147"/>
                  <a:pt x="908" y="148"/>
                  <a:pt x="908" y="151"/>
                </a:cubicBezTo>
                <a:cubicBezTo>
                  <a:pt x="913" y="153"/>
                  <a:pt x="920" y="157"/>
                  <a:pt x="924" y="161"/>
                </a:cubicBezTo>
                <a:cubicBezTo>
                  <a:pt x="929" y="161"/>
                  <a:pt x="931" y="148"/>
                  <a:pt x="937" y="157"/>
                </a:cubicBezTo>
                <a:cubicBezTo>
                  <a:pt x="937" y="162"/>
                  <a:pt x="929" y="166"/>
                  <a:pt x="935" y="171"/>
                </a:cubicBezTo>
                <a:cubicBezTo>
                  <a:pt x="932" y="174"/>
                  <a:pt x="929" y="177"/>
                  <a:pt x="927" y="181"/>
                </a:cubicBezTo>
                <a:cubicBezTo>
                  <a:pt x="936" y="181"/>
                  <a:pt x="938" y="165"/>
                  <a:pt x="949" y="172"/>
                </a:cubicBezTo>
                <a:cubicBezTo>
                  <a:pt x="955" y="177"/>
                  <a:pt x="964" y="181"/>
                  <a:pt x="970" y="188"/>
                </a:cubicBezTo>
                <a:cubicBezTo>
                  <a:pt x="964" y="191"/>
                  <a:pt x="974" y="194"/>
                  <a:pt x="968" y="197"/>
                </a:cubicBezTo>
                <a:cubicBezTo>
                  <a:pt x="977" y="203"/>
                  <a:pt x="984" y="208"/>
                  <a:pt x="994" y="211"/>
                </a:cubicBezTo>
                <a:cubicBezTo>
                  <a:pt x="998" y="211"/>
                  <a:pt x="1002" y="209"/>
                  <a:pt x="1005" y="207"/>
                </a:cubicBezTo>
                <a:cubicBezTo>
                  <a:pt x="999" y="214"/>
                  <a:pt x="994" y="220"/>
                  <a:pt x="984" y="227"/>
                </a:cubicBezTo>
                <a:cubicBezTo>
                  <a:pt x="991" y="235"/>
                  <a:pt x="991" y="235"/>
                  <a:pt x="991" y="235"/>
                </a:cubicBezTo>
                <a:cubicBezTo>
                  <a:pt x="989" y="237"/>
                  <a:pt x="985" y="234"/>
                  <a:pt x="983" y="238"/>
                </a:cubicBezTo>
                <a:cubicBezTo>
                  <a:pt x="981" y="235"/>
                  <a:pt x="976" y="233"/>
                  <a:pt x="974" y="236"/>
                </a:cubicBezTo>
                <a:cubicBezTo>
                  <a:pt x="967" y="244"/>
                  <a:pt x="967" y="244"/>
                  <a:pt x="967" y="244"/>
                </a:cubicBezTo>
                <a:cubicBezTo>
                  <a:pt x="967" y="242"/>
                  <a:pt x="970" y="241"/>
                  <a:pt x="969" y="239"/>
                </a:cubicBezTo>
                <a:cubicBezTo>
                  <a:pt x="935" y="269"/>
                  <a:pt x="935" y="269"/>
                  <a:pt x="935" y="269"/>
                </a:cubicBezTo>
                <a:cubicBezTo>
                  <a:pt x="928" y="263"/>
                  <a:pt x="925" y="274"/>
                  <a:pt x="920" y="275"/>
                </a:cubicBezTo>
                <a:cubicBezTo>
                  <a:pt x="921" y="276"/>
                  <a:pt x="921" y="276"/>
                  <a:pt x="921" y="276"/>
                </a:cubicBezTo>
                <a:cubicBezTo>
                  <a:pt x="917" y="279"/>
                  <a:pt x="916" y="283"/>
                  <a:pt x="911" y="286"/>
                </a:cubicBezTo>
                <a:cubicBezTo>
                  <a:pt x="915" y="286"/>
                  <a:pt x="915" y="286"/>
                  <a:pt x="915" y="286"/>
                </a:cubicBezTo>
                <a:cubicBezTo>
                  <a:pt x="913" y="287"/>
                  <a:pt x="913" y="287"/>
                  <a:pt x="913" y="287"/>
                </a:cubicBezTo>
                <a:cubicBezTo>
                  <a:pt x="911" y="286"/>
                  <a:pt x="911" y="286"/>
                  <a:pt x="911" y="286"/>
                </a:cubicBezTo>
                <a:cubicBezTo>
                  <a:pt x="906" y="289"/>
                  <a:pt x="901" y="295"/>
                  <a:pt x="897" y="300"/>
                </a:cubicBezTo>
                <a:cubicBezTo>
                  <a:pt x="901" y="301"/>
                  <a:pt x="903" y="294"/>
                  <a:pt x="908" y="296"/>
                </a:cubicBezTo>
                <a:cubicBezTo>
                  <a:pt x="901" y="299"/>
                  <a:pt x="896" y="308"/>
                  <a:pt x="888" y="313"/>
                </a:cubicBezTo>
                <a:cubicBezTo>
                  <a:pt x="891" y="316"/>
                  <a:pt x="891" y="316"/>
                  <a:pt x="891" y="316"/>
                </a:cubicBezTo>
                <a:cubicBezTo>
                  <a:pt x="886" y="313"/>
                  <a:pt x="889" y="323"/>
                  <a:pt x="883" y="320"/>
                </a:cubicBezTo>
                <a:cubicBezTo>
                  <a:pt x="885" y="315"/>
                  <a:pt x="885" y="315"/>
                  <a:pt x="885" y="315"/>
                </a:cubicBezTo>
                <a:cubicBezTo>
                  <a:pt x="883" y="315"/>
                  <a:pt x="881" y="318"/>
                  <a:pt x="879" y="319"/>
                </a:cubicBezTo>
                <a:cubicBezTo>
                  <a:pt x="881" y="321"/>
                  <a:pt x="881" y="321"/>
                  <a:pt x="881" y="321"/>
                </a:cubicBezTo>
                <a:cubicBezTo>
                  <a:pt x="881" y="327"/>
                  <a:pt x="870" y="325"/>
                  <a:pt x="875" y="331"/>
                </a:cubicBezTo>
                <a:cubicBezTo>
                  <a:pt x="873" y="333"/>
                  <a:pt x="873" y="333"/>
                  <a:pt x="873" y="333"/>
                </a:cubicBezTo>
                <a:cubicBezTo>
                  <a:pt x="875" y="330"/>
                  <a:pt x="872" y="330"/>
                  <a:pt x="871" y="329"/>
                </a:cubicBezTo>
                <a:cubicBezTo>
                  <a:pt x="862" y="340"/>
                  <a:pt x="862" y="340"/>
                  <a:pt x="862" y="340"/>
                </a:cubicBezTo>
                <a:cubicBezTo>
                  <a:pt x="865" y="340"/>
                  <a:pt x="865" y="340"/>
                  <a:pt x="865" y="340"/>
                </a:cubicBezTo>
                <a:cubicBezTo>
                  <a:pt x="864" y="341"/>
                  <a:pt x="864" y="341"/>
                  <a:pt x="864" y="341"/>
                </a:cubicBezTo>
                <a:cubicBezTo>
                  <a:pt x="865" y="341"/>
                  <a:pt x="865" y="341"/>
                  <a:pt x="865" y="341"/>
                </a:cubicBezTo>
                <a:cubicBezTo>
                  <a:pt x="866" y="337"/>
                  <a:pt x="872" y="339"/>
                  <a:pt x="873" y="335"/>
                </a:cubicBezTo>
                <a:cubicBezTo>
                  <a:pt x="872" y="344"/>
                  <a:pt x="857" y="346"/>
                  <a:pt x="860" y="355"/>
                </a:cubicBezTo>
                <a:cubicBezTo>
                  <a:pt x="856" y="359"/>
                  <a:pt x="856" y="359"/>
                  <a:pt x="856" y="359"/>
                </a:cubicBezTo>
                <a:cubicBezTo>
                  <a:pt x="853" y="357"/>
                  <a:pt x="849" y="362"/>
                  <a:pt x="847" y="365"/>
                </a:cubicBezTo>
                <a:cubicBezTo>
                  <a:pt x="847" y="367"/>
                  <a:pt x="847" y="367"/>
                  <a:pt x="847" y="367"/>
                </a:cubicBezTo>
                <a:cubicBezTo>
                  <a:pt x="832" y="380"/>
                  <a:pt x="827" y="400"/>
                  <a:pt x="817" y="417"/>
                </a:cubicBezTo>
                <a:cubicBezTo>
                  <a:pt x="819" y="407"/>
                  <a:pt x="827" y="395"/>
                  <a:pt x="832" y="383"/>
                </a:cubicBezTo>
                <a:cubicBezTo>
                  <a:pt x="818" y="392"/>
                  <a:pt x="803" y="411"/>
                  <a:pt x="795" y="425"/>
                </a:cubicBezTo>
                <a:cubicBezTo>
                  <a:pt x="796" y="421"/>
                  <a:pt x="804" y="423"/>
                  <a:pt x="802" y="417"/>
                </a:cubicBezTo>
                <a:cubicBezTo>
                  <a:pt x="804" y="422"/>
                  <a:pt x="807" y="413"/>
                  <a:pt x="811" y="412"/>
                </a:cubicBezTo>
                <a:cubicBezTo>
                  <a:pt x="812" y="411"/>
                  <a:pt x="813" y="410"/>
                  <a:pt x="814" y="411"/>
                </a:cubicBezTo>
                <a:cubicBezTo>
                  <a:pt x="806" y="422"/>
                  <a:pt x="806" y="422"/>
                  <a:pt x="806" y="422"/>
                </a:cubicBezTo>
                <a:cubicBezTo>
                  <a:pt x="810" y="421"/>
                  <a:pt x="810" y="421"/>
                  <a:pt x="810" y="421"/>
                </a:cubicBezTo>
                <a:cubicBezTo>
                  <a:pt x="806" y="425"/>
                  <a:pt x="806" y="425"/>
                  <a:pt x="806" y="425"/>
                </a:cubicBezTo>
                <a:cubicBezTo>
                  <a:pt x="808" y="427"/>
                  <a:pt x="808" y="427"/>
                  <a:pt x="808" y="427"/>
                </a:cubicBezTo>
                <a:cubicBezTo>
                  <a:pt x="815" y="423"/>
                  <a:pt x="822" y="418"/>
                  <a:pt x="827" y="413"/>
                </a:cubicBezTo>
                <a:cubicBezTo>
                  <a:pt x="828" y="413"/>
                  <a:pt x="830" y="414"/>
                  <a:pt x="831" y="412"/>
                </a:cubicBezTo>
                <a:cubicBezTo>
                  <a:pt x="829" y="411"/>
                  <a:pt x="829" y="411"/>
                  <a:pt x="829" y="411"/>
                </a:cubicBezTo>
                <a:cubicBezTo>
                  <a:pt x="840" y="405"/>
                  <a:pt x="848" y="390"/>
                  <a:pt x="859" y="383"/>
                </a:cubicBezTo>
                <a:cubicBezTo>
                  <a:pt x="858" y="380"/>
                  <a:pt x="858" y="380"/>
                  <a:pt x="858" y="380"/>
                </a:cubicBezTo>
                <a:cubicBezTo>
                  <a:pt x="860" y="379"/>
                  <a:pt x="859" y="385"/>
                  <a:pt x="862" y="380"/>
                </a:cubicBezTo>
                <a:cubicBezTo>
                  <a:pt x="858" y="377"/>
                  <a:pt x="867" y="376"/>
                  <a:pt x="864" y="373"/>
                </a:cubicBezTo>
                <a:cubicBezTo>
                  <a:pt x="855" y="380"/>
                  <a:pt x="855" y="380"/>
                  <a:pt x="855" y="380"/>
                </a:cubicBezTo>
                <a:cubicBezTo>
                  <a:pt x="855" y="375"/>
                  <a:pt x="864" y="370"/>
                  <a:pt x="867" y="365"/>
                </a:cubicBezTo>
                <a:cubicBezTo>
                  <a:pt x="866" y="362"/>
                  <a:pt x="860" y="362"/>
                  <a:pt x="864" y="359"/>
                </a:cubicBezTo>
                <a:cubicBezTo>
                  <a:pt x="867" y="357"/>
                  <a:pt x="867" y="357"/>
                  <a:pt x="867" y="357"/>
                </a:cubicBezTo>
                <a:cubicBezTo>
                  <a:pt x="867" y="361"/>
                  <a:pt x="867" y="361"/>
                  <a:pt x="867" y="361"/>
                </a:cubicBezTo>
                <a:cubicBezTo>
                  <a:pt x="870" y="356"/>
                  <a:pt x="874" y="363"/>
                  <a:pt x="876" y="357"/>
                </a:cubicBezTo>
                <a:cubicBezTo>
                  <a:pt x="874" y="362"/>
                  <a:pt x="870" y="363"/>
                  <a:pt x="868" y="367"/>
                </a:cubicBezTo>
                <a:cubicBezTo>
                  <a:pt x="872" y="370"/>
                  <a:pt x="875" y="364"/>
                  <a:pt x="879" y="362"/>
                </a:cubicBezTo>
                <a:cubicBezTo>
                  <a:pt x="879" y="363"/>
                  <a:pt x="877" y="364"/>
                  <a:pt x="877" y="365"/>
                </a:cubicBezTo>
                <a:cubicBezTo>
                  <a:pt x="889" y="361"/>
                  <a:pt x="898" y="349"/>
                  <a:pt x="911" y="344"/>
                </a:cubicBezTo>
                <a:cubicBezTo>
                  <a:pt x="911" y="345"/>
                  <a:pt x="911" y="345"/>
                  <a:pt x="911" y="345"/>
                </a:cubicBezTo>
                <a:cubicBezTo>
                  <a:pt x="898" y="360"/>
                  <a:pt x="881" y="371"/>
                  <a:pt x="869" y="387"/>
                </a:cubicBezTo>
                <a:cubicBezTo>
                  <a:pt x="869" y="388"/>
                  <a:pt x="869" y="388"/>
                  <a:pt x="869" y="388"/>
                </a:cubicBezTo>
                <a:cubicBezTo>
                  <a:pt x="873" y="385"/>
                  <a:pt x="876" y="383"/>
                  <a:pt x="879" y="380"/>
                </a:cubicBezTo>
                <a:cubicBezTo>
                  <a:pt x="880" y="382"/>
                  <a:pt x="880" y="382"/>
                  <a:pt x="880" y="382"/>
                </a:cubicBezTo>
                <a:cubicBezTo>
                  <a:pt x="873" y="389"/>
                  <a:pt x="862" y="397"/>
                  <a:pt x="857" y="406"/>
                </a:cubicBezTo>
                <a:cubicBezTo>
                  <a:pt x="860" y="408"/>
                  <a:pt x="861" y="402"/>
                  <a:pt x="865" y="403"/>
                </a:cubicBezTo>
                <a:cubicBezTo>
                  <a:pt x="861" y="405"/>
                  <a:pt x="859" y="409"/>
                  <a:pt x="854" y="409"/>
                </a:cubicBezTo>
                <a:cubicBezTo>
                  <a:pt x="849" y="413"/>
                  <a:pt x="845" y="418"/>
                  <a:pt x="845" y="422"/>
                </a:cubicBezTo>
                <a:cubicBezTo>
                  <a:pt x="843" y="425"/>
                  <a:pt x="843" y="425"/>
                  <a:pt x="843" y="425"/>
                </a:cubicBezTo>
                <a:cubicBezTo>
                  <a:pt x="844" y="425"/>
                  <a:pt x="844" y="425"/>
                  <a:pt x="844" y="425"/>
                </a:cubicBezTo>
                <a:cubicBezTo>
                  <a:pt x="847" y="420"/>
                  <a:pt x="856" y="421"/>
                  <a:pt x="854" y="413"/>
                </a:cubicBezTo>
                <a:cubicBezTo>
                  <a:pt x="855" y="411"/>
                  <a:pt x="855" y="411"/>
                  <a:pt x="855" y="411"/>
                </a:cubicBezTo>
                <a:cubicBezTo>
                  <a:pt x="857" y="414"/>
                  <a:pt x="857" y="414"/>
                  <a:pt x="857" y="414"/>
                </a:cubicBezTo>
                <a:cubicBezTo>
                  <a:pt x="887" y="387"/>
                  <a:pt x="918" y="363"/>
                  <a:pt x="952" y="341"/>
                </a:cubicBezTo>
                <a:cubicBezTo>
                  <a:pt x="951" y="345"/>
                  <a:pt x="944" y="348"/>
                  <a:pt x="943" y="353"/>
                </a:cubicBezTo>
                <a:cubicBezTo>
                  <a:pt x="953" y="351"/>
                  <a:pt x="962" y="339"/>
                  <a:pt x="971" y="337"/>
                </a:cubicBezTo>
                <a:cubicBezTo>
                  <a:pt x="971" y="336"/>
                  <a:pt x="971" y="336"/>
                  <a:pt x="971" y="336"/>
                </a:cubicBezTo>
                <a:cubicBezTo>
                  <a:pt x="1002" y="311"/>
                  <a:pt x="1038" y="293"/>
                  <a:pt x="1073" y="275"/>
                </a:cubicBezTo>
                <a:cubicBezTo>
                  <a:pt x="1073" y="276"/>
                  <a:pt x="1072" y="276"/>
                  <a:pt x="1072" y="277"/>
                </a:cubicBezTo>
                <a:cubicBezTo>
                  <a:pt x="1095" y="269"/>
                  <a:pt x="1117" y="254"/>
                  <a:pt x="1139" y="245"/>
                </a:cubicBezTo>
                <a:cubicBezTo>
                  <a:pt x="1133" y="254"/>
                  <a:pt x="1118" y="256"/>
                  <a:pt x="1108" y="263"/>
                </a:cubicBezTo>
                <a:cubicBezTo>
                  <a:pt x="1083" y="277"/>
                  <a:pt x="1083" y="277"/>
                  <a:pt x="1083" y="277"/>
                </a:cubicBezTo>
                <a:cubicBezTo>
                  <a:pt x="1084" y="282"/>
                  <a:pt x="1079" y="284"/>
                  <a:pt x="1076" y="287"/>
                </a:cubicBezTo>
                <a:cubicBezTo>
                  <a:pt x="1075" y="283"/>
                  <a:pt x="1075" y="283"/>
                  <a:pt x="1075" y="283"/>
                </a:cubicBezTo>
                <a:cubicBezTo>
                  <a:pt x="1070" y="285"/>
                  <a:pt x="1065" y="287"/>
                  <a:pt x="1061" y="291"/>
                </a:cubicBezTo>
                <a:cubicBezTo>
                  <a:pt x="1065" y="292"/>
                  <a:pt x="1065" y="292"/>
                  <a:pt x="1065" y="292"/>
                </a:cubicBezTo>
                <a:cubicBezTo>
                  <a:pt x="1062" y="294"/>
                  <a:pt x="1062" y="294"/>
                  <a:pt x="1062" y="294"/>
                </a:cubicBezTo>
                <a:cubicBezTo>
                  <a:pt x="1065" y="297"/>
                  <a:pt x="1059" y="296"/>
                  <a:pt x="1059" y="300"/>
                </a:cubicBezTo>
                <a:cubicBezTo>
                  <a:pt x="1069" y="299"/>
                  <a:pt x="1077" y="291"/>
                  <a:pt x="1086" y="286"/>
                </a:cubicBezTo>
                <a:cubicBezTo>
                  <a:pt x="1100" y="278"/>
                  <a:pt x="1115" y="273"/>
                  <a:pt x="1129" y="263"/>
                </a:cubicBezTo>
                <a:cubicBezTo>
                  <a:pt x="1130" y="260"/>
                  <a:pt x="1123" y="261"/>
                  <a:pt x="1126" y="258"/>
                </a:cubicBezTo>
                <a:cubicBezTo>
                  <a:pt x="1131" y="268"/>
                  <a:pt x="1139" y="255"/>
                  <a:pt x="1146" y="256"/>
                </a:cubicBezTo>
                <a:cubicBezTo>
                  <a:pt x="1145" y="257"/>
                  <a:pt x="1145" y="257"/>
                  <a:pt x="1145" y="257"/>
                </a:cubicBezTo>
                <a:cubicBezTo>
                  <a:pt x="1147" y="258"/>
                  <a:pt x="1151" y="255"/>
                  <a:pt x="1152" y="253"/>
                </a:cubicBezTo>
                <a:cubicBezTo>
                  <a:pt x="1151" y="253"/>
                  <a:pt x="1151" y="253"/>
                  <a:pt x="1151" y="253"/>
                </a:cubicBezTo>
                <a:cubicBezTo>
                  <a:pt x="1161" y="255"/>
                  <a:pt x="1167" y="241"/>
                  <a:pt x="1180" y="245"/>
                </a:cubicBezTo>
                <a:cubicBezTo>
                  <a:pt x="1179" y="249"/>
                  <a:pt x="1171" y="249"/>
                  <a:pt x="1167" y="253"/>
                </a:cubicBezTo>
                <a:cubicBezTo>
                  <a:pt x="1171" y="257"/>
                  <a:pt x="1173" y="253"/>
                  <a:pt x="1178" y="253"/>
                </a:cubicBezTo>
                <a:cubicBezTo>
                  <a:pt x="1182" y="249"/>
                  <a:pt x="1189" y="252"/>
                  <a:pt x="1193" y="249"/>
                </a:cubicBezTo>
                <a:cubicBezTo>
                  <a:pt x="1196" y="252"/>
                  <a:pt x="1190" y="253"/>
                  <a:pt x="1189" y="256"/>
                </a:cubicBezTo>
                <a:cubicBezTo>
                  <a:pt x="1187" y="255"/>
                  <a:pt x="1187" y="257"/>
                  <a:pt x="1186" y="259"/>
                </a:cubicBezTo>
                <a:cubicBezTo>
                  <a:pt x="1188" y="262"/>
                  <a:pt x="1188" y="262"/>
                  <a:pt x="1188" y="262"/>
                </a:cubicBezTo>
                <a:cubicBezTo>
                  <a:pt x="1186" y="261"/>
                  <a:pt x="1185" y="263"/>
                  <a:pt x="1185" y="263"/>
                </a:cubicBezTo>
                <a:cubicBezTo>
                  <a:pt x="1185" y="266"/>
                  <a:pt x="1188" y="265"/>
                  <a:pt x="1189" y="266"/>
                </a:cubicBezTo>
                <a:cubicBezTo>
                  <a:pt x="1188" y="268"/>
                  <a:pt x="1184" y="268"/>
                  <a:pt x="1185" y="272"/>
                </a:cubicBezTo>
                <a:cubicBezTo>
                  <a:pt x="1184" y="271"/>
                  <a:pt x="1184" y="273"/>
                  <a:pt x="1183" y="273"/>
                </a:cubicBezTo>
                <a:cubicBezTo>
                  <a:pt x="1182" y="273"/>
                  <a:pt x="1182" y="273"/>
                  <a:pt x="1182" y="273"/>
                </a:cubicBezTo>
                <a:cubicBezTo>
                  <a:pt x="1183" y="272"/>
                  <a:pt x="1186" y="271"/>
                  <a:pt x="1185" y="268"/>
                </a:cubicBezTo>
                <a:cubicBezTo>
                  <a:pt x="1183" y="265"/>
                  <a:pt x="1182" y="270"/>
                  <a:pt x="1180" y="270"/>
                </a:cubicBezTo>
                <a:cubicBezTo>
                  <a:pt x="1177" y="272"/>
                  <a:pt x="1179" y="278"/>
                  <a:pt x="1174" y="278"/>
                </a:cubicBezTo>
                <a:cubicBezTo>
                  <a:pt x="1175" y="280"/>
                  <a:pt x="1176" y="279"/>
                  <a:pt x="1177" y="279"/>
                </a:cubicBezTo>
                <a:cubicBezTo>
                  <a:pt x="1177" y="280"/>
                  <a:pt x="1177" y="280"/>
                  <a:pt x="1176" y="281"/>
                </a:cubicBezTo>
                <a:cubicBezTo>
                  <a:pt x="1173" y="281"/>
                  <a:pt x="1175" y="276"/>
                  <a:pt x="1171" y="280"/>
                </a:cubicBezTo>
                <a:cubicBezTo>
                  <a:pt x="1175" y="273"/>
                  <a:pt x="1175" y="273"/>
                  <a:pt x="1175" y="273"/>
                </a:cubicBezTo>
                <a:cubicBezTo>
                  <a:pt x="1174" y="272"/>
                  <a:pt x="1174" y="272"/>
                  <a:pt x="1174" y="272"/>
                </a:cubicBezTo>
                <a:cubicBezTo>
                  <a:pt x="1176" y="271"/>
                  <a:pt x="1179" y="270"/>
                  <a:pt x="1180" y="267"/>
                </a:cubicBezTo>
                <a:cubicBezTo>
                  <a:pt x="1177" y="268"/>
                  <a:pt x="1171" y="268"/>
                  <a:pt x="1169" y="273"/>
                </a:cubicBezTo>
                <a:cubicBezTo>
                  <a:pt x="1171" y="274"/>
                  <a:pt x="1171" y="274"/>
                  <a:pt x="1171" y="274"/>
                </a:cubicBezTo>
                <a:cubicBezTo>
                  <a:pt x="1168" y="278"/>
                  <a:pt x="1171" y="271"/>
                  <a:pt x="1167" y="273"/>
                </a:cubicBezTo>
                <a:cubicBezTo>
                  <a:pt x="1163" y="273"/>
                  <a:pt x="1159" y="275"/>
                  <a:pt x="1157" y="277"/>
                </a:cubicBezTo>
                <a:cubicBezTo>
                  <a:pt x="1161" y="279"/>
                  <a:pt x="1165" y="275"/>
                  <a:pt x="1168" y="278"/>
                </a:cubicBezTo>
                <a:cubicBezTo>
                  <a:pt x="1166" y="280"/>
                  <a:pt x="1166" y="280"/>
                  <a:pt x="1166" y="280"/>
                </a:cubicBezTo>
                <a:cubicBezTo>
                  <a:pt x="1165" y="279"/>
                  <a:pt x="1166" y="276"/>
                  <a:pt x="1162" y="277"/>
                </a:cubicBezTo>
                <a:cubicBezTo>
                  <a:pt x="1162" y="281"/>
                  <a:pt x="1159" y="280"/>
                  <a:pt x="1157" y="279"/>
                </a:cubicBezTo>
                <a:cubicBezTo>
                  <a:pt x="1155" y="277"/>
                  <a:pt x="1155" y="277"/>
                  <a:pt x="1155" y="277"/>
                </a:cubicBezTo>
                <a:cubicBezTo>
                  <a:pt x="1143" y="284"/>
                  <a:pt x="1129" y="291"/>
                  <a:pt x="1119" y="301"/>
                </a:cubicBezTo>
                <a:cubicBezTo>
                  <a:pt x="1124" y="300"/>
                  <a:pt x="1124" y="300"/>
                  <a:pt x="1124" y="300"/>
                </a:cubicBezTo>
                <a:cubicBezTo>
                  <a:pt x="1120" y="308"/>
                  <a:pt x="1107" y="304"/>
                  <a:pt x="1108" y="311"/>
                </a:cubicBezTo>
                <a:cubicBezTo>
                  <a:pt x="1106" y="310"/>
                  <a:pt x="1109" y="309"/>
                  <a:pt x="1107" y="309"/>
                </a:cubicBezTo>
                <a:cubicBezTo>
                  <a:pt x="1104" y="311"/>
                  <a:pt x="1104" y="311"/>
                  <a:pt x="1104" y="311"/>
                </a:cubicBezTo>
                <a:cubicBezTo>
                  <a:pt x="1104" y="312"/>
                  <a:pt x="1105" y="312"/>
                  <a:pt x="1105" y="313"/>
                </a:cubicBezTo>
                <a:cubicBezTo>
                  <a:pt x="1104" y="314"/>
                  <a:pt x="1104" y="314"/>
                  <a:pt x="1104" y="314"/>
                </a:cubicBezTo>
                <a:cubicBezTo>
                  <a:pt x="1101" y="311"/>
                  <a:pt x="1101" y="311"/>
                  <a:pt x="1101" y="311"/>
                </a:cubicBezTo>
                <a:cubicBezTo>
                  <a:pt x="1100" y="318"/>
                  <a:pt x="1086" y="315"/>
                  <a:pt x="1093" y="323"/>
                </a:cubicBezTo>
                <a:cubicBezTo>
                  <a:pt x="1095" y="325"/>
                  <a:pt x="1095" y="325"/>
                  <a:pt x="1095" y="325"/>
                </a:cubicBezTo>
                <a:cubicBezTo>
                  <a:pt x="1098" y="323"/>
                  <a:pt x="1101" y="320"/>
                  <a:pt x="1102" y="319"/>
                </a:cubicBezTo>
                <a:cubicBezTo>
                  <a:pt x="1098" y="324"/>
                  <a:pt x="1098" y="324"/>
                  <a:pt x="1098" y="324"/>
                </a:cubicBezTo>
                <a:cubicBezTo>
                  <a:pt x="1099" y="326"/>
                  <a:pt x="1101" y="325"/>
                  <a:pt x="1102" y="325"/>
                </a:cubicBezTo>
                <a:cubicBezTo>
                  <a:pt x="1101" y="327"/>
                  <a:pt x="1101" y="327"/>
                  <a:pt x="1101" y="327"/>
                </a:cubicBezTo>
                <a:cubicBezTo>
                  <a:pt x="1095" y="325"/>
                  <a:pt x="1092" y="333"/>
                  <a:pt x="1086" y="330"/>
                </a:cubicBezTo>
                <a:cubicBezTo>
                  <a:pt x="1085" y="332"/>
                  <a:pt x="1083" y="331"/>
                  <a:pt x="1081" y="331"/>
                </a:cubicBezTo>
                <a:cubicBezTo>
                  <a:pt x="1088" y="326"/>
                  <a:pt x="1088" y="326"/>
                  <a:pt x="1088" y="326"/>
                </a:cubicBezTo>
                <a:cubicBezTo>
                  <a:pt x="1085" y="322"/>
                  <a:pt x="1085" y="322"/>
                  <a:pt x="1085" y="322"/>
                </a:cubicBezTo>
                <a:cubicBezTo>
                  <a:pt x="1079" y="324"/>
                  <a:pt x="1078" y="331"/>
                  <a:pt x="1078" y="336"/>
                </a:cubicBezTo>
                <a:cubicBezTo>
                  <a:pt x="1083" y="329"/>
                  <a:pt x="1087" y="338"/>
                  <a:pt x="1093" y="332"/>
                </a:cubicBezTo>
                <a:cubicBezTo>
                  <a:pt x="1096" y="332"/>
                  <a:pt x="1096" y="332"/>
                  <a:pt x="1096" y="332"/>
                </a:cubicBezTo>
                <a:cubicBezTo>
                  <a:pt x="1096" y="333"/>
                  <a:pt x="1096" y="333"/>
                  <a:pt x="1096" y="333"/>
                </a:cubicBezTo>
                <a:cubicBezTo>
                  <a:pt x="1103" y="334"/>
                  <a:pt x="1105" y="324"/>
                  <a:pt x="1113" y="327"/>
                </a:cubicBezTo>
                <a:cubicBezTo>
                  <a:pt x="1120" y="315"/>
                  <a:pt x="1132" y="320"/>
                  <a:pt x="1142" y="313"/>
                </a:cubicBezTo>
                <a:cubicBezTo>
                  <a:pt x="1153" y="313"/>
                  <a:pt x="1167" y="301"/>
                  <a:pt x="1181" y="297"/>
                </a:cubicBezTo>
                <a:cubicBezTo>
                  <a:pt x="1181" y="298"/>
                  <a:pt x="1180" y="298"/>
                  <a:pt x="1180" y="299"/>
                </a:cubicBezTo>
                <a:cubicBezTo>
                  <a:pt x="1184" y="299"/>
                  <a:pt x="1184" y="299"/>
                  <a:pt x="1184" y="299"/>
                </a:cubicBezTo>
                <a:cubicBezTo>
                  <a:pt x="1180" y="294"/>
                  <a:pt x="1191" y="295"/>
                  <a:pt x="1192" y="289"/>
                </a:cubicBezTo>
                <a:cubicBezTo>
                  <a:pt x="1200" y="287"/>
                  <a:pt x="1210" y="285"/>
                  <a:pt x="1219" y="281"/>
                </a:cubicBezTo>
                <a:cubicBezTo>
                  <a:pt x="1224" y="276"/>
                  <a:pt x="1231" y="277"/>
                  <a:pt x="1237" y="273"/>
                </a:cubicBezTo>
                <a:cubicBezTo>
                  <a:pt x="1250" y="267"/>
                  <a:pt x="1262" y="258"/>
                  <a:pt x="1277" y="256"/>
                </a:cubicBezTo>
                <a:cubicBezTo>
                  <a:pt x="1288" y="245"/>
                  <a:pt x="1304" y="251"/>
                  <a:pt x="1313" y="239"/>
                </a:cubicBezTo>
                <a:cubicBezTo>
                  <a:pt x="1315" y="239"/>
                  <a:pt x="1318" y="242"/>
                  <a:pt x="1319" y="238"/>
                </a:cubicBezTo>
                <a:cubicBezTo>
                  <a:pt x="1319" y="239"/>
                  <a:pt x="1319" y="241"/>
                  <a:pt x="1320" y="242"/>
                </a:cubicBezTo>
                <a:cubicBezTo>
                  <a:pt x="1324" y="240"/>
                  <a:pt x="1324" y="240"/>
                  <a:pt x="1324" y="240"/>
                </a:cubicBezTo>
                <a:cubicBezTo>
                  <a:pt x="1313" y="247"/>
                  <a:pt x="1302" y="247"/>
                  <a:pt x="1290" y="253"/>
                </a:cubicBezTo>
                <a:cubicBezTo>
                  <a:pt x="1257" y="265"/>
                  <a:pt x="1224" y="278"/>
                  <a:pt x="1194" y="296"/>
                </a:cubicBezTo>
                <a:cubicBezTo>
                  <a:pt x="1198" y="298"/>
                  <a:pt x="1201" y="293"/>
                  <a:pt x="1206" y="294"/>
                </a:cubicBezTo>
                <a:cubicBezTo>
                  <a:pt x="1228" y="283"/>
                  <a:pt x="1228" y="283"/>
                  <a:pt x="1228" y="283"/>
                </a:cubicBezTo>
                <a:cubicBezTo>
                  <a:pt x="1216" y="291"/>
                  <a:pt x="1201" y="297"/>
                  <a:pt x="1188" y="305"/>
                </a:cubicBezTo>
                <a:cubicBezTo>
                  <a:pt x="1196" y="305"/>
                  <a:pt x="1205" y="302"/>
                  <a:pt x="1212" y="297"/>
                </a:cubicBezTo>
                <a:cubicBezTo>
                  <a:pt x="1214" y="298"/>
                  <a:pt x="1214" y="298"/>
                  <a:pt x="1214" y="298"/>
                </a:cubicBezTo>
                <a:cubicBezTo>
                  <a:pt x="1238" y="287"/>
                  <a:pt x="1261" y="275"/>
                  <a:pt x="1285" y="267"/>
                </a:cubicBezTo>
                <a:cubicBezTo>
                  <a:pt x="1286" y="268"/>
                  <a:pt x="1286" y="268"/>
                  <a:pt x="1286" y="268"/>
                </a:cubicBezTo>
                <a:cubicBezTo>
                  <a:pt x="1265" y="277"/>
                  <a:pt x="1244" y="288"/>
                  <a:pt x="1223" y="296"/>
                </a:cubicBezTo>
                <a:cubicBezTo>
                  <a:pt x="1224" y="298"/>
                  <a:pt x="1227" y="296"/>
                  <a:pt x="1228" y="295"/>
                </a:cubicBezTo>
                <a:cubicBezTo>
                  <a:pt x="1230" y="297"/>
                  <a:pt x="1227" y="298"/>
                  <a:pt x="1226" y="300"/>
                </a:cubicBezTo>
                <a:cubicBezTo>
                  <a:pt x="1219" y="297"/>
                  <a:pt x="1213" y="300"/>
                  <a:pt x="1206" y="304"/>
                </a:cubicBezTo>
                <a:cubicBezTo>
                  <a:pt x="1206" y="306"/>
                  <a:pt x="1206" y="306"/>
                  <a:pt x="1206" y="306"/>
                </a:cubicBezTo>
                <a:cubicBezTo>
                  <a:pt x="1211" y="309"/>
                  <a:pt x="1215" y="305"/>
                  <a:pt x="1219" y="304"/>
                </a:cubicBezTo>
                <a:cubicBezTo>
                  <a:pt x="1212" y="310"/>
                  <a:pt x="1200" y="313"/>
                  <a:pt x="1190" y="319"/>
                </a:cubicBezTo>
                <a:cubicBezTo>
                  <a:pt x="1184" y="322"/>
                  <a:pt x="1177" y="325"/>
                  <a:pt x="1171" y="329"/>
                </a:cubicBezTo>
                <a:cubicBezTo>
                  <a:pt x="1174" y="323"/>
                  <a:pt x="1174" y="323"/>
                  <a:pt x="1174" y="323"/>
                </a:cubicBezTo>
                <a:cubicBezTo>
                  <a:pt x="1171" y="323"/>
                  <a:pt x="1169" y="326"/>
                  <a:pt x="1167" y="328"/>
                </a:cubicBezTo>
                <a:cubicBezTo>
                  <a:pt x="1166" y="329"/>
                  <a:pt x="1169" y="330"/>
                  <a:pt x="1167" y="331"/>
                </a:cubicBezTo>
                <a:cubicBezTo>
                  <a:pt x="1167" y="329"/>
                  <a:pt x="1161" y="327"/>
                  <a:pt x="1160" y="330"/>
                </a:cubicBezTo>
                <a:cubicBezTo>
                  <a:pt x="1158" y="332"/>
                  <a:pt x="1158" y="332"/>
                  <a:pt x="1158" y="332"/>
                </a:cubicBezTo>
                <a:cubicBezTo>
                  <a:pt x="1164" y="332"/>
                  <a:pt x="1164" y="332"/>
                  <a:pt x="1164" y="332"/>
                </a:cubicBezTo>
                <a:cubicBezTo>
                  <a:pt x="1157" y="335"/>
                  <a:pt x="1157" y="335"/>
                  <a:pt x="1157" y="335"/>
                </a:cubicBezTo>
                <a:cubicBezTo>
                  <a:pt x="1157" y="333"/>
                  <a:pt x="1157" y="333"/>
                  <a:pt x="1157" y="333"/>
                </a:cubicBezTo>
                <a:cubicBezTo>
                  <a:pt x="1149" y="344"/>
                  <a:pt x="1133" y="344"/>
                  <a:pt x="1124" y="354"/>
                </a:cubicBezTo>
                <a:cubicBezTo>
                  <a:pt x="1118" y="352"/>
                  <a:pt x="1112" y="361"/>
                  <a:pt x="1106" y="362"/>
                </a:cubicBezTo>
                <a:cubicBezTo>
                  <a:pt x="1090" y="372"/>
                  <a:pt x="1073" y="380"/>
                  <a:pt x="1059" y="393"/>
                </a:cubicBezTo>
                <a:cubicBezTo>
                  <a:pt x="1029" y="410"/>
                  <a:pt x="1008" y="434"/>
                  <a:pt x="980" y="453"/>
                </a:cubicBezTo>
                <a:cubicBezTo>
                  <a:pt x="979" y="451"/>
                  <a:pt x="981" y="451"/>
                  <a:pt x="981" y="450"/>
                </a:cubicBezTo>
                <a:cubicBezTo>
                  <a:pt x="973" y="452"/>
                  <a:pt x="966" y="461"/>
                  <a:pt x="957" y="466"/>
                </a:cubicBezTo>
                <a:cubicBezTo>
                  <a:pt x="958" y="467"/>
                  <a:pt x="958" y="467"/>
                  <a:pt x="958" y="467"/>
                </a:cubicBezTo>
                <a:cubicBezTo>
                  <a:pt x="950" y="471"/>
                  <a:pt x="936" y="477"/>
                  <a:pt x="928" y="487"/>
                </a:cubicBezTo>
                <a:cubicBezTo>
                  <a:pt x="932" y="487"/>
                  <a:pt x="932" y="487"/>
                  <a:pt x="932" y="487"/>
                </a:cubicBezTo>
                <a:cubicBezTo>
                  <a:pt x="927" y="489"/>
                  <a:pt x="922" y="488"/>
                  <a:pt x="918" y="495"/>
                </a:cubicBezTo>
                <a:cubicBezTo>
                  <a:pt x="887" y="524"/>
                  <a:pt x="857" y="554"/>
                  <a:pt x="831" y="586"/>
                </a:cubicBezTo>
                <a:cubicBezTo>
                  <a:pt x="815" y="599"/>
                  <a:pt x="800" y="611"/>
                  <a:pt x="778" y="610"/>
                </a:cubicBezTo>
                <a:cubicBezTo>
                  <a:pt x="773" y="610"/>
                  <a:pt x="778" y="618"/>
                  <a:pt x="771" y="615"/>
                </a:cubicBezTo>
                <a:cubicBezTo>
                  <a:pt x="771" y="609"/>
                  <a:pt x="771" y="609"/>
                  <a:pt x="771" y="609"/>
                </a:cubicBezTo>
                <a:cubicBezTo>
                  <a:pt x="763" y="611"/>
                  <a:pt x="755" y="617"/>
                  <a:pt x="745" y="615"/>
                </a:cubicBezTo>
                <a:cubicBezTo>
                  <a:pt x="750" y="612"/>
                  <a:pt x="750" y="612"/>
                  <a:pt x="750" y="612"/>
                </a:cubicBezTo>
                <a:cubicBezTo>
                  <a:pt x="743" y="607"/>
                  <a:pt x="727" y="614"/>
                  <a:pt x="722" y="603"/>
                </a:cubicBezTo>
                <a:cubicBezTo>
                  <a:pt x="718" y="602"/>
                  <a:pt x="713" y="595"/>
                  <a:pt x="709" y="597"/>
                </a:cubicBezTo>
                <a:cubicBezTo>
                  <a:pt x="715" y="595"/>
                  <a:pt x="709" y="592"/>
                  <a:pt x="708" y="589"/>
                </a:cubicBezTo>
                <a:cubicBezTo>
                  <a:pt x="705" y="586"/>
                  <a:pt x="705" y="586"/>
                  <a:pt x="705" y="586"/>
                </a:cubicBezTo>
                <a:cubicBezTo>
                  <a:pt x="701" y="593"/>
                  <a:pt x="693" y="592"/>
                  <a:pt x="689" y="597"/>
                </a:cubicBezTo>
                <a:cubicBezTo>
                  <a:pt x="684" y="596"/>
                  <a:pt x="678" y="595"/>
                  <a:pt x="677" y="589"/>
                </a:cubicBezTo>
                <a:cubicBezTo>
                  <a:pt x="678" y="583"/>
                  <a:pt x="683" y="585"/>
                  <a:pt x="687" y="587"/>
                </a:cubicBezTo>
                <a:cubicBezTo>
                  <a:pt x="686" y="593"/>
                  <a:pt x="693" y="590"/>
                  <a:pt x="696" y="589"/>
                </a:cubicBezTo>
                <a:cubicBezTo>
                  <a:pt x="697" y="584"/>
                  <a:pt x="708" y="585"/>
                  <a:pt x="703" y="579"/>
                </a:cubicBezTo>
                <a:cubicBezTo>
                  <a:pt x="699" y="580"/>
                  <a:pt x="698" y="576"/>
                  <a:pt x="697" y="575"/>
                </a:cubicBezTo>
                <a:cubicBezTo>
                  <a:pt x="693" y="575"/>
                  <a:pt x="690" y="580"/>
                  <a:pt x="686" y="579"/>
                </a:cubicBezTo>
                <a:cubicBezTo>
                  <a:pt x="684" y="577"/>
                  <a:pt x="690" y="575"/>
                  <a:pt x="688" y="573"/>
                </a:cubicBezTo>
                <a:cubicBezTo>
                  <a:pt x="681" y="580"/>
                  <a:pt x="671" y="582"/>
                  <a:pt x="661" y="580"/>
                </a:cubicBezTo>
                <a:cubicBezTo>
                  <a:pt x="659" y="579"/>
                  <a:pt x="656" y="579"/>
                  <a:pt x="655" y="577"/>
                </a:cubicBezTo>
                <a:cubicBezTo>
                  <a:pt x="665" y="575"/>
                  <a:pt x="672" y="575"/>
                  <a:pt x="680" y="569"/>
                </a:cubicBezTo>
                <a:cubicBezTo>
                  <a:pt x="681" y="565"/>
                  <a:pt x="673" y="565"/>
                  <a:pt x="675" y="562"/>
                </a:cubicBezTo>
                <a:cubicBezTo>
                  <a:pt x="668" y="563"/>
                  <a:pt x="671" y="554"/>
                  <a:pt x="665" y="554"/>
                </a:cubicBezTo>
                <a:cubicBezTo>
                  <a:pt x="658" y="562"/>
                  <a:pt x="646" y="564"/>
                  <a:pt x="636" y="561"/>
                </a:cubicBezTo>
                <a:cubicBezTo>
                  <a:pt x="634" y="559"/>
                  <a:pt x="634" y="559"/>
                  <a:pt x="634" y="559"/>
                </a:cubicBezTo>
                <a:cubicBezTo>
                  <a:pt x="639" y="551"/>
                  <a:pt x="651" y="557"/>
                  <a:pt x="655" y="549"/>
                </a:cubicBezTo>
                <a:cubicBezTo>
                  <a:pt x="644" y="550"/>
                  <a:pt x="633" y="551"/>
                  <a:pt x="623" y="545"/>
                </a:cubicBezTo>
                <a:cubicBezTo>
                  <a:pt x="615" y="550"/>
                  <a:pt x="615" y="535"/>
                  <a:pt x="607" y="532"/>
                </a:cubicBezTo>
                <a:cubicBezTo>
                  <a:pt x="596" y="494"/>
                  <a:pt x="596" y="494"/>
                  <a:pt x="596" y="494"/>
                </a:cubicBezTo>
                <a:cubicBezTo>
                  <a:pt x="604" y="491"/>
                  <a:pt x="594" y="483"/>
                  <a:pt x="600" y="477"/>
                </a:cubicBezTo>
                <a:cubicBezTo>
                  <a:pt x="599" y="468"/>
                  <a:pt x="603" y="455"/>
                  <a:pt x="597" y="449"/>
                </a:cubicBezTo>
                <a:cubicBezTo>
                  <a:pt x="593" y="465"/>
                  <a:pt x="593" y="465"/>
                  <a:pt x="593" y="465"/>
                </a:cubicBezTo>
                <a:cubicBezTo>
                  <a:pt x="592" y="462"/>
                  <a:pt x="592" y="455"/>
                  <a:pt x="593" y="450"/>
                </a:cubicBezTo>
                <a:cubicBezTo>
                  <a:pt x="590" y="451"/>
                  <a:pt x="584" y="457"/>
                  <a:pt x="585" y="462"/>
                </a:cubicBezTo>
                <a:cubicBezTo>
                  <a:pt x="584" y="457"/>
                  <a:pt x="584" y="457"/>
                  <a:pt x="584" y="457"/>
                </a:cubicBezTo>
                <a:cubicBezTo>
                  <a:pt x="577" y="459"/>
                  <a:pt x="584" y="473"/>
                  <a:pt x="573" y="469"/>
                </a:cubicBezTo>
                <a:cubicBezTo>
                  <a:pt x="571" y="472"/>
                  <a:pt x="575" y="474"/>
                  <a:pt x="571" y="476"/>
                </a:cubicBezTo>
                <a:cubicBezTo>
                  <a:pt x="570" y="473"/>
                  <a:pt x="567" y="477"/>
                  <a:pt x="566" y="479"/>
                </a:cubicBezTo>
                <a:cubicBezTo>
                  <a:pt x="570" y="481"/>
                  <a:pt x="568" y="485"/>
                  <a:pt x="567" y="488"/>
                </a:cubicBezTo>
                <a:cubicBezTo>
                  <a:pt x="564" y="489"/>
                  <a:pt x="564" y="489"/>
                  <a:pt x="564" y="489"/>
                </a:cubicBezTo>
                <a:cubicBezTo>
                  <a:pt x="566" y="492"/>
                  <a:pt x="566" y="492"/>
                  <a:pt x="566" y="492"/>
                </a:cubicBezTo>
                <a:cubicBezTo>
                  <a:pt x="560" y="490"/>
                  <a:pt x="560" y="490"/>
                  <a:pt x="560" y="490"/>
                </a:cubicBezTo>
                <a:cubicBezTo>
                  <a:pt x="561" y="487"/>
                  <a:pt x="561" y="487"/>
                  <a:pt x="561" y="487"/>
                </a:cubicBezTo>
                <a:cubicBezTo>
                  <a:pt x="554" y="491"/>
                  <a:pt x="555" y="499"/>
                  <a:pt x="549" y="504"/>
                </a:cubicBezTo>
                <a:cubicBezTo>
                  <a:pt x="552" y="504"/>
                  <a:pt x="552" y="504"/>
                  <a:pt x="552" y="504"/>
                </a:cubicBezTo>
                <a:cubicBezTo>
                  <a:pt x="549" y="507"/>
                  <a:pt x="555" y="506"/>
                  <a:pt x="553" y="509"/>
                </a:cubicBezTo>
                <a:cubicBezTo>
                  <a:pt x="549" y="504"/>
                  <a:pt x="544" y="511"/>
                  <a:pt x="539" y="513"/>
                </a:cubicBezTo>
                <a:cubicBezTo>
                  <a:pt x="539" y="515"/>
                  <a:pt x="536" y="516"/>
                  <a:pt x="537" y="519"/>
                </a:cubicBezTo>
                <a:cubicBezTo>
                  <a:pt x="539" y="522"/>
                  <a:pt x="539" y="522"/>
                  <a:pt x="539" y="522"/>
                </a:cubicBezTo>
                <a:cubicBezTo>
                  <a:pt x="538" y="524"/>
                  <a:pt x="535" y="524"/>
                  <a:pt x="534" y="524"/>
                </a:cubicBezTo>
                <a:cubicBezTo>
                  <a:pt x="526" y="527"/>
                  <a:pt x="523" y="537"/>
                  <a:pt x="520" y="542"/>
                </a:cubicBezTo>
                <a:cubicBezTo>
                  <a:pt x="517" y="545"/>
                  <a:pt x="521" y="558"/>
                  <a:pt x="513" y="556"/>
                </a:cubicBezTo>
                <a:cubicBezTo>
                  <a:pt x="510" y="560"/>
                  <a:pt x="511" y="563"/>
                  <a:pt x="512" y="567"/>
                </a:cubicBezTo>
                <a:cubicBezTo>
                  <a:pt x="515" y="567"/>
                  <a:pt x="517" y="559"/>
                  <a:pt x="521" y="564"/>
                </a:cubicBezTo>
                <a:cubicBezTo>
                  <a:pt x="511" y="579"/>
                  <a:pt x="511" y="579"/>
                  <a:pt x="511" y="579"/>
                </a:cubicBezTo>
                <a:cubicBezTo>
                  <a:pt x="516" y="575"/>
                  <a:pt x="524" y="570"/>
                  <a:pt x="528" y="564"/>
                </a:cubicBezTo>
                <a:cubicBezTo>
                  <a:pt x="531" y="567"/>
                  <a:pt x="524" y="571"/>
                  <a:pt x="524" y="575"/>
                </a:cubicBezTo>
                <a:cubicBezTo>
                  <a:pt x="520" y="577"/>
                  <a:pt x="517" y="581"/>
                  <a:pt x="514" y="583"/>
                </a:cubicBezTo>
                <a:cubicBezTo>
                  <a:pt x="518" y="583"/>
                  <a:pt x="518" y="583"/>
                  <a:pt x="518" y="583"/>
                </a:cubicBezTo>
                <a:cubicBezTo>
                  <a:pt x="517" y="586"/>
                  <a:pt x="516" y="588"/>
                  <a:pt x="514" y="590"/>
                </a:cubicBezTo>
                <a:cubicBezTo>
                  <a:pt x="513" y="583"/>
                  <a:pt x="513" y="583"/>
                  <a:pt x="513" y="583"/>
                </a:cubicBezTo>
                <a:cubicBezTo>
                  <a:pt x="507" y="594"/>
                  <a:pt x="491" y="586"/>
                  <a:pt x="489" y="600"/>
                </a:cubicBezTo>
                <a:cubicBezTo>
                  <a:pt x="485" y="600"/>
                  <a:pt x="483" y="607"/>
                  <a:pt x="478" y="605"/>
                </a:cubicBezTo>
                <a:cubicBezTo>
                  <a:pt x="476" y="607"/>
                  <a:pt x="476" y="607"/>
                  <a:pt x="476" y="607"/>
                </a:cubicBezTo>
                <a:cubicBezTo>
                  <a:pt x="469" y="604"/>
                  <a:pt x="469" y="604"/>
                  <a:pt x="469" y="604"/>
                </a:cubicBezTo>
                <a:cubicBezTo>
                  <a:pt x="469" y="606"/>
                  <a:pt x="469" y="606"/>
                  <a:pt x="469" y="606"/>
                </a:cubicBezTo>
                <a:cubicBezTo>
                  <a:pt x="468" y="605"/>
                  <a:pt x="468" y="605"/>
                  <a:pt x="468" y="605"/>
                </a:cubicBezTo>
                <a:cubicBezTo>
                  <a:pt x="465" y="609"/>
                  <a:pt x="465" y="609"/>
                  <a:pt x="465" y="609"/>
                </a:cubicBezTo>
                <a:cubicBezTo>
                  <a:pt x="465" y="607"/>
                  <a:pt x="465" y="607"/>
                  <a:pt x="465" y="607"/>
                </a:cubicBezTo>
                <a:cubicBezTo>
                  <a:pt x="463" y="606"/>
                  <a:pt x="459" y="608"/>
                  <a:pt x="460" y="611"/>
                </a:cubicBezTo>
                <a:cubicBezTo>
                  <a:pt x="460" y="611"/>
                  <a:pt x="460" y="611"/>
                  <a:pt x="460" y="611"/>
                </a:cubicBezTo>
                <a:cubicBezTo>
                  <a:pt x="463" y="610"/>
                  <a:pt x="463" y="610"/>
                  <a:pt x="463" y="610"/>
                </a:cubicBezTo>
                <a:cubicBezTo>
                  <a:pt x="463" y="611"/>
                  <a:pt x="461" y="613"/>
                  <a:pt x="461" y="614"/>
                </a:cubicBezTo>
                <a:cubicBezTo>
                  <a:pt x="458" y="611"/>
                  <a:pt x="458" y="611"/>
                  <a:pt x="458" y="611"/>
                </a:cubicBezTo>
                <a:cubicBezTo>
                  <a:pt x="456" y="614"/>
                  <a:pt x="456" y="614"/>
                  <a:pt x="456" y="614"/>
                </a:cubicBezTo>
                <a:cubicBezTo>
                  <a:pt x="457" y="610"/>
                  <a:pt x="452" y="616"/>
                  <a:pt x="453" y="611"/>
                </a:cubicBezTo>
                <a:cubicBezTo>
                  <a:pt x="454" y="611"/>
                  <a:pt x="455" y="611"/>
                  <a:pt x="455" y="610"/>
                </a:cubicBezTo>
                <a:cubicBezTo>
                  <a:pt x="450" y="608"/>
                  <a:pt x="450" y="608"/>
                  <a:pt x="450" y="608"/>
                </a:cubicBezTo>
                <a:cubicBezTo>
                  <a:pt x="450" y="610"/>
                  <a:pt x="450" y="610"/>
                  <a:pt x="450" y="610"/>
                </a:cubicBezTo>
                <a:cubicBezTo>
                  <a:pt x="441" y="613"/>
                  <a:pt x="428" y="603"/>
                  <a:pt x="423" y="615"/>
                </a:cubicBezTo>
                <a:cubicBezTo>
                  <a:pt x="422" y="614"/>
                  <a:pt x="422" y="614"/>
                  <a:pt x="422" y="614"/>
                </a:cubicBezTo>
                <a:cubicBezTo>
                  <a:pt x="424" y="611"/>
                  <a:pt x="424" y="611"/>
                  <a:pt x="424" y="611"/>
                </a:cubicBezTo>
                <a:cubicBezTo>
                  <a:pt x="423" y="611"/>
                  <a:pt x="420" y="609"/>
                  <a:pt x="419" y="612"/>
                </a:cubicBezTo>
                <a:cubicBezTo>
                  <a:pt x="416" y="611"/>
                  <a:pt x="409" y="612"/>
                  <a:pt x="405" y="614"/>
                </a:cubicBezTo>
                <a:cubicBezTo>
                  <a:pt x="403" y="614"/>
                  <a:pt x="403" y="614"/>
                  <a:pt x="403" y="614"/>
                </a:cubicBezTo>
                <a:cubicBezTo>
                  <a:pt x="403" y="613"/>
                  <a:pt x="403" y="613"/>
                  <a:pt x="404" y="612"/>
                </a:cubicBezTo>
                <a:cubicBezTo>
                  <a:pt x="403" y="610"/>
                  <a:pt x="400" y="610"/>
                  <a:pt x="399" y="611"/>
                </a:cubicBezTo>
                <a:cubicBezTo>
                  <a:pt x="401" y="610"/>
                  <a:pt x="401" y="610"/>
                  <a:pt x="401" y="610"/>
                </a:cubicBezTo>
                <a:cubicBezTo>
                  <a:pt x="396" y="612"/>
                  <a:pt x="392" y="609"/>
                  <a:pt x="388" y="609"/>
                </a:cubicBezTo>
                <a:cubicBezTo>
                  <a:pt x="388" y="608"/>
                  <a:pt x="387" y="607"/>
                  <a:pt x="387" y="607"/>
                </a:cubicBezTo>
                <a:cubicBezTo>
                  <a:pt x="383" y="607"/>
                  <a:pt x="387" y="609"/>
                  <a:pt x="385" y="609"/>
                </a:cubicBezTo>
                <a:cubicBezTo>
                  <a:pt x="383" y="606"/>
                  <a:pt x="380" y="603"/>
                  <a:pt x="377" y="604"/>
                </a:cubicBezTo>
                <a:cubicBezTo>
                  <a:pt x="377" y="603"/>
                  <a:pt x="375" y="603"/>
                  <a:pt x="375" y="602"/>
                </a:cubicBezTo>
                <a:cubicBezTo>
                  <a:pt x="373" y="603"/>
                  <a:pt x="376" y="607"/>
                  <a:pt x="373" y="604"/>
                </a:cubicBezTo>
                <a:cubicBezTo>
                  <a:pt x="372" y="607"/>
                  <a:pt x="372" y="607"/>
                  <a:pt x="372" y="607"/>
                </a:cubicBezTo>
                <a:cubicBezTo>
                  <a:pt x="370" y="605"/>
                  <a:pt x="370" y="605"/>
                  <a:pt x="370" y="605"/>
                </a:cubicBezTo>
                <a:cubicBezTo>
                  <a:pt x="372" y="603"/>
                  <a:pt x="372" y="603"/>
                  <a:pt x="372" y="603"/>
                </a:cubicBezTo>
                <a:cubicBezTo>
                  <a:pt x="369" y="601"/>
                  <a:pt x="366" y="600"/>
                  <a:pt x="363" y="601"/>
                </a:cubicBezTo>
                <a:cubicBezTo>
                  <a:pt x="363" y="604"/>
                  <a:pt x="363" y="604"/>
                  <a:pt x="363" y="604"/>
                </a:cubicBezTo>
                <a:cubicBezTo>
                  <a:pt x="358" y="605"/>
                  <a:pt x="358" y="600"/>
                  <a:pt x="355" y="595"/>
                </a:cubicBezTo>
                <a:cubicBezTo>
                  <a:pt x="356" y="598"/>
                  <a:pt x="359" y="600"/>
                  <a:pt x="361" y="603"/>
                </a:cubicBezTo>
                <a:cubicBezTo>
                  <a:pt x="364" y="599"/>
                  <a:pt x="356" y="594"/>
                  <a:pt x="355" y="593"/>
                </a:cubicBezTo>
                <a:cubicBezTo>
                  <a:pt x="355" y="593"/>
                  <a:pt x="354" y="593"/>
                  <a:pt x="353" y="593"/>
                </a:cubicBezTo>
                <a:cubicBezTo>
                  <a:pt x="353" y="589"/>
                  <a:pt x="349" y="587"/>
                  <a:pt x="348" y="584"/>
                </a:cubicBezTo>
                <a:cubicBezTo>
                  <a:pt x="352" y="584"/>
                  <a:pt x="349" y="580"/>
                  <a:pt x="348" y="578"/>
                </a:cubicBezTo>
                <a:cubicBezTo>
                  <a:pt x="345" y="575"/>
                  <a:pt x="345" y="575"/>
                  <a:pt x="345" y="575"/>
                </a:cubicBezTo>
                <a:cubicBezTo>
                  <a:pt x="348" y="575"/>
                  <a:pt x="350" y="572"/>
                  <a:pt x="352" y="570"/>
                </a:cubicBezTo>
                <a:cubicBezTo>
                  <a:pt x="349" y="568"/>
                  <a:pt x="349" y="568"/>
                  <a:pt x="349" y="568"/>
                </a:cubicBezTo>
                <a:cubicBezTo>
                  <a:pt x="346" y="570"/>
                  <a:pt x="346" y="570"/>
                  <a:pt x="346" y="570"/>
                </a:cubicBezTo>
                <a:cubicBezTo>
                  <a:pt x="345" y="567"/>
                  <a:pt x="345" y="567"/>
                  <a:pt x="345" y="567"/>
                </a:cubicBezTo>
                <a:cubicBezTo>
                  <a:pt x="341" y="569"/>
                  <a:pt x="341" y="569"/>
                  <a:pt x="341" y="569"/>
                </a:cubicBezTo>
                <a:cubicBezTo>
                  <a:pt x="342" y="569"/>
                  <a:pt x="342" y="569"/>
                  <a:pt x="342" y="569"/>
                </a:cubicBezTo>
                <a:cubicBezTo>
                  <a:pt x="339" y="565"/>
                  <a:pt x="333" y="565"/>
                  <a:pt x="329" y="566"/>
                </a:cubicBezTo>
                <a:cubicBezTo>
                  <a:pt x="325" y="569"/>
                  <a:pt x="320" y="570"/>
                  <a:pt x="317" y="567"/>
                </a:cubicBezTo>
                <a:cubicBezTo>
                  <a:pt x="297" y="565"/>
                  <a:pt x="275" y="558"/>
                  <a:pt x="267" y="537"/>
                </a:cubicBezTo>
                <a:cubicBezTo>
                  <a:pt x="261" y="511"/>
                  <a:pt x="261" y="484"/>
                  <a:pt x="265" y="457"/>
                </a:cubicBezTo>
                <a:cubicBezTo>
                  <a:pt x="267" y="454"/>
                  <a:pt x="267" y="454"/>
                  <a:pt x="267" y="454"/>
                </a:cubicBezTo>
                <a:cubicBezTo>
                  <a:pt x="264" y="447"/>
                  <a:pt x="265" y="434"/>
                  <a:pt x="268" y="425"/>
                </a:cubicBezTo>
                <a:cubicBezTo>
                  <a:pt x="269" y="425"/>
                  <a:pt x="269" y="426"/>
                  <a:pt x="269" y="426"/>
                </a:cubicBezTo>
                <a:cubicBezTo>
                  <a:pt x="274" y="423"/>
                  <a:pt x="265" y="419"/>
                  <a:pt x="271" y="417"/>
                </a:cubicBezTo>
                <a:cubicBezTo>
                  <a:pt x="274" y="375"/>
                  <a:pt x="292" y="335"/>
                  <a:pt x="296" y="293"/>
                </a:cubicBezTo>
                <a:cubicBezTo>
                  <a:pt x="278" y="306"/>
                  <a:pt x="283" y="324"/>
                  <a:pt x="265" y="338"/>
                </a:cubicBezTo>
                <a:cubicBezTo>
                  <a:pt x="253" y="359"/>
                  <a:pt x="236" y="381"/>
                  <a:pt x="229" y="407"/>
                </a:cubicBezTo>
                <a:cubicBezTo>
                  <a:pt x="231" y="408"/>
                  <a:pt x="231" y="408"/>
                  <a:pt x="231" y="408"/>
                </a:cubicBezTo>
                <a:cubicBezTo>
                  <a:pt x="226" y="411"/>
                  <a:pt x="234" y="416"/>
                  <a:pt x="228" y="420"/>
                </a:cubicBezTo>
                <a:cubicBezTo>
                  <a:pt x="229" y="421"/>
                  <a:pt x="229" y="421"/>
                  <a:pt x="229" y="421"/>
                </a:cubicBezTo>
                <a:cubicBezTo>
                  <a:pt x="225" y="428"/>
                  <a:pt x="219" y="437"/>
                  <a:pt x="215" y="446"/>
                </a:cubicBezTo>
                <a:cubicBezTo>
                  <a:pt x="212" y="446"/>
                  <a:pt x="212" y="446"/>
                  <a:pt x="212" y="446"/>
                </a:cubicBezTo>
                <a:cubicBezTo>
                  <a:pt x="212" y="449"/>
                  <a:pt x="212" y="449"/>
                  <a:pt x="212" y="449"/>
                </a:cubicBezTo>
                <a:cubicBezTo>
                  <a:pt x="211" y="453"/>
                  <a:pt x="201" y="451"/>
                  <a:pt x="204" y="457"/>
                </a:cubicBezTo>
                <a:cubicBezTo>
                  <a:pt x="203" y="457"/>
                  <a:pt x="202" y="457"/>
                  <a:pt x="201" y="458"/>
                </a:cubicBezTo>
                <a:cubicBezTo>
                  <a:pt x="201" y="460"/>
                  <a:pt x="201" y="460"/>
                  <a:pt x="201" y="460"/>
                </a:cubicBezTo>
                <a:cubicBezTo>
                  <a:pt x="205" y="459"/>
                  <a:pt x="205" y="459"/>
                  <a:pt x="205" y="459"/>
                </a:cubicBezTo>
                <a:cubicBezTo>
                  <a:pt x="201" y="460"/>
                  <a:pt x="202" y="464"/>
                  <a:pt x="201" y="466"/>
                </a:cubicBezTo>
                <a:cubicBezTo>
                  <a:pt x="193" y="461"/>
                  <a:pt x="189" y="474"/>
                  <a:pt x="185" y="477"/>
                </a:cubicBezTo>
                <a:cubicBezTo>
                  <a:pt x="181" y="482"/>
                  <a:pt x="181" y="482"/>
                  <a:pt x="181" y="482"/>
                </a:cubicBezTo>
                <a:cubicBezTo>
                  <a:pt x="180" y="480"/>
                  <a:pt x="183" y="479"/>
                  <a:pt x="181" y="477"/>
                </a:cubicBezTo>
                <a:cubicBezTo>
                  <a:pt x="177" y="479"/>
                  <a:pt x="177" y="481"/>
                  <a:pt x="173" y="479"/>
                </a:cubicBezTo>
                <a:cubicBezTo>
                  <a:pt x="171" y="484"/>
                  <a:pt x="167" y="481"/>
                  <a:pt x="163" y="482"/>
                </a:cubicBezTo>
                <a:cubicBezTo>
                  <a:pt x="164" y="479"/>
                  <a:pt x="160" y="479"/>
                  <a:pt x="159" y="479"/>
                </a:cubicBezTo>
                <a:cubicBezTo>
                  <a:pt x="155" y="481"/>
                  <a:pt x="152" y="475"/>
                  <a:pt x="149" y="477"/>
                </a:cubicBezTo>
                <a:cubicBezTo>
                  <a:pt x="149" y="481"/>
                  <a:pt x="149" y="481"/>
                  <a:pt x="149" y="481"/>
                </a:cubicBezTo>
                <a:cubicBezTo>
                  <a:pt x="146" y="479"/>
                  <a:pt x="147" y="483"/>
                  <a:pt x="146" y="483"/>
                </a:cubicBezTo>
                <a:cubicBezTo>
                  <a:pt x="143" y="483"/>
                  <a:pt x="143" y="482"/>
                  <a:pt x="141" y="480"/>
                </a:cubicBezTo>
                <a:cubicBezTo>
                  <a:pt x="140" y="480"/>
                  <a:pt x="141" y="481"/>
                  <a:pt x="141" y="482"/>
                </a:cubicBezTo>
                <a:cubicBezTo>
                  <a:pt x="139" y="479"/>
                  <a:pt x="139" y="479"/>
                  <a:pt x="139" y="479"/>
                </a:cubicBezTo>
                <a:cubicBezTo>
                  <a:pt x="135" y="481"/>
                  <a:pt x="135" y="481"/>
                  <a:pt x="135" y="481"/>
                </a:cubicBezTo>
                <a:cubicBezTo>
                  <a:pt x="136" y="479"/>
                  <a:pt x="136" y="479"/>
                  <a:pt x="136" y="479"/>
                </a:cubicBezTo>
                <a:cubicBezTo>
                  <a:pt x="122" y="474"/>
                  <a:pt x="111" y="473"/>
                  <a:pt x="99" y="466"/>
                </a:cubicBezTo>
                <a:cubicBezTo>
                  <a:pt x="98" y="464"/>
                  <a:pt x="99" y="463"/>
                  <a:pt x="100" y="462"/>
                </a:cubicBezTo>
                <a:cubicBezTo>
                  <a:pt x="99" y="460"/>
                  <a:pt x="97" y="459"/>
                  <a:pt x="95" y="459"/>
                </a:cubicBezTo>
                <a:cubicBezTo>
                  <a:pt x="93" y="460"/>
                  <a:pt x="99" y="461"/>
                  <a:pt x="96" y="463"/>
                </a:cubicBezTo>
                <a:cubicBezTo>
                  <a:pt x="86" y="460"/>
                  <a:pt x="89" y="452"/>
                  <a:pt x="87" y="445"/>
                </a:cubicBezTo>
                <a:cubicBezTo>
                  <a:pt x="79" y="442"/>
                  <a:pt x="85" y="434"/>
                  <a:pt x="85" y="429"/>
                </a:cubicBezTo>
                <a:cubicBezTo>
                  <a:pt x="89" y="426"/>
                  <a:pt x="85" y="424"/>
                  <a:pt x="89" y="421"/>
                </a:cubicBezTo>
                <a:cubicBezTo>
                  <a:pt x="87" y="423"/>
                  <a:pt x="82" y="419"/>
                  <a:pt x="84" y="423"/>
                </a:cubicBezTo>
                <a:cubicBezTo>
                  <a:pt x="80" y="424"/>
                  <a:pt x="76" y="412"/>
                  <a:pt x="73" y="417"/>
                </a:cubicBezTo>
                <a:cubicBezTo>
                  <a:pt x="73" y="413"/>
                  <a:pt x="73" y="413"/>
                  <a:pt x="73" y="413"/>
                </a:cubicBezTo>
                <a:cubicBezTo>
                  <a:pt x="69" y="413"/>
                  <a:pt x="72" y="420"/>
                  <a:pt x="71" y="423"/>
                </a:cubicBezTo>
                <a:cubicBezTo>
                  <a:pt x="75" y="427"/>
                  <a:pt x="75" y="427"/>
                  <a:pt x="75" y="427"/>
                </a:cubicBezTo>
                <a:cubicBezTo>
                  <a:pt x="72" y="429"/>
                  <a:pt x="73" y="434"/>
                  <a:pt x="71" y="437"/>
                </a:cubicBezTo>
                <a:cubicBezTo>
                  <a:pt x="68" y="435"/>
                  <a:pt x="63" y="440"/>
                  <a:pt x="60" y="436"/>
                </a:cubicBezTo>
                <a:cubicBezTo>
                  <a:pt x="61" y="435"/>
                  <a:pt x="61" y="435"/>
                  <a:pt x="61" y="435"/>
                </a:cubicBezTo>
                <a:cubicBezTo>
                  <a:pt x="61" y="432"/>
                  <a:pt x="57" y="432"/>
                  <a:pt x="55" y="432"/>
                </a:cubicBezTo>
                <a:cubicBezTo>
                  <a:pt x="53" y="433"/>
                  <a:pt x="54" y="434"/>
                  <a:pt x="54" y="435"/>
                </a:cubicBezTo>
                <a:cubicBezTo>
                  <a:pt x="53" y="432"/>
                  <a:pt x="51" y="431"/>
                  <a:pt x="47" y="431"/>
                </a:cubicBezTo>
                <a:cubicBezTo>
                  <a:pt x="46" y="431"/>
                  <a:pt x="47" y="432"/>
                  <a:pt x="47" y="433"/>
                </a:cubicBezTo>
                <a:cubicBezTo>
                  <a:pt x="51" y="434"/>
                  <a:pt x="51" y="434"/>
                  <a:pt x="51" y="434"/>
                </a:cubicBezTo>
                <a:cubicBezTo>
                  <a:pt x="47" y="434"/>
                  <a:pt x="55" y="449"/>
                  <a:pt x="44" y="449"/>
                </a:cubicBezTo>
                <a:cubicBezTo>
                  <a:pt x="43" y="448"/>
                  <a:pt x="42" y="447"/>
                  <a:pt x="40" y="448"/>
                </a:cubicBezTo>
                <a:cubicBezTo>
                  <a:pt x="39" y="450"/>
                  <a:pt x="39" y="450"/>
                  <a:pt x="39" y="450"/>
                </a:cubicBezTo>
                <a:cubicBezTo>
                  <a:pt x="37" y="449"/>
                  <a:pt x="37" y="449"/>
                  <a:pt x="37" y="449"/>
                </a:cubicBezTo>
                <a:cubicBezTo>
                  <a:pt x="37" y="449"/>
                  <a:pt x="37" y="449"/>
                  <a:pt x="37" y="449"/>
                </a:cubicBezTo>
                <a:cubicBezTo>
                  <a:pt x="37" y="448"/>
                  <a:pt x="33" y="446"/>
                  <a:pt x="31" y="447"/>
                </a:cubicBezTo>
                <a:cubicBezTo>
                  <a:pt x="32" y="450"/>
                  <a:pt x="32" y="450"/>
                  <a:pt x="32" y="450"/>
                </a:cubicBezTo>
                <a:cubicBezTo>
                  <a:pt x="23" y="444"/>
                  <a:pt x="23" y="444"/>
                  <a:pt x="23" y="444"/>
                </a:cubicBezTo>
                <a:cubicBezTo>
                  <a:pt x="23" y="446"/>
                  <a:pt x="23" y="446"/>
                  <a:pt x="23" y="446"/>
                </a:cubicBezTo>
                <a:cubicBezTo>
                  <a:pt x="22" y="443"/>
                  <a:pt x="19" y="444"/>
                  <a:pt x="17" y="445"/>
                </a:cubicBezTo>
                <a:cubicBezTo>
                  <a:pt x="18" y="445"/>
                  <a:pt x="21" y="441"/>
                  <a:pt x="21" y="439"/>
                </a:cubicBezTo>
                <a:cubicBezTo>
                  <a:pt x="20" y="438"/>
                  <a:pt x="20" y="438"/>
                  <a:pt x="20" y="438"/>
                </a:cubicBezTo>
                <a:cubicBezTo>
                  <a:pt x="17" y="441"/>
                  <a:pt x="17" y="441"/>
                  <a:pt x="17" y="441"/>
                </a:cubicBezTo>
                <a:cubicBezTo>
                  <a:pt x="18" y="442"/>
                  <a:pt x="18" y="442"/>
                  <a:pt x="18" y="442"/>
                </a:cubicBezTo>
                <a:cubicBezTo>
                  <a:pt x="15" y="443"/>
                  <a:pt x="15" y="443"/>
                  <a:pt x="15" y="443"/>
                </a:cubicBezTo>
                <a:cubicBezTo>
                  <a:pt x="14" y="438"/>
                  <a:pt x="21" y="435"/>
                  <a:pt x="15" y="432"/>
                </a:cubicBezTo>
                <a:cubicBezTo>
                  <a:pt x="16" y="431"/>
                  <a:pt x="15" y="429"/>
                  <a:pt x="14" y="428"/>
                </a:cubicBezTo>
                <a:cubicBezTo>
                  <a:pt x="13" y="428"/>
                  <a:pt x="12" y="428"/>
                  <a:pt x="11" y="429"/>
                </a:cubicBezTo>
                <a:cubicBezTo>
                  <a:pt x="11" y="430"/>
                  <a:pt x="11" y="431"/>
                  <a:pt x="12" y="432"/>
                </a:cubicBezTo>
                <a:cubicBezTo>
                  <a:pt x="14" y="432"/>
                  <a:pt x="14" y="432"/>
                  <a:pt x="14" y="432"/>
                </a:cubicBezTo>
                <a:cubicBezTo>
                  <a:pt x="11" y="434"/>
                  <a:pt x="11" y="434"/>
                  <a:pt x="11" y="434"/>
                </a:cubicBezTo>
                <a:cubicBezTo>
                  <a:pt x="7" y="428"/>
                  <a:pt x="15" y="428"/>
                  <a:pt x="15" y="423"/>
                </a:cubicBezTo>
                <a:cubicBezTo>
                  <a:pt x="16" y="424"/>
                  <a:pt x="15" y="426"/>
                  <a:pt x="16" y="426"/>
                </a:cubicBezTo>
                <a:cubicBezTo>
                  <a:pt x="18" y="424"/>
                  <a:pt x="16" y="421"/>
                  <a:pt x="15" y="419"/>
                </a:cubicBezTo>
                <a:cubicBezTo>
                  <a:pt x="16" y="419"/>
                  <a:pt x="17" y="419"/>
                  <a:pt x="18" y="420"/>
                </a:cubicBezTo>
                <a:cubicBezTo>
                  <a:pt x="19" y="419"/>
                  <a:pt x="19" y="419"/>
                  <a:pt x="19" y="419"/>
                </a:cubicBezTo>
                <a:cubicBezTo>
                  <a:pt x="15" y="411"/>
                  <a:pt x="7" y="415"/>
                  <a:pt x="4" y="408"/>
                </a:cubicBezTo>
                <a:cubicBezTo>
                  <a:pt x="1" y="408"/>
                  <a:pt x="1" y="408"/>
                  <a:pt x="1" y="408"/>
                </a:cubicBezTo>
                <a:cubicBezTo>
                  <a:pt x="3" y="404"/>
                  <a:pt x="3" y="404"/>
                  <a:pt x="3" y="404"/>
                </a:cubicBezTo>
                <a:cubicBezTo>
                  <a:pt x="3" y="405"/>
                  <a:pt x="4" y="405"/>
                  <a:pt x="5" y="405"/>
                </a:cubicBezTo>
                <a:cubicBezTo>
                  <a:pt x="5" y="405"/>
                  <a:pt x="6" y="404"/>
                  <a:pt x="5" y="403"/>
                </a:cubicBezTo>
                <a:cubicBezTo>
                  <a:pt x="3" y="401"/>
                  <a:pt x="3" y="401"/>
                  <a:pt x="3" y="401"/>
                </a:cubicBezTo>
                <a:cubicBezTo>
                  <a:pt x="5" y="401"/>
                  <a:pt x="6" y="404"/>
                  <a:pt x="8" y="402"/>
                </a:cubicBezTo>
                <a:cubicBezTo>
                  <a:pt x="9" y="400"/>
                  <a:pt x="9" y="400"/>
                  <a:pt x="9" y="400"/>
                </a:cubicBezTo>
                <a:cubicBezTo>
                  <a:pt x="6" y="395"/>
                  <a:pt x="6" y="403"/>
                  <a:pt x="2" y="397"/>
                </a:cubicBezTo>
                <a:cubicBezTo>
                  <a:pt x="3" y="391"/>
                  <a:pt x="0" y="387"/>
                  <a:pt x="2" y="382"/>
                </a:cubicBezTo>
                <a:cubicBezTo>
                  <a:pt x="1" y="382"/>
                  <a:pt x="1" y="382"/>
                  <a:pt x="1" y="382"/>
                </a:cubicBezTo>
                <a:cubicBezTo>
                  <a:pt x="2" y="381"/>
                  <a:pt x="1" y="369"/>
                  <a:pt x="1" y="366"/>
                </a:cubicBezTo>
                <a:cubicBezTo>
                  <a:pt x="1" y="363"/>
                  <a:pt x="9" y="359"/>
                  <a:pt x="8" y="354"/>
                </a:cubicBezTo>
                <a:cubicBezTo>
                  <a:pt x="13" y="357"/>
                  <a:pt x="13" y="357"/>
                  <a:pt x="13" y="357"/>
                </a:cubicBezTo>
                <a:cubicBezTo>
                  <a:pt x="15" y="352"/>
                  <a:pt x="15" y="342"/>
                  <a:pt x="18" y="336"/>
                </a:cubicBezTo>
                <a:cubicBezTo>
                  <a:pt x="22" y="332"/>
                  <a:pt x="22" y="325"/>
                  <a:pt x="25" y="319"/>
                </a:cubicBezTo>
                <a:cubicBezTo>
                  <a:pt x="27" y="316"/>
                  <a:pt x="25" y="311"/>
                  <a:pt x="29" y="309"/>
                </a:cubicBezTo>
                <a:cubicBezTo>
                  <a:pt x="33" y="309"/>
                  <a:pt x="33" y="309"/>
                  <a:pt x="33" y="309"/>
                </a:cubicBezTo>
                <a:cubicBezTo>
                  <a:pt x="47" y="285"/>
                  <a:pt x="59" y="260"/>
                  <a:pt x="71" y="235"/>
                </a:cubicBezTo>
                <a:cubicBezTo>
                  <a:pt x="76" y="228"/>
                  <a:pt x="78" y="225"/>
                  <a:pt x="83" y="219"/>
                </a:cubicBezTo>
                <a:cubicBezTo>
                  <a:pt x="83" y="225"/>
                  <a:pt x="77" y="231"/>
                  <a:pt x="75" y="237"/>
                </a:cubicBezTo>
                <a:cubicBezTo>
                  <a:pt x="76" y="236"/>
                  <a:pt x="81" y="237"/>
                  <a:pt x="82" y="234"/>
                </a:cubicBezTo>
                <a:cubicBezTo>
                  <a:pt x="79" y="232"/>
                  <a:pt x="79" y="232"/>
                  <a:pt x="79" y="232"/>
                </a:cubicBezTo>
                <a:cubicBezTo>
                  <a:pt x="84" y="229"/>
                  <a:pt x="83" y="222"/>
                  <a:pt x="87" y="218"/>
                </a:cubicBezTo>
                <a:cubicBezTo>
                  <a:pt x="91" y="213"/>
                  <a:pt x="95" y="202"/>
                  <a:pt x="101" y="202"/>
                </a:cubicBezTo>
                <a:cubicBezTo>
                  <a:pt x="101" y="202"/>
                  <a:pt x="102" y="203"/>
                  <a:pt x="103" y="203"/>
                </a:cubicBezTo>
                <a:cubicBezTo>
                  <a:pt x="100" y="199"/>
                  <a:pt x="102" y="193"/>
                  <a:pt x="107" y="192"/>
                </a:cubicBezTo>
                <a:cubicBezTo>
                  <a:pt x="109" y="192"/>
                  <a:pt x="109" y="192"/>
                  <a:pt x="109" y="192"/>
                </a:cubicBezTo>
                <a:cubicBezTo>
                  <a:pt x="107" y="196"/>
                  <a:pt x="107" y="196"/>
                  <a:pt x="107" y="196"/>
                </a:cubicBezTo>
                <a:cubicBezTo>
                  <a:pt x="111" y="193"/>
                  <a:pt x="108" y="201"/>
                  <a:pt x="113" y="199"/>
                </a:cubicBezTo>
                <a:cubicBezTo>
                  <a:pt x="121" y="191"/>
                  <a:pt x="121" y="191"/>
                  <a:pt x="121" y="191"/>
                </a:cubicBezTo>
                <a:cubicBezTo>
                  <a:pt x="112" y="201"/>
                  <a:pt x="111" y="217"/>
                  <a:pt x="102" y="227"/>
                </a:cubicBezTo>
                <a:cubicBezTo>
                  <a:pt x="105" y="232"/>
                  <a:pt x="96" y="235"/>
                  <a:pt x="93" y="241"/>
                </a:cubicBezTo>
                <a:cubicBezTo>
                  <a:pt x="87" y="259"/>
                  <a:pt x="71" y="272"/>
                  <a:pt x="71" y="291"/>
                </a:cubicBezTo>
                <a:cubicBezTo>
                  <a:pt x="69" y="300"/>
                  <a:pt x="59" y="307"/>
                  <a:pt x="62" y="316"/>
                </a:cubicBezTo>
                <a:cubicBezTo>
                  <a:pt x="57" y="330"/>
                  <a:pt x="52" y="343"/>
                  <a:pt x="51" y="359"/>
                </a:cubicBezTo>
                <a:cubicBezTo>
                  <a:pt x="53" y="359"/>
                  <a:pt x="53" y="359"/>
                  <a:pt x="53" y="359"/>
                </a:cubicBezTo>
                <a:cubicBezTo>
                  <a:pt x="52" y="359"/>
                  <a:pt x="53" y="361"/>
                  <a:pt x="52" y="362"/>
                </a:cubicBezTo>
                <a:cubicBezTo>
                  <a:pt x="55" y="362"/>
                  <a:pt x="55" y="362"/>
                  <a:pt x="55" y="362"/>
                </a:cubicBezTo>
                <a:cubicBezTo>
                  <a:pt x="53" y="363"/>
                  <a:pt x="54" y="365"/>
                  <a:pt x="54" y="366"/>
                </a:cubicBezTo>
                <a:cubicBezTo>
                  <a:pt x="57" y="367"/>
                  <a:pt x="57" y="367"/>
                  <a:pt x="57" y="367"/>
                </a:cubicBezTo>
                <a:cubicBezTo>
                  <a:pt x="53" y="373"/>
                  <a:pt x="61" y="365"/>
                  <a:pt x="59" y="371"/>
                </a:cubicBezTo>
                <a:cubicBezTo>
                  <a:pt x="61" y="373"/>
                  <a:pt x="63" y="371"/>
                  <a:pt x="65" y="370"/>
                </a:cubicBezTo>
                <a:cubicBezTo>
                  <a:pt x="71" y="374"/>
                  <a:pt x="69" y="379"/>
                  <a:pt x="74" y="380"/>
                </a:cubicBezTo>
                <a:cubicBezTo>
                  <a:pt x="76" y="379"/>
                  <a:pt x="77" y="377"/>
                  <a:pt x="76" y="375"/>
                </a:cubicBezTo>
                <a:cubicBezTo>
                  <a:pt x="73" y="373"/>
                  <a:pt x="75" y="377"/>
                  <a:pt x="73" y="379"/>
                </a:cubicBezTo>
                <a:cubicBezTo>
                  <a:pt x="71" y="377"/>
                  <a:pt x="75" y="375"/>
                  <a:pt x="75" y="373"/>
                </a:cubicBezTo>
                <a:cubicBezTo>
                  <a:pt x="71" y="372"/>
                  <a:pt x="71" y="372"/>
                  <a:pt x="71" y="372"/>
                </a:cubicBezTo>
                <a:cubicBezTo>
                  <a:pt x="79" y="373"/>
                  <a:pt x="78" y="359"/>
                  <a:pt x="84" y="359"/>
                </a:cubicBezTo>
                <a:cubicBezTo>
                  <a:pt x="85" y="371"/>
                  <a:pt x="85" y="371"/>
                  <a:pt x="85" y="371"/>
                </a:cubicBezTo>
                <a:cubicBezTo>
                  <a:pt x="87" y="369"/>
                  <a:pt x="87" y="372"/>
                  <a:pt x="89" y="372"/>
                </a:cubicBezTo>
                <a:cubicBezTo>
                  <a:pt x="94" y="369"/>
                  <a:pt x="92" y="364"/>
                  <a:pt x="97" y="361"/>
                </a:cubicBezTo>
                <a:cubicBezTo>
                  <a:pt x="95" y="366"/>
                  <a:pt x="97" y="370"/>
                  <a:pt x="101" y="375"/>
                </a:cubicBezTo>
                <a:cubicBezTo>
                  <a:pt x="103" y="374"/>
                  <a:pt x="103" y="373"/>
                  <a:pt x="102" y="371"/>
                </a:cubicBezTo>
                <a:cubicBezTo>
                  <a:pt x="107" y="366"/>
                  <a:pt x="110" y="363"/>
                  <a:pt x="115" y="357"/>
                </a:cubicBezTo>
                <a:cubicBezTo>
                  <a:pt x="118" y="352"/>
                  <a:pt x="119" y="347"/>
                  <a:pt x="123" y="343"/>
                </a:cubicBezTo>
                <a:cubicBezTo>
                  <a:pt x="121" y="341"/>
                  <a:pt x="121" y="341"/>
                  <a:pt x="121" y="341"/>
                </a:cubicBezTo>
                <a:cubicBezTo>
                  <a:pt x="126" y="337"/>
                  <a:pt x="127" y="329"/>
                  <a:pt x="130" y="322"/>
                </a:cubicBezTo>
                <a:cubicBezTo>
                  <a:pt x="136" y="311"/>
                  <a:pt x="140" y="301"/>
                  <a:pt x="149" y="291"/>
                </a:cubicBezTo>
                <a:cubicBezTo>
                  <a:pt x="163" y="270"/>
                  <a:pt x="177" y="249"/>
                  <a:pt x="189" y="226"/>
                </a:cubicBezTo>
                <a:cubicBezTo>
                  <a:pt x="200" y="212"/>
                  <a:pt x="209" y="194"/>
                  <a:pt x="221" y="179"/>
                </a:cubicBezTo>
                <a:cubicBezTo>
                  <a:pt x="253" y="142"/>
                  <a:pt x="293" y="108"/>
                  <a:pt x="331" y="77"/>
                </a:cubicBezTo>
                <a:cubicBezTo>
                  <a:pt x="322" y="72"/>
                  <a:pt x="328" y="57"/>
                  <a:pt x="318" y="50"/>
                </a:cubicBezTo>
                <a:cubicBezTo>
                  <a:pt x="323" y="50"/>
                  <a:pt x="327" y="57"/>
                  <a:pt x="331" y="59"/>
                </a:cubicBezTo>
                <a:cubicBezTo>
                  <a:pt x="331" y="52"/>
                  <a:pt x="323" y="45"/>
                  <a:pt x="320" y="38"/>
                </a:cubicBezTo>
                <a:cubicBezTo>
                  <a:pt x="327" y="34"/>
                  <a:pt x="325" y="45"/>
                  <a:pt x="332" y="45"/>
                </a:cubicBezTo>
                <a:cubicBezTo>
                  <a:pt x="332" y="37"/>
                  <a:pt x="328" y="29"/>
                  <a:pt x="322" y="23"/>
                </a:cubicBezTo>
                <a:cubicBezTo>
                  <a:pt x="320" y="25"/>
                  <a:pt x="317" y="25"/>
                  <a:pt x="316" y="27"/>
                </a:cubicBezTo>
                <a:cubicBezTo>
                  <a:pt x="313" y="26"/>
                  <a:pt x="311" y="22"/>
                  <a:pt x="307" y="22"/>
                </a:cubicBezTo>
                <a:cubicBezTo>
                  <a:pt x="307" y="27"/>
                  <a:pt x="307" y="27"/>
                  <a:pt x="307" y="27"/>
                </a:cubicBezTo>
                <a:cubicBezTo>
                  <a:pt x="302" y="17"/>
                  <a:pt x="292" y="23"/>
                  <a:pt x="285" y="22"/>
                </a:cubicBezTo>
                <a:cubicBezTo>
                  <a:pt x="285" y="26"/>
                  <a:pt x="285" y="26"/>
                  <a:pt x="285" y="26"/>
                </a:cubicBezTo>
                <a:cubicBezTo>
                  <a:pt x="283" y="23"/>
                  <a:pt x="283" y="23"/>
                  <a:pt x="283" y="23"/>
                </a:cubicBezTo>
                <a:cubicBezTo>
                  <a:pt x="279" y="23"/>
                  <a:pt x="275" y="28"/>
                  <a:pt x="272" y="31"/>
                </a:cubicBezTo>
                <a:cubicBezTo>
                  <a:pt x="294" y="30"/>
                  <a:pt x="294" y="30"/>
                  <a:pt x="294" y="30"/>
                </a:cubicBezTo>
                <a:cubicBezTo>
                  <a:pt x="295" y="30"/>
                  <a:pt x="295" y="32"/>
                  <a:pt x="297" y="31"/>
                </a:cubicBezTo>
                <a:cubicBezTo>
                  <a:pt x="297" y="29"/>
                  <a:pt x="297" y="29"/>
                  <a:pt x="297" y="29"/>
                </a:cubicBezTo>
                <a:cubicBezTo>
                  <a:pt x="301" y="30"/>
                  <a:pt x="305" y="30"/>
                  <a:pt x="308" y="32"/>
                </a:cubicBezTo>
                <a:cubicBezTo>
                  <a:pt x="307" y="34"/>
                  <a:pt x="307" y="34"/>
                  <a:pt x="307" y="34"/>
                </a:cubicBezTo>
                <a:cubicBezTo>
                  <a:pt x="312" y="41"/>
                  <a:pt x="312" y="41"/>
                  <a:pt x="312" y="41"/>
                </a:cubicBezTo>
                <a:cubicBezTo>
                  <a:pt x="310" y="38"/>
                  <a:pt x="302" y="35"/>
                  <a:pt x="296" y="37"/>
                </a:cubicBezTo>
                <a:cubicBezTo>
                  <a:pt x="291" y="40"/>
                  <a:pt x="291" y="40"/>
                  <a:pt x="291" y="40"/>
                </a:cubicBezTo>
                <a:cubicBezTo>
                  <a:pt x="293" y="41"/>
                  <a:pt x="295" y="40"/>
                  <a:pt x="297" y="41"/>
                </a:cubicBezTo>
                <a:cubicBezTo>
                  <a:pt x="285" y="41"/>
                  <a:pt x="285" y="41"/>
                  <a:pt x="285" y="41"/>
                </a:cubicBezTo>
                <a:cubicBezTo>
                  <a:pt x="290" y="34"/>
                  <a:pt x="290" y="34"/>
                  <a:pt x="290" y="34"/>
                </a:cubicBezTo>
                <a:cubicBezTo>
                  <a:pt x="284" y="35"/>
                  <a:pt x="278" y="37"/>
                  <a:pt x="272" y="40"/>
                </a:cubicBezTo>
                <a:cubicBezTo>
                  <a:pt x="271" y="29"/>
                  <a:pt x="280" y="39"/>
                  <a:pt x="285" y="32"/>
                </a:cubicBezTo>
                <a:cubicBezTo>
                  <a:pt x="275" y="31"/>
                  <a:pt x="264" y="34"/>
                  <a:pt x="256" y="39"/>
                </a:cubicBezTo>
                <a:cubicBezTo>
                  <a:pt x="249" y="37"/>
                  <a:pt x="249" y="45"/>
                  <a:pt x="243" y="45"/>
                </a:cubicBezTo>
                <a:cubicBezTo>
                  <a:pt x="228" y="57"/>
                  <a:pt x="209" y="68"/>
                  <a:pt x="196" y="85"/>
                </a:cubicBezTo>
                <a:cubicBezTo>
                  <a:pt x="183" y="94"/>
                  <a:pt x="175" y="109"/>
                  <a:pt x="163" y="119"/>
                </a:cubicBezTo>
                <a:cubicBezTo>
                  <a:pt x="161" y="125"/>
                  <a:pt x="150" y="129"/>
                  <a:pt x="151" y="136"/>
                </a:cubicBezTo>
                <a:cubicBezTo>
                  <a:pt x="143" y="145"/>
                  <a:pt x="130" y="153"/>
                  <a:pt x="125" y="165"/>
                </a:cubicBezTo>
                <a:cubicBezTo>
                  <a:pt x="125" y="163"/>
                  <a:pt x="121" y="166"/>
                  <a:pt x="121" y="163"/>
                </a:cubicBezTo>
                <a:cubicBezTo>
                  <a:pt x="129" y="166"/>
                  <a:pt x="125" y="156"/>
                  <a:pt x="128" y="153"/>
                </a:cubicBezTo>
                <a:cubicBezTo>
                  <a:pt x="132" y="139"/>
                  <a:pt x="149" y="137"/>
                  <a:pt x="151" y="122"/>
                </a:cubicBezTo>
                <a:cubicBezTo>
                  <a:pt x="151" y="120"/>
                  <a:pt x="157" y="120"/>
                  <a:pt x="153" y="118"/>
                </a:cubicBezTo>
                <a:cubicBezTo>
                  <a:pt x="152" y="118"/>
                  <a:pt x="152" y="118"/>
                  <a:pt x="152" y="118"/>
                </a:cubicBezTo>
                <a:cubicBezTo>
                  <a:pt x="154" y="115"/>
                  <a:pt x="154" y="115"/>
                  <a:pt x="154" y="115"/>
                </a:cubicBezTo>
                <a:cubicBezTo>
                  <a:pt x="156" y="117"/>
                  <a:pt x="156" y="117"/>
                  <a:pt x="156" y="117"/>
                </a:cubicBezTo>
                <a:cubicBezTo>
                  <a:pt x="167" y="103"/>
                  <a:pt x="182" y="89"/>
                  <a:pt x="195" y="78"/>
                </a:cubicBezTo>
                <a:cubicBezTo>
                  <a:pt x="224" y="52"/>
                  <a:pt x="257" y="30"/>
                  <a:pt x="289" y="15"/>
                </a:cubicBezTo>
                <a:cubicBezTo>
                  <a:pt x="303" y="12"/>
                  <a:pt x="303" y="12"/>
                  <a:pt x="303" y="12"/>
                </a:cubicBezTo>
                <a:cubicBezTo>
                  <a:pt x="304" y="9"/>
                  <a:pt x="300" y="8"/>
                  <a:pt x="297" y="8"/>
                </a:cubicBezTo>
                <a:cubicBezTo>
                  <a:pt x="294" y="8"/>
                  <a:pt x="292" y="9"/>
                  <a:pt x="290" y="12"/>
                </a:cubicBezTo>
                <a:cubicBezTo>
                  <a:pt x="287" y="8"/>
                  <a:pt x="287" y="8"/>
                  <a:pt x="287" y="8"/>
                </a:cubicBezTo>
                <a:cubicBezTo>
                  <a:pt x="304" y="0"/>
                  <a:pt x="317" y="16"/>
                  <a:pt x="331" y="21"/>
                </a:cubicBezTo>
                <a:lnTo>
                  <a:pt x="337" y="23"/>
                </a:lnTo>
                <a:close/>
              </a:path>
            </a:pathLst>
          </a:custGeom>
          <a:solidFill>
            <a:schemeClr val="accent6">
              <a:lumMod val="40000"/>
              <a:lumOff val="60000"/>
              <a:alpha val="50196"/>
            </a:schemeClr>
          </a:solidFill>
          <a:ln>
            <a:solidFill>
              <a:schemeClr val="bg1">
                <a:lumMod val="85000"/>
              </a:schemeClr>
            </a:solidFill>
          </a:ln>
          <a:effectLst>
            <a:glow rad="101600">
              <a:schemeClr val="accent6">
                <a:lumMod val="20000"/>
                <a:lumOff val="80000"/>
                <a:alpha val="60000"/>
              </a:schemeClr>
            </a:glow>
            <a:outerShdw blurRad="76200" dir="13500000" sy="23000" kx="1200000" algn="br" rotWithShape="0">
              <a:prstClr val="black">
                <a:alpha val="20000"/>
              </a:prstClr>
            </a:outerShdw>
          </a:effectLst>
        </p:spPr>
        <p:txBody>
          <a:bodyPr vert="horz" wrap="square" lIns="128580" tIns="64290" rIns="128580" bIns="64290" numCol="1" anchor="t" anchorCtr="0" compatLnSpc="1">
            <a:prstTxWarp prst="textNoShape">
              <a:avLst/>
            </a:prstTxWarp>
          </a:bodyPr>
          <a:lstStyle/>
          <a:p>
            <a:pPr algn="r"/>
            <a:endParaRPr lang="zh-HK" altLang="en-US" sz="7200" b="1" dirty="0">
              <a:ln w="12700">
                <a:solidFill>
                  <a:schemeClr val="accent1"/>
                </a:solidFill>
                <a:prstDash val="solid"/>
              </a:ln>
              <a:effectLst>
                <a:outerShdw blurRad="38100" dist="38100" dir="2700000" algn="tl">
                  <a:srgbClr val="000000">
                    <a:alpha val="43137"/>
                  </a:srgbClr>
                </a:outerShdw>
              </a:effectLst>
              <a:latin typeface="电影海报字体" panose="02010600010101010101" pitchFamily="2" charset="-122"/>
              <a:ea typeface="金梅毛楷體" panose="02010609000101010101" pitchFamily="49" charset="-120"/>
            </a:endParaRPr>
          </a:p>
        </p:txBody>
      </p:sp>
      <p:sp>
        <p:nvSpPr>
          <p:cNvPr id="2" name="標題 1">
            <a:extLst>
              <a:ext uri="{FF2B5EF4-FFF2-40B4-BE49-F238E27FC236}">
                <a16:creationId xmlns:a16="http://schemas.microsoft.com/office/drawing/2014/main" xmlns="" id="{5318B734-0CDF-4746-842F-5754D409AFCA}"/>
              </a:ext>
            </a:extLst>
          </p:cNvPr>
          <p:cNvSpPr>
            <a:spLocks noGrp="1"/>
          </p:cNvSpPr>
          <p:nvPr>
            <p:ph type="title"/>
          </p:nvPr>
        </p:nvSpPr>
        <p:spPr>
          <a:xfrm>
            <a:off x="-774098" y="5482913"/>
            <a:ext cx="8508893" cy="1024415"/>
          </a:xfrm>
        </p:spPr>
        <p:txBody>
          <a:bodyPr vert="horz" lIns="91440" tIns="45720" rIns="91440" bIns="45720" rtlCol="0" anchor="b">
            <a:normAutofit/>
          </a:bodyPr>
          <a:lstStyle/>
          <a:p>
            <a:pPr algn="r"/>
            <a:r>
              <a:rPr kumimoji="1" lang="zh-HK" altLang="en-US" sz="6600" b="1" dirty="0">
                <a:latin typeface="Microsoft JhengHei" panose="020B0604030504040204" pitchFamily="34" charset="-120"/>
                <a:ea typeface="Microsoft JhengHei" panose="020B0604030504040204" pitchFamily="34" charset="-120"/>
                <a:cs typeface="文鼎粗鋼筆行楷" panose="02010609010101010101" pitchFamily="49" charset="-120"/>
              </a:rPr>
              <a:t>四大名醫</a:t>
            </a:r>
          </a:p>
        </p:txBody>
      </p:sp>
      <p:pic>
        <p:nvPicPr>
          <p:cNvPr id="4" name="圖片 3" descr="一張含有 文字, 書 的圖片&#10;&#10;自動產生的描述">
            <a:extLst>
              <a:ext uri="{FF2B5EF4-FFF2-40B4-BE49-F238E27FC236}">
                <a16:creationId xmlns:a16="http://schemas.microsoft.com/office/drawing/2014/main" xmlns="" id="{7DB644FF-3326-1140-9918-16ABEE76A6AF}"/>
              </a:ext>
            </a:extLst>
          </p:cNvPr>
          <p:cNvPicPr>
            <a:picLocks noChangeAspect="1"/>
          </p:cNvPicPr>
          <p:nvPr/>
        </p:nvPicPr>
        <p:blipFill rotWithShape="1">
          <a:blip r:embed="rId2"/>
          <a:srcRect b="5132"/>
          <a:stretch/>
        </p:blipFill>
        <p:spPr>
          <a:xfrm>
            <a:off x="643466" y="1076753"/>
            <a:ext cx="2483779" cy="2640124"/>
          </a:xfrm>
          <a:prstGeom prst="rect">
            <a:avLst/>
          </a:prstGeom>
          <a:ln>
            <a:noFill/>
          </a:ln>
          <a:effectLst>
            <a:softEdge rad="112500"/>
          </a:effectLst>
        </p:spPr>
      </p:pic>
      <p:pic>
        <p:nvPicPr>
          <p:cNvPr id="5" name="圖片 4" descr="一張含有 服飾, 男人, 握住, 套裝 的圖片&#10;&#10;自動產生的描述">
            <a:extLst>
              <a:ext uri="{FF2B5EF4-FFF2-40B4-BE49-F238E27FC236}">
                <a16:creationId xmlns:a16="http://schemas.microsoft.com/office/drawing/2014/main" xmlns="" id="{AA483008-5CBF-DC42-888A-AC1AA7CFB6CF}"/>
              </a:ext>
            </a:extLst>
          </p:cNvPr>
          <p:cNvPicPr>
            <a:picLocks noChangeAspect="1"/>
          </p:cNvPicPr>
          <p:nvPr/>
        </p:nvPicPr>
        <p:blipFill>
          <a:blip r:embed="rId3"/>
          <a:stretch>
            <a:fillRect/>
          </a:stretch>
        </p:blipFill>
        <p:spPr>
          <a:xfrm>
            <a:off x="3448978" y="862879"/>
            <a:ext cx="2483778" cy="2897741"/>
          </a:xfrm>
          <a:prstGeom prst="rect">
            <a:avLst/>
          </a:prstGeom>
          <a:ln>
            <a:noFill/>
          </a:ln>
          <a:effectLst>
            <a:softEdge rad="112500"/>
          </a:effectLst>
        </p:spPr>
      </p:pic>
      <p:pic>
        <p:nvPicPr>
          <p:cNvPr id="7" name="圖片 6" descr="一張含有 畫畫 的圖片&#10;&#10;自動產生的描述">
            <a:extLst>
              <a:ext uri="{FF2B5EF4-FFF2-40B4-BE49-F238E27FC236}">
                <a16:creationId xmlns:a16="http://schemas.microsoft.com/office/drawing/2014/main" xmlns="" id="{CBE55CAF-E57D-EB47-8F4D-EEBF70091DA5}"/>
              </a:ext>
            </a:extLst>
          </p:cNvPr>
          <p:cNvPicPr>
            <a:picLocks noChangeAspect="1"/>
          </p:cNvPicPr>
          <p:nvPr/>
        </p:nvPicPr>
        <p:blipFill>
          <a:blip r:embed="rId4"/>
          <a:stretch>
            <a:fillRect/>
          </a:stretch>
        </p:blipFill>
        <p:spPr>
          <a:xfrm>
            <a:off x="6254489" y="976375"/>
            <a:ext cx="2483778" cy="2788392"/>
          </a:xfrm>
          <a:prstGeom prst="rect">
            <a:avLst/>
          </a:prstGeom>
          <a:ln>
            <a:noFill/>
          </a:ln>
          <a:effectLst>
            <a:softEdge rad="112500"/>
          </a:effectLst>
        </p:spPr>
      </p:pic>
      <p:pic>
        <p:nvPicPr>
          <p:cNvPr id="8" name="圖片 7">
            <a:extLst>
              <a:ext uri="{FF2B5EF4-FFF2-40B4-BE49-F238E27FC236}">
                <a16:creationId xmlns:a16="http://schemas.microsoft.com/office/drawing/2014/main" xmlns="" id="{B3206D7C-A1B8-904C-9B53-0B36EDB42983}"/>
              </a:ext>
            </a:extLst>
          </p:cNvPr>
          <p:cNvPicPr>
            <a:picLocks noChangeAspect="1"/>
          </p:cNvPicPr>
          <p:nvPr/>
        </p:nvPicPr>
        <p:blipFill>
          <a:blip r:embed="rId5"/>
          <a:stretch>
            <a:fillRect/>
          </a:stretch>
        </p:blipFill>
        <p:spPr>
          <a:xfrm>
            <a:off x="9330478" y="951185"/>
            <a:ext cx="2354104" cy="2838772"/>
          </a:xfrm>
          <a:prstGeom prst="rect">
            <a:avLst/>
          </a:prstGeom>
          <a:ln>
            <a:noFill/>
          </a:ln>
          <a:effectLst>
            <a:softEdge rad="112500"/>
          </a:effectLst>
        </p:spPr>
      </p:pic>
      <p:sp>
        <p:nvSpPr>
          <p:cNvPr id="6" name="矩形: 摺角紙張 5">
            <a:extLst>
              <a:ext uri="{FF2B5EF4-FFF2-40B4-BE49-F238E27FC236}">
                <a16:creationId xmlns:a16="http://schemas.microsoft.com/office/drawing/2014/main" xmlns="" id="{524B4C94-8692-4194-BB13-5ABC3BC7B851}"/>
              </a:ext>
            </a:extLst>
          </p:cNvPr>
          <p:cNvSpPr/>
          <p:nvPr/>
        </p:nvSpPr>
        <p:spPr>
          <a:xfrm>
            <a:off x="643466" y="4142232"/>
            <a:ext cx="2663645" cy="804672"/>
          </a:xfrm>
          <a:prstGeom prst="foldedCorner">
            <a:avLst/>
          </a:prstGeom>
          <a:solidFill>
            <a:schemeClr val="accent6">
              <a:lumMod val="20000"/>
              <a:lumOff val="8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矩形 8">
            <a:extLst>
              <a:ext uri="{FF2B5EF4-FFF2-40B4-BE49-F238E27FC236}">
                <a16:creationId xmlns:a16="http://schemas.microsoft.com/office/drawing/2014/main" xmlns="" id="{494BD3DD-92F8-480F-94D4-923B14D16076}"/>
              </a:ext>
            </a:extLst>
          </p:cNvPr>
          <p:cNvSpPr/>
          <p:nvPr/>
        </p:nvSpPr>
        <p:spPr>
          <a:xfrm>
            <a:off x="1096576" y="4082903"/>
            <a:ext cx="1569660" cy="923330"/>
          </a:xfrm>
          <a:prstGeom prst="rect">
            <a:avLst/>
          </a:prstGeom>
          <a:noFill/>
        </p:spPr>
        <p:txBody>
          <a:bodyPr wrap="none" lIns="91440" tIns="45720" rIns="91440" bIns="45720">
            <a:spAutoFit/>
          </a:bodyPr>
          <a:lstStyle/>
          <a:p>
            <a:pPr algn="ctr"/>
            <a:r>
              <a:rPr kumimoji="1" lang="zh-HK" altLang="en-US" sz="54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扁鵲</a:t>
            </a:r>
            <a:endParaRPr lang="en-US" sz="54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endParaRPr>
          </a:p>
        </p:txBody>
      </p:sp>
      <p:sp>
        <p:nvSpPr>
          <p:cNvPr id="43" name="矩形: 摺角紙張 42">
            <a:extLst>
              <a:ext uri="{FF2B5EF4-FFF2-40B4-BE49-F238E27FC236}">
                <a16:creationId xmlns:a16="http://schemas.microsoft.com/office/drawing/2014/main" xmlns="" id="{A257D6AA-11BC-4E4B-9676-87A5F55581FC}"/>
              </a:ext>
            </a:extLst>
          </p:cNvPr>
          <p:cNvSpPr/>
          <p:nvPr/>
        </p:nvSpPr>
        <p:spPr>
          <a:xfrm>
            <a:off x="9258918" y="4145280"/>
            <a:ext cx="2663645" cy="804672"/>
          </a:xfrm>
          <a:prstGeom prst="foldedCorner">
            <a:avLst/>
          </a:prstGeom>
          <a:solidFill>
            <a:schemeClr val="accent6">
              <a:lumMod val="20000"/>
              <a:lumOff val="80000"/>
            </a:schemeClr>
          </a:solid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矩形: 摺角紙張 43">
            <a:extLst>
              <a:ext uri="{FF2B5EF4-FFF2-40B4-BE49-F238E27FC236}">
                <a16:creationId xmlns:a16="http://schemas.microsoft.com/office/drawing/2014/main" xmlns="" id="{89DF2BFD-9409-4A48-86DC-44E9F5BFA6B9}"/>
              </a:ext>
            </a:extLst>
          </p:cNvPr>
          <p:cNvSpPr/>
          <p:nvPr/>
        </p:nvSpPr>
        <p:spPr>
          <a:xfrm>
            <a:off x="6392129" y="4090251"/>
            <a:ext cx="2663645" cy="804672"/>
          </a:xfrm>
          <a:prstGeom prst="foldedCorner">
            <a:avLst/>
          </a:prstGeom>
          <a:solidFill>
            <a:schemeClr val="accent6">
              <a:lumMod val="20000"/>
              <a:lumOff val="80000"/>
            </a:schemeClr>
          </a:solid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矩形: 摺角紙張 44">
            <a:extLst>
              <a:ext uri="{FF2B5EF4-FFF2-40B4-BE49-F238E27FC236}">
                <a16:creationId xmlns:a16="http://schemas.microsoft.com/office/drawing/2014/main" xmlns="" id="{76BE17A4-DEF4-4DEF-A722-C6F6EC808287}"/>
              </a:ext>
            </a:extLst>
          </p:cNvPr>
          <p:cNvSpPr/>
          <p:nvPr/>
        </p:nvSpPr>
        <p:spPr>
          <a:xfrm>
            <a:off x="3510255" y="4142232"/>
            <a:ext cx="2663645" cy="804672"/>
          </a:xfrm>
          <a:prstGeom prst="foldedCorner">
            <a:avLst/>
          </a:prstGeom>
          <a:solidFill>
            <a:schemeClr val="accent6">
              <a:lumMod val="20000"/>
              <a:lumOff val="80000"/>
            </a:schemeClr>
          </a:solid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矩形 45">
            <a:extLst>
              <a:ext uri="{FF2B5EF4-FFF2-40B4-BE49-F238E27FC236}">
                <a16:creationId xmlns:a16="http://schemas.microsoft.com/office/drawing/2014/main" xmlns="" id="{66553B23-2378-4FED-A622-CD32DE3C2C63}"/>
              </a:ext>
            </a:extLst>
          </p:cNvPr>
          <p:cNvSpPr/>
          <p:nvPr/>
        </p:nvSpPr>
        <p:spPr>
          <a:xfrm>
            <a:off x="3903358" y="4036736"/>
            <a:ext cx="1877438" cy="1015663"/>
          </a:xfrm>
          <a:prstGeom prst="rect">
            <a:avLst/>
          </a:prstGeom>
          <a:noFill/>
        </p:spPr>
        <p:txBody>
          <a:bodyPr wrap="square" lIns="91440" tIns="45720" rIns="91440" bIns="45720">
            <a:spAutoFit/>
          </a:bodyPr>
          <a:lstStyle/>
          <a:p>
            <a:pPr algn="ctr"/>
            <a:r>
              <a:rPr kumimoji="1" lang="zh-HK" altLang="en-US" sz="60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華佗</a:t>
            </a:r>
            <a:endParaRPr lang="en-US" sz="60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
        <p:nvSpPr>
          <p:cNvPr id="47" name="矩形 46">
            <a:extLst>
              <a:ext uri="{FF2B5EF4-FFF2-40B4-BE49-F238E27FC236}">
                <a16:creationId xmlns:a16="http://schemas.microsoft.com/office/drawing/2014/main" xmlns="" id="{6021E76F-0F0E-40E7-B639-7F3DBEEA5040}"/>
              </a:ext>
            </a:extLst>
          </p:cNvPr>
          <p:cNvSpPr/>
          <p:nvPr/>
        </p:nvSpPr>
        <p:spPr>
          <a:xfrm>
            <a:off x="6622305" y="4059327"/>
            <a:ext cx="2262158" cy="923330"/>
          </a:xfrm>
          <a:prstGeom prst="rect">
            <a:avLst/>
          </a:prstGeom>
          <a:noFill/>
          <a:effectLst>
            <a:softEdge rad="127000"/>
          </a:effectLst>
        </p:spPr>
        <p:txBody>
          <a:bodyPr wrap="none" lIns="91440" tIns="45720" rIns="91440" bIns="45720">
            <a:spAutoFit/>
          </a:bodyPr>
          <a:lstStyle/>
          <a:p>
            <a:pPr algn="ctr"/>
            <a:r>
              <a:rPr kumimoji="1" lang="zh-HK" altLang="en-US" sz="54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張仲景</a:t>
            </a:r>
            <a:endParaRPr lang="en-US" sz="54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
        <p:nvSpPr>
          <p:cNvPr id="48" name="矩形 47">
            <a:extLst>
              <a:ext uri="{FF2B5EF4-FFF2-40B4-BE49-F238E27FC236}">
                <a16:creationId xmlns:a16="http://schemas.microsoft.com/office/drawing/2014/main" xmlns="" id="{F7F1DB7F-F5E2-4214-BDB7-BBFDF6E938F6}"/>
              </a:ext>
            </a:extLst>
          </p:cNvPr>
          <p:cNvSpPr/>
          <p:nvPr/>
        </p:nvSpPr>
        <p:spPr>
          <a:xfrm>
            <a:off x="9492232" y="4090251"/>
            <a:ext cx="2262158" cy="923330"/>
          </a:xfrm>
          <a:prstGeom prst="rect">
            <a:avLst/>
          </a:prstGeom>
          <a:noFill/>
        </p:spPr>
        <p:txBody>
          <a:bodyPr wrap="none" lIns="91440" tIns="45720" rIns="91440" bIns="45720">
            <a:spAutoFit/>
          </a:bodyPr>
          <a:lstStyle/>
          <a:p>
            <a:pPr algn="ctr"/>
            <a:r>
              <a:rPr kumimoji="1" lang="zh-HK" altLang="en-US" sz="54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李時珍</a:t>
            </a:r>
            <a:endParaRPr lang="en-US" sz="54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Tree>
    <p:extLst>
      <p:ext uri="{BB962C8B-B14F-4D97-AF65-F5344CB8AC3E}">
        <p14:creationId xmlns:p14="http://schemas.microsoft.com/office/powerpoint/2010/main" val="665738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par>
                                <p:cTn id="29" presetID="2" presetClass="entr" presetSubtype="4"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ppt_x"/>
                                          </p:val>
                                        </p:tav>
                                        <p:tav tm="100000">
                                          <p:val>
                                            <p:strVal val="#ppt_x"/>
                                          </p:val>
                                        </p:tav>
                                      </p:tavLst>
                                    </p:anim>
                                    <p:anim calcmode="lin" valueType="num">
                                      <p:cBhvr additive="base">
                                        <p:cTn id="32"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700"/>
                                        <p:tgtEl>
                                          <p:spTgt spid="44"/>
                                        </p:tgtEl>
                                      </p:cBhvr>
                                    </p:animEffect>
                                    <p:anim calcmode="lin" valueType="num">
                                      <p:cBhvr>
                                        <p:cTn id="44" dur="700" fill="hold"/>
                                        <p:tgtEl>
                                          <p:spTgt spid="44"/>
                                        </p:tgtEl>
                                        <p:attrNameLst>
                                          <p:attrName>ppt_x</p:attrName>
                                        </p:attrNameLst>
                                      </p:cBhvr>
                                      <p:tavLst>
                                        <p:tav tm="0">
                                          <p:val>
                                            <p:strVal val="#ppt_x"/>
                                          </p:val>
                                        </p:tav>
                                        <p:tav tm="100000">
                                          <p:val>
                                            <p:strVal val="#ppt_x"/>
                                          </p:val>
                                        </p:tav>
                                      </p:tavLst>
                                    </p:anim>
                                    <p:anim calcmode="lin" valueType="num">
                                      <p:cBhvr>
                                        <p:cTn id="45" dur="700" fill="hold"/>
                                        <p:tgtEl>
                                          <p:spTgt spid="4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fade">
                                      <p:cBhvr>
                                        <p:cTn id="48" dur="700"/>
                                        <p:tgtEl>
                                          <p:spTgt spid="47"/>
                                        </p:tgtEl>
                                      </p:cBhvr>
                                    </p:animEffect>
                                    <p:anim calcmode="lin" valueType="num">
                                      <p:cBhvr>
                                        <p:cTn id="49" dur="700" fill="hold"/>
                                        <p:tgtEl>
                                          <p:spTgt spid="47"/>
                                        </p:tgtEl>
                                        <p:attrNameLst>
                                          <p:attrName>ppt_x</p:attrName>
                                        </p:attrNameLst>
                                      </p:cBhvr>
                                      <p:tavLst>
                                        <p:tav tm="0">
                                          <p:val>
                                            <p:strVal val="#ppt_x"/>
                                          </p:val>
                                        </p:tav>
                                        <p:tav tm="100000">
                                          <p:val>
                                            <p:strVal val="#ppt_x"/>
                                          </p:val>
                                        </p:tav>
                                      </p:tavLst>
                                    </p:anim>
                                    <p:anim calcmode="lin" valueType="num">
                                      <p:cBhvr>
                                        <p:cTn id="50" dur="700" fill="hold"/>
                                        <p:tgtEl>
                                          <p:spTgt spid="47"/>
                                        </p:tgtEl>
                                        <p:attrNameLst>
                                          <p:attrName>ppt_y</p:attrName>
                                        </p:attrNameLst>
                                      </p:cBhvr>
                                      <p:tavLst>
                                        <p:tav tm="0">
                                          <p:val>
                                            <p:strVal val="#ppt_y+.1"/>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ppt_x"/>
                                          </p:val>
                                        </p:tav>
                                        <p:tav tm="100000">
                                          <p:val>
                                            <p:strVal val="#ppt_x"/>
                                          </p:val>
                                        </p:tav>
                                      </p:tavLst>
                                    </p:anim>
                                    <p:anim calcmode="lin" valueType="num">
                                      <p:cBhvr additive="base">
                                        <p:cTn id="5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2" presetClass="entr" presetSubtype="4" fill="hold" grpId="0" nodeType="with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additive="base">
                                        <p:cTn id="62" dur="500" fill="hold"/>
                                        <p:tgtEl>
                                          <p:spTgt spid="48"/>
                                        </p:tgtEl>
                                        <p:attrNameLst>
                                          <p:attrName>ppt_x</p:attrName>
                                        </p:attrNameLst>
                                      </p:cBhvr>
                                      <p:tavLst>
                                        <p:tav tm="0">
                                          <p:val>
                                            <p:strVal val="#ppt_x"/>
                                          </p:val>
                                        </p:tav>
                                        <p:tav tm="100000">
                                          <p:val>
                                            <p:strVal val="#ppt_x"/>
                                          </p:val>
                                        </p:tav>
                                      </p:tavLst>
                                    </p:anim>
                                    <p:anim calcmode="lin" valueType="num">
                                      <p:cBhvr additive="base">
                                        <p:cTn id="63" dur="500" fill="hold"/>
                                        <p:tgtEl>
                                          <p:spTgt spid="48"/>
                                        </p:tgtEl>
                                        <p:attrNameLst>
                                          <p:attrName>ppt_y</p:attrName>
                                        </p:attrNameLst>
                                      </p:cBhvr>
                                      <p:tavLst>
                                        <p:tav tm="0">
                                          <p:val>
                                            <p:strVal val="1+#ppt_h/2"/>
                                          </p:val>
                                        </p:tav>
                                        <p:tav tm="100000">
                                          <p:val>
                                            <p:strVal val="#ppt_y"/>
                                          </p:val>
                                        </p:tav>
                                      </p:tavLst>
                                    </p:anim>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left)">
                                      <p:cBhvr>
                                        <p:cTn id="67" dur="500"/>
                                        <p:tgtEl>
                                          <p:spTgt spid="49"/>
                                        </p:tgtEl>
                                      </p:cBhvr>
                                    </p:animEffect>
                                  </p:childTnLst>
                                </p:cTn>
                              </p:par>
                              <p:par>
                                <p:cTn id="68" presetID="2" presetClass="entr" presetSubtype="4" fill="hold" grpId="0" nodeType="withEffect">
                                  <p:stCondLst>
                                    <p:cond delay="0"/>
                                  </p:stCondLst>
                                  <p:childTnLst>
                                    <p:set>
                                      <p:cBhvr>
                                        <p:cTn id="69" dur="1" fill="hold">
                                          <p:stCondLst>
                                            <p:cond delay="0"/>
                                          </p:stCondLst>
                                        </p:cTn>
                                        <p:tgtEl>
                                          <p:spTgt spid="2"/>
                                        </p:tgtEl>
                                        <p:attrNameLst>
                                          <p:attrName>style.visibility</p:attrName>
                                        </p:attrNameLst>
                                      </p:cBhvr>
                                      <p:to>
                                        <p:strVal val="visible"/>
                                      </p:to>
                                    </p:set>
                                    <p:anim calcmode="lin" valueType="num">
                                      <p:cBhvr additive="base">
                                        <p:cTn id="70" dur="500" fill="hold"/>
                                        <p:tgtEl>
                                          <p:spTgt spid="2"/>
                                        </p:tgtEl>
                                        <p:attrNameLst>
                                          <p:attrName>ppt_x</p:attrName>
                                        </p:attrNameLst>
                                      </p:cBhvr>
                                      <p:tavLst>
                                        <p:tav tm="0">
                                          <p:val>
                                            <p:strVal val="#ppt_x"/>
                                          </p:val>
                                        </p:tav>
                                        <p:tav tm="100000">
                                          <p:val>
                                            <p:strVal val="#ppt_x"/>
                                          </p:val>
                                        </p:tav>
                                      </p:tavLst>
                                    </p:anim>
                                    <p:anim calcmode="lin" valueType="num">
                                      <p:cBhvr additive="base">
                                        <p:cTn id="7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2" grpId="0"/>
      <p:bldP spid="6" grpId="0" animBg="1"/>
      <p:bldP spid="9" grpId="0"/>
      <p:bldP spid="43" grpId="0" animBg="1"/>
      <p:bldP spid="44" grpId="0" animBg="1"/>
      <p:bldP spid="45" grpId="0" animBg="1"/>
      <p:bldP spid="46" grpId="0"/>
      <p:bldP spid="47" grpId="0"/>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xmlns="" id="{BF19CFE6-7621-4FFB-A4F3-53DFD3860D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3550111" cy="4153532"/>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xmlns="" id="{3F4DD1A1-652B-4ECB-A8DE-07087A834E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50491" y="0"/>
            <a:ext cx="864150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xmlns="" id="{E2271F3E-C693-4F5F-9E5F-B543945DDB9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標題 1">
            <a:extLst>
              <a:ext uri="{FF2B5EF4-FFF2-40B4-BE49-F238E27FC236}">
                <a16:creationId xmlns:a16="http://schemas.microsoft.com/office/drawing/2014/main" xmlns="" id="{0D5B6563-77F5-E548-A51D-9A517E14818A}"/>
              </a:ext>
            </a:extLst>
          </p:cNvPr>
          <p:cNvSpPr>
            <a:spLocks noGrp="1"/>
          </p:cNvSpPr>
          <p:nvPr>
            <p:ph type="title"/>
          </p:nvPr>
        </p:nvSpPr>
        <p:spPr>
          <a:xfrm>
            <a:off x="3678391" y="4313464"/>
            <a:ext cx="6290161" cy="990281"/>
          </a:xfrm>
        </p:spPr>
        <p:txBody>
          <a:bodyPr vert="horz" lIns="91440" tIns="45720" rIns="91440" bIns="45720" rtlCol="0" anchor="t">
            <a:noAutofit/>
          </a:bodyPr>
          <a:lstStyle/>
          <a:p>
            <a:r>
              <a:rPr kumimoji="1" lang="zh-HK" altLang="en-US" sz="4800" b="1" dirty="0">
                <a:solidFill>
                  <a:srgbClr val="000000"/>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藥聖</a:t>
            </a:r>
            <a:r>
              <a:rPr kumimoji="1" lang="en-US" altLang="zh-HK" sz="4800" b="1" dirty="0">
                <a:solidFill>
                  <a:srgbClr val="000000"/>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sz="4800" b="1" dirty="0">
                <a:solidFill>
                  <a:srgbClr val="000000"/>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李時珍</a:t>
            </a:r>
            <a:r>
              <a:rPr kumimoji="1" lang="en-US" altLang="zh-HK" sz="4800" b="1" dirty="0">
                <a:solidFill>
                  <a:srgbClr val="000000"/>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
            </a:r>
            <a:br>
              <a:rPr kumimoji="1" lang="en-US" altLang="zh-HK" sz="4800" b="1" dirty="0">
                <a:solidFill>
                  <a:srgbClr val="000000"/>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br>
            <a:r>
              <a:rPr kumimoji="1" lang="zh-HK" altLang="en-US" sz="4800" b="1" dirty="0">
                <a:solidFill>
                  <a:srgbClr val="000000"/>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生平介紹</a:t>
            </a:r>
          </a:p>
        </p:txBody>
      </p:sp>
      <p:sp>
        <p:nvSpPr>
          <p:cNvPr id="45" name="Freeform 75">
            <a:extLst>
              <a:ext uri="{FF2B5EF4-FFF2-40B4-BE49-F238E27FC236}">
                <a16:creationId xmlns:a16="http://schemas.microsoft.com/office/drawing/2014/main" xmlns="" id="{D4A67D3B-CF15-41C0-AEB5-8D857A8AE8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
            <a:ext cx="3138412" cy="3315551"/>
          </a:xfrm>
          <a:custGeom>
            <a:avLst/>
            <a:gdLst>
              <a:gd name="connsiteX0" fmla="*/ 0 w 3138412"/>
              <a:gd name="connsiteY0" fmla="*/ 0 h 3315551"/>
              <a:gd name="connsiteX1" fmla="*/ 2697473 w 3138412"/>
              <a:gd name="connsiteY1" fmla="*/ 0 h 3315551"/>
              <a:gd name="connsiteX2" fmla="*/ 2788573 w 3138412"/>
              <a:gd name="connsiteY2" fmla="*/ 121826 h 3315551"/>
              <a:gd name="connsiteX3" fmla="*/ 3138412 w 3138412"/>
              <a:gd name="connsiteY3" fmla="*/ 1267122 h 3315551"/>
              <a:gd name="connsiteX4" fmla="*/ 1089983 w 3138412"/>
              <a:gd name="connsiteY4" fmla="*/ 3315551 h 3315551"/>
              <a:gd name="connsiteX5" fmla="*/ 113581 w 3138412"/>
              <a:gd name="connsiteY5" fmla="*/ 3068317 h 3315551"/>
              <a:gd name="connsiteX6" fmla="*/ 0 w 3138412"/>
              <a:gd name="connsiteY6" fmla="*/ 2999315 h 33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8412" h="3315551">
                <a:moveTo>
                  <a:pt x="0" y="0"/>
                </a:moveTo>
                <a:lnTo>
                  <a:pt x="2697473" y="0"/>
                </a:lnTo>
                <a:lnTo>
                  <a:pt x="2788573" y="121826"/>
                </a:lnTo>
                <a:cubicBezTo>
                  <a:pt x="3009443" y="448758"/>
                  <a:pt x="3138412" y="842879"/>
                  <a:pt x="3138412" y="1267122"/>
                </a:cubicBezTo>
                <a:cubicBezTo>
                  <a:pt x="3138412" y="2398438"/>
                  <a:pt x="2221299" y="3315551"/>
                  <a:pt x="1089983" y="3315551"/>
                </a:cubicBezTo>
                <a:cubicBezTo>
                  <a:pt x="736447" y="3315551"/>
                  <a:pt x="403829" y="3225989"/>
                  <a:pt x="113581" y="3068317"/>
                </a:cubicBezTo>
                <a:lnTo>
                  <a:pt x="0" y="2999315"/>
                </a:ln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2" name="图片 4">
            <a:extLst>
              <a:ext uri="{FF2B5EF4-FFF2-40B4-BE49-F238E27FC236}">
                <a16:creationId xmlns:a16="http://schemas.microsoft.com/office/drawing/2014/main" xmlns="" id="{D1C3C56A-3212-40D0-9B7D-48911F1AB52D}"/>
              </a:ext>
            </a:extLst>
          </p:cNvPr>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6508"/>
                    </a14:imgEffect>
                  </a14:imgLayer>
                </a14:imgProps>
              </a:ext>
              <a:ext uri="{28A0092B-C50C-407E-A947-70E740481C1C}">
                <a14:useLocalDpi xmlns:a14="http://schemas.microsoft.com/office/drawing/2010/main" val="0"/>
              </a:ext>
            </a:extLst>
          </a:blip>
          <a:stretch>
            <a:fillRect/>
          </a:stretch>
        </p:blipFill>
        <p:spPr bwMode="auto">
          <a:xfrm>
            <a:off x="31503" y="2106382"/>
            <a:ext cx="3142982" cy="385014"/>
          </a:xfrm>
          <a:prstGeom prst="rect">
            <a:avLst/>
          </a:prstGeom>
          <a:noFill/>
        </p:spPr>
      </p:pic>
      <p:sp>
        <p:nvSpPr>
          <p:cNvPr id="47" name="Oval 46">
            <a:extLst>
              <a:ext uri="{FF2B5EF4-FFF2-40B4-BE49-F238E27FC236}">
                <a16:creationId xmlns:a16="http://schemas.microsoft.com/office/drawing/2014/main" xmlns="" id="{4EE44E17-6A21-4DF3-9573-0819D6F000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820441" y="563445"/>
            <a:ext cx="3123224" cy="3123224"/>
          </a:xfrm>
          <a:prstGeom prst="ellipse">
            <a:avLst/>
          </a:pr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图片 4">
            <a:extLst>
              <a:ext uri="{FF2B5EF4-FFF2-40B4-BE49-F238E27FC236}">
                <a16:creationId xmlns:a16="http://schemas.microsoft.com/office/drawing/2014/main" xmlns="" id="{D6AF61A9-6D92-47F7-BA9E-6A531F76B1AF}"/>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3939215" y="2423869"/>
            <a:ext cx="3142984" cy="38501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Freeform 67">
            <a:extLst>
              <a:ext uri="{FF2B5EF4-FFF2-40B4-BE49-F238E27FC236}">
                <a16:creationId xmlns:a16="http://schemas.microsoft.com/office/drawing/2014/main" xmlns="" id="{1DE44A29-0857-4193-8859-8E5D8A3CDA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220733" y="0"/>
            <a:ext cx="3693492" cy="2106382"/>
          </a:xfrm>
          <a:custGeom>
            <a:avLst/>
            <a:gdLst>
              <a:gd name="connsiteX0" fmla="*/ 20343 w 3693492"/>
              <a:gd name="connsiteY0" fmla="*/ 0 h 2106382"/>
              <a:gd name="connsiteX1" fmla="*/ 3673149 w 3693492"/>
              <a:gd name="connsiteY1" fmla="*/ 0 h 2106382"/>
              <a:gd name="connsiteX2" fmla="*/ 3683957 w 3693492"/>
              <a:gd name="connsiteY2" fmla="*/ 70817 h 2106382"/>
              <a:gd name="connsiteX3" fmla="*/ 3693492 w 3693492"/>
              <a:gd name="connsiteY3" fmla="*/ 259636 h 2106382"/>
              <a:gd name="connsiteX4" fmla="*/ 1846746 w 3693492"/>
              <a:gd name="connsiteY4" fmla="*/ 2106382 h 2106382"/>
              <a:gd name="connsiteX5" fmla="*/ 0 w 3693492"/>
              <a:gd name="connsiteY5" fmla="*/ 259636 h 2106382"/>
              <a:gd name="connsiteX6" fmla="*/ 9535 w 3693492"/>
              <a:gd name="connsiteY6" fmla="*/ 70817 h 2106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3492" h="2106382">
                <a:moveTo>
                  <a:pt x="20343" y="0"/>
                </a:moveTo>
                <a:lnTo>
                  <a:pt x="3673149" y="0"/>
                </a:lnTo>
                <a:lnTo>
                  <a:pt x="3683957" y="70817"/>
                </a:lnTo>
                <a:cubicBezTo>
                  <a:pt x="3690262" y="132899"/>
                  <a:pt x="3693492" y="195891"/>
                  <a:pt x="3693492" y="259636"/>
                </a:cubicBezTo>
                <a:cubicBezTo>
                  <a:pt x="3693492" y="1279566"/>
                  <a:pt x="2866676" y="2106382"/>
                  <a:pt x="1846746" y="2106382"/>
                </a:cubicBezTo>
                <a:cubicBezTo>
                  <a:pt x="826816" y="2106382"/>
                  <a:pt x="0" y="1279566"/>
                  <a:pt x="0" y="259636"/>
                </a:cubicBezTo>
                <a:cubicBezTo>
                  <a:pt x="0" y="195891"/>
                  <a:pt x="3230" y="132899"/>
                  <a:pt x="9535" y="70817"/>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4" name="图片 4">
            <a:extLst>
              <a:ext uri="{FF2B5EF4-FFF2-40B4-BE49-F238E27FC236}">
                <a16:creationId xmlns:a16="http://schemas.microsoft.com/office/drawing/2014/main" xmlns="" id="{61F82FB2-F781-4A23-AA4D-26C7D7E465AE}"/>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605835" y="1162434"/>
            <a:ext cx="3057444" cy="3745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Freeform 71">
            <a:extLst>
              <a:ext uri="{FF2B5EF4-FFF2-40B4-BE49-F238E27FC236}">
                <a16:creationId xmlns:a16="http://schemas.microsoft.com/office/drawing/2014/main" xmlns="" id="{B2A37BC1-02C0-4D97-8BEC-5BECAD9A3B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80944" y="2616377"/>
            <a:ext cx="3711057" cy="4251098"/>
          </a:xfrm>
          <a:custGeom>
            <a:avLst/>
            <a:gdLst>
              <a:gd name="connsiteX0" fmla="*/ 2538398 w 3711057"/>
              <a:gd name="connsiteY0" fmla="*/ 0 h 4251098"/>
              <a:gd name="connsiteX1" fmla="*/ 3526457 w 3711057"/>
              <a:gd name="connsiteY1" fmla="*/ 199480 h 4251098"/>
              <a:gd name="connsiteX2" fmla="*/ 3711057 w 3711057"/>
              <a:gd name="connsiteY2" fmla="*/ 288406 h 4251098"/>
              <a:gd name="connsiteX3" fmla="*/ 3711057 w 3711057"/>
              <a:gd name="connsiteY3" fmla="*/ 4251098 h 4251098"/>
              <a:gd name="connsiteX4" fmla="*/ 668754 w 3711057"/>
              <a:gd name="connsiteY4" fmla="*/ 4251098 h 4251098"/>
              <a:gd name="connsiteX5" fmla="*/ 579647 w 3711057"/>
              <a:gd name="connsiteY5" fmla="*/ 4153055 h 4251098"/>
              <a:gd name="connsiteX6" fmla="*/ 0 w 3711057"/>
              <a:gd name="connsiteY6" fmla="*/ 2538398 h 4251098"/>
              <a:gd name="connsiteX7" fmla="*/ 2538398 w 3711057"/>
              <a:gd name="connsiteY7" fmla="*/ 0 h 4251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11057" h="4251098">
                <a:moveTo>
                  <a:pt x="2538398" y="0"/>
                </a:moveTo>
                <a:cubicBezTo>
                  <a:pt x="2888878" y="0"/>
                  <a:pt x="3222768" y="71030"/>
                  <a:pt x="3526457" y="199480"/>
                </a:cubicBezTo>
                <a:lnTo>
                  <a:pt x="3711057" y="288406"/>
                </a:lnTo>
                <a:lnTo>
                  <a:pt x="3711057" y="4251098"/>
                </a:lnTo>
                <a:lnTo>
                  <a:pt x="668754" y="4251098"/>
                </a:lnTo>
                <a:lnTo>
                  <a:pt x="579647" y="4153055"/>
                </a:lnTo>
                <a:cubicBezTo>
                  <a:pt x="217529" y="3714270"/>
                  <a:pt x="0" y="3151738"/>
                  <a:pt x="0" y="2538398"/>
                </a:cubicBezTo>
                <a:cubicBezTo>
                  <a:pt x="0" y="1136479"/>
                  <a:pt x="1136479" y="0"/>
                  <a:pt x="2538398"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 name="图片 4">
            <a:extLst>
              <a:ext uri="{FF2B5EF4-FFF2-40B4-BE49-F238E27FC236}">
                <a16:creationId xmlns:a16="http://schemas.microsoft.com/office/drawing/2014/main" xmlns="" id="{BF193CE7-F612-4454-B00A-232C470BE451}"/>
              </a:ext>
            </a:extLst>
          </p:cNvPr>
          <p:cNvPicPr>
            <a:picLocks noChangeAspect="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8631762" y="5558743"/>
            <a:ext cx="3805144" cy="46612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xmlns="" id="{2B1B8B3C-F6F3-44FB-B84E-16E4475BCA05}"/>
              </a:ext>
            </a:extLst>
          </p:cNvPr>
          <p:cNvSpPr/>
          <p:nvPr/>
        </p:nvSpPr>
        <p:spPr>
          <a:xfrm>
            <a:off x="-342764" y="1382088"/>
            <a:ext cx="3642309" cy="707886"/>
          </a:xfrm>
          <a:prstGeom prst="rect">
            <a:avLst/>
          </a:prstGeom>
          <a:noFill/>
        </p:spPr>
        <p:txBody>
          <a:bodyPr wrap="square" lIns="91440" tIns="45720" rIns="91440" bIns="45720">
            <a:spAutoFit/>
          </a:bodyPr>
          <a:lstStyle/>
          <a:p>
            <a:pPr algn="ctr"/>
            <a:r>
              <a:rPr lang="en-US" altLang="zh-CN" sz="4000" b="1" dirty="0">
                <a:ln w="0"/>
                <a:solidFill>
                  <a:schemeClr val="accent1">
                    <a:lumMod val="75000"/>
                  </a:schemeClr>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1.</a:t>
            </a:r>
            <a:r>
              <a:rPr lang="zh-CN" altLang="en-US" sz="4000" b="1" cap="none" spc="0" dirty="0">
                <a:ln w="0"/>
                <a:solidFill>
                  <a:schemeClr val="accent1">
                    <a:lumMod val="75000"/>
                  </a:schemeClr>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家庭背景</a:t>
            </a:r>
            <a:endParaRPr lang="zh-TW" altLang="en-US" sz="4000" b="1" cap="none" spc="0" dirty="0">
              <a:ln w="0"/>
              <a:solidFill>
                <a:schemeClr val="accent1">
                  <a:lumMod val="75000"/>
                </a:schemeClr>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endParaRPr>
          </a:p>
        </p:txBody>
      </p:sp>
      <p:sp>
        <p:nvSpPr>
          <p:cNvPr id="7" name="矩形 6">
            <a:extLst>
              <a:ext uri="{FF2B5EF4-FFF2-40B4-BE49-F238E27FC236}">
                <a16:creationId xmlns:a16="http://schemas.microsoft.com/office/drawing/2014/main" xmlns="" id="{B924FED9-6859-4E4C-96A3-958EFD2B9227}"/>
              </a:ext>
            </a:extLst>
          </p:cNvPr>
          <p:cNvSpPr/>
          <p:nvPr/>
        </p:nvSpPr>
        <p:spPr>
          <a:xfrm>
            <a:off x="3331048" y="1630351"/>
            <a:ext cx="3824748" cy="707886"/>
          </a:xfrm>
          <a:prstGeom prst="rect">
            <a:avLst/>
          </a:prstGeom>
          <a:noFill/>
        </p:spPr>
        <p:txBody>
          <a:bodyPr wrap="square" lIns="91440" tIns="45720" rIns="91440" bIns="45720">
            <a:spAutoFit/>
          </a:bodyPr>
          <a:lstStyle/>
          <a:p>
            <a:pPr algn="ctr"/>
            <a:r>
              <a:rPr lang="en-US" altLang="zh-TW" sz="4000" b="1" dirty="0">
                <a:ln w="0"/>
                <a:solidFill>
                  <a:srgbClr val="FEC200"/>
                </a:solidFill>
                <a:latin typeface="Microsoft JhengHei" panose="020B0604030504040204" pitchFamily="34" charset="-120"/>
                <a:ea typeface="Microsoft JhengHei" panose="020B0604030504040204" pitchFamily="34" charset="-120"/>
                <a:cs typeface="文鼎粗鋼筆行楷" panose="02010609010101010101" pitchFamily="49" charset="-120"/>
              </a:rPr>
              <a:t>2.</a:t>
            </a:r>
            <a:r>
              <a:rPr lang="zh-CN" altLang="en-US" sz="4000" b="1" dirty="0">
                <a:ln w="0"/>
                <a:solidFill>
                  <a:srgbClr val="FEC200"/>
                </a:solidFill>
                <a:latin typeface="Microsoft JhengHei" panose="020B0604030504040204" pitchFamily="34" charset="-120"/>
                <a:ea typeface="Microsoft JhengHei" panose="020B0604030504040204" pitchFamily="34" charset="-120"/>
                <a:cs typeface="文鼎粗鋼筆行楷" panose="02010609010101010101" pitchFamily="49" charset="-120"/>
              </a:rPr>
              <a:t>早期經歷</a:t>
            </a:r>
            <a:endParaRPr lang="zh-TW" altLang="en-US" sz="4000" b="1" cap="none" spc="0" dirty="0">
              <a:ln w="0"/>
              <a:solidFill>
                <a:srgbClr val="FEC200"/>
              </a:solidFill>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
        <p:nvSpPr>
          <p:cNvPr id="21" name="文字方塊 20">
            <a:extLst>
              <a:ext uri="{FF2B5EF4-FFF2-40B4-BE49-F238E27FC236}">
                <a16:creationId xmlns:a16="http://schemas.microsoft.com/office/drawing/2014/main" xmlns="" id="{FF65DB68-F188-46E6-882C-FBACFC226BA0}"/>
              </a:ext>
            </a:extLst>
          </p:cNvPr>
          <p:cNvSpPr txBox="1"/>
          <p:nvPr/>
        </p:nvSpPr>
        <p:spPr>
          <a:xfrm>
            <a:off x="9067479" y="4741926"/>
            <a:ext cx="3035808" cy="707886"/>
          </a:xfrm>
          <a:prstGeom prst="rect">
            <a:avLst/>
          </a:prstGeom>
          <a:noFill/>
        </p:spPr>
        <p:txBody>
          <a:bodyPr wrap="square" rtlCol="0">
            <a:spAutoFit/>
          </a:bodyPr>
          <a:lstStyle/>
          <a:p>
            <a:r>
              <a:rPr lang="en-US" altLang="zh-CN" sz="4000" b="1" dirty="0">
                <a:solidFill>
                  <a:schemeClr val="accent2">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4.</a:t>
            </a:r>
            <a:r>
              <a:rPr lang="zh-CN" altLang="en-US" sz="4000" b="1" dirty="0">
                <a:solidFill>
                  <a:schemeClr val="accent2">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辭官編書</a:t>
            </a:r>
            <a:endParaRPr lang="en-US" sz="4000" b="1" dirty="0">
              <a:solidFill>
                <a:schemeClr val="accent2">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
        <p:nvSpPr>
          <p:cNvPr id="35" name="文字方塊 34">
            <a:extLst>
              <a:ext uri="{FF2B5EF4-FFF2-40B4-BE49-F238E27FC236}">
                <a16:creationId xmlns:a16="http://schemas.microsoft.com/office/drawing/2014/main" xmlns="" id="{413AB332-2DC4-4F61-91BF-09AEBF353F9E}"/>
              </a:ext>
            </a:extLst>
          </p:cNvPr>
          <p:cNvSpPr txBox="1"/>
          <p:nvPr/>
        </p:nvSpPr>
        <p:spPr>
          <a:xfrm>
            <a:off x="7605835" y="437308"/>
            <a:ext cx="3485837" cy="707886"/>
          </a:xfrm>
          <a:prstGeom prst="rect">
            <a:avLst/>
          </a:prstGeom>
          <a:noFill/>
        </p:spPr>
        <p:txBody>
          <a:bodyPr wrap="square" rtlCol="0">
            <a:spAutoFit/>
          </a:bodyPr>
          <a:lstStyle/>
          <a:p>
            <a:r>
              <a:rPr lang="en-US" altLang="zh-CN" sz="4000" b="1" dirty="0">
                <a:solidFill>
                  <a:schemeClr val="accent6">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3.</a:t>
            </a:r>
            <a:r>
              <a:rPr lang="zh-CN" altLang="en-US" sz="4000" b="1" dirty="0">
                <a:solidFill>
                  <a:schemeClr val="accent6">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醫名遠揚</a:t>
            </a:r>
            <a:endParaRPr lang="en-US" sz="4000" b="1" dirty="0">
              <a:solidFill>
                <a:schemeClr val="accent6">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pic>
        <p:nvPicPr>
          <p:cNvPr id="44" name="圖片 43" descr="李時珍千里求序- 雪花新闻">
            <a:extLst>
              <a:ext uri="{FF2B5EF4-FFF2-40B4-BE49-F238E27FC236}">
                <a16:creationId xmlns:a16="http://schemas.microsoft.com/office/drawing/2014/main" xmlns="" id="{EDAB4978-55FF-44A5-9DD3-D32F89F3AD8B}"/>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02449" y="3429000"/>
            <a:ext cx="3372633" cy="3218943"/>
          </a:xfrm>
          <a:prstGeom prst="ellipse">
            <a:avLst/>
          </a:prstGeom>
          <a:ln w="63500" cap="rnd">
            <a:solidFill>
              <a:schemeClr val="tx2">
                <a:lumMod val="60000"/>
                <a:lumOff val="4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58954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22" presetClass="entr" presetSubtype="8"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wipe(left)">
                                      <p:cBhvr>
                                        <p:cTn id="10" dur="500"/>
                                        <p:tgtEl>
                                          <p:spTgt spid="32"/>
                                        </p:tgtEl>
                                      </p:cBhvr>
                                    </p:animEffect>
                                  </p:childTnLst>
                                </p:cTn>
                              </p:par>
                              <p:par>
                                <p:cTn id="11" presetID="22" presetClass="entr" presetSubtype="8"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left)">
                                      <p:cBhvr>
                                        <p:cTn id="13" dur="500"/>
                                        <p:tgtEl>
                                          <p:spTgt spid="33"/>
                                        </p:tgtEl>
                                      </p:cBhvr>
                                    </p:animEffect>
                                  </p:childTnLst>
                                </p:cTn>
                              </p:par>
                              <p:par>
                                <p:cTn id="14" presetID="22" presetClass="entr" presetSubtype="8"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圖片 14">
            <a:extLst>
              <a:ext uri="{FF2B5EF4-FFF2-40B4-BE49-F238E27FC236}">
                <a16:creationId xmlns:a16="http://schemas.microsoft.com/office/drawing/2014/main" xmlns="" id="{4850C818-AC16-411F-9C7B-667B4F77AAE3}"/>
              </a:ext>
            </a:extLst>
          </p:cNvPr>
          <p:cNvPicPr>
            <a:picLocks noChangeAspect="1"/>
          </p:cNvPicPr>
          <p:nvPr/>
        </p:nvPicPr>
        <p:blipFill rotWithShape="1">
          <a:blip r:embed="rId3"/>
          <a:srcRect l="2986" t="21344" r="5847" b="6048"/>
          <a:stretch/>
        </p:blipFill>
        <p:spPr>
          <a:xfrm>
            <a:off x="8502487" y="3877116"/>
            <a:ext cx="3578352" cy="2635624"/>
          </a:xfrm>
          <a:prstGeom prst="rect">
            <a:avLst/>
          </a:prstGeom>
          <a:effectLst>
            <a:softEdge rad="317500"/>
          </a:effectLst>
        </p:spPr>
      </p:pic>
      <p:sp>
        <p:nvSpPr>
          <p:cNvPr id="3" name="內容版面配置區 2">
            <a:extLst>
              <a:ext uri="{FF2B5EF4-FFF2-40B4-BE49-F238E27FC236}">
                <a16:creationId xmlns:a16="http://schemas.microsoft.com/office/drawing/2014/main" xmlns="" id="{00DC28C0-0E25-4449-A690-CCF40C97407B}"/>
              </a:ext>
            </a:extLst>
          </p:cNvPr>
          <p:cNvSpPr>
            <a:spLocks noGrp="1"/>
          </p:cNvSpPr>
          <p:nvPr>
            <p:ph idx="1"/>
          </p:nvPr>
        </p:nvSpPr>
        <p:spPr>
          <a:xfrm>
            <a:off x="485310" y="1784823"/>
            <a:ext cx="8596668" cy="4905828"/>
          </a:xfrm>
        </p:spPr>
        <p:txBody>
          <a:bodyPr/>
          <a:lstStyle/>
          <a:p>
            <a:r>
              <a:rPr kumimoji="1" lang="zh-CN" altLang="en-US" dirty="0">
                <a:latin typeface="Microsoft JhengHei" panose="020B0604030504040204" pitchFamily="34" charset="-120"/>
                <a:ea typeface="Microsoft JhengHei" panose="020B0604030504040204" pitchFamily="34" charset="-120"/>
              </a:rPr>
              <a:t>明朝</a:t>
            </a:r>
            <a:r>
              <a:rPr kumimoji="1" lang="zh-HK" altLang="en-US" dirty="0">
                <a:latin typeface="Microsoft JhengHei" panose="020B0604030504040204" pitchFamily="34" charset="-120"/>
                <a:ea typeface="Microsoft JhengHei" panose="020B0604030504040204" pitchFamily="34" charset="-120"/>
              </a:rPr>
              <a:t>正德十三年（</a:t>
            </a:r>
            <a:r>
              <a:rPr kumimoji="1" lang="en-US" altLang="zh-HK" dirty="0">
                <a:latin typeface="Microsoft JhengHei" panose="020B0604030504040204" pitchFamily="34" charset="-120"/>
                <a:ea typeface="Microsoft JhengHei" panose="020B0604030504040204" pitchFamily="34" charset="-120"/>
              </a:rPr>
              <a:t>1</a:t>
            </a:r>
            <a:r>
              <a:rPr kumimoji="1" lang="en-US" altLang="zh-TW" dirty="0">
                <a:latin typeface="Microsoft JhengHei" panose="020B0604030504040204" pitchFamily="34" charset="-120"/>
                <a:ea typeface="Microsoft JhengHei" panose="020B0604030504040204" pitchFamily="34" charset="-120"/>
              </a:rPr>
              <a:t>518</a:t>
            </a:r>
            <a:r>
              <a:rPr kumimoji="1" lang="zh-TW" altLang="en-US"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，李時珍於湖北省出生</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李時珍一家是醫藥世家：</a:t>
            </a:r>
            <a:endParaRPr kumimoji="1" lang="en-US" altLang="zh-HK" dirty="0">
              <a:latin typeface="Microsoft JhengHei" panose="020B0604030504040204" pitchFamily="34" charset="-120"/>
              <a:ea typeface="Microsoft JhengHei" panose="020B0604030504040204" pitchFamily="34" charset="-120"/>
            </a:endParaRPr>
          </a:p>
          <a:p>
            <a:pPr>
              <a:buFont typeface="Wingdings" pitchFamily="2" charset="2"/>
              <a:buChar char="Ø"/>
            </a:pPr>
            <a:r>
              <a:rPr kumimoji="1" lang="zh-HK" altLang="en-US" dirty="0">
                <a:latin typeface="Microsoft JhengHei" panose="020B0604030504040204" pitchFamily="34" charset="-120"/>
                <a:ea typeface="Microsoft JhengHei" panose="020B0604030504040204" pitchFamily="34" charset="-120"/>
              </a:rPr>
              <a:t>父親李言聞，是當地名醫</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zh-HK" altLang="en-US" dirty="0">
                <a:latin typeface="Microsoft JhengHei" panose="020B0604030504040204" pitchFamily="34" charset="-120"/>
                <a:ea typeface="Microsoft JhengHei" panose="020B0604030504040204" pitchFamily="34" charset="-120"/>
              </a:rPr>
              <a:t>  曾擔任「太醫吏目」的職務（一種御醫官）</a:t>
            </a:r>
            <a:endParaRPr kumimoji="1" lang="en-US" altLang="zh-HK" dirty="0">
              <a:latin typeface="Microsoft JhengHei" panose="020B0604030504040204" pitchFamily="34" charset="-120"/>
              <a:ea typeface="Microsoft JhengHei" panose="020B0604030504040204" pitchFamily="34" charset="-120"/>
            </a:endParaRPr>
          </a:p>
          <a:p>
            <a:pPr>
              <a:buFont typeface="Wingdings" pitchFamily="2" charset="2"/>
              <a:buChar char="Ø"/>
            </a:pPr>
            <a:r>
              <a:rPr kumimoji="1" lang="zh-HK" altLang="en-US" dirty="0">
                <a:latin typeface="Microsoft JhengHei" panose="020B0604030504040204" pitchFamily="34" charset="-120"/>
                <a:ea typeface="Microsoft JhengHei" panose="020B0604030504040204" pitchFamily="34" charset="-120"/>
              </a:rPr>
              <a:t>哥哥李思珍，同樣學醫於父親</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由於李時珍天資較聰慧，李言聞本打算讓李思珍</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en-US" altLang="zh-HK" dirty="0">
                <a:latin typeface="Microsoft JhengHei" panose="020B0604030504040204" pitchFamily="34" charset="-120"/>
                <a:ea typeface="Microsoft JhengHei" panose="020B0604030504040204" pitchFamily="34" charset="-120"/>
              </a:rPr>
              <a:t>   </a:t>
            </a:r>
            <a:r>
              <a:rPr kumimoji="1" lang="zh-HK" altLang="en-US" dirty="0">
                <a:latin typeface="Microsoft JhengHei" panose="020B0604030504040204" pitchFamily="34" charset="-120"/>
                <a:ea typeface="Microsoft JhengHei" panose="020B0604030504040204" pitchFamily="34" charset="-120"/>
              </a:rPr>
              <a:t>繼承家業，全力供養李時珍考取功名</a:t>
            </a:r>
            <a:endParaRPr kumimoji="1" lang="en-US" altLang="zh-HK" dirty="0">
              <a:latin typeface="Microsoft JhengHei" panose="020B0604030504040204" pitchFamily="34" charset="-120"/>
              <a:ea typeface="Microsoft JhengHei" panose="020B0604030504040204" pitchFamily="34" charset="-120"/>
            </a:endParaRPr>
          </a:p>
          <a:p>
            <a:endParaRPr kumimoji="1" lang="zh-HK" altLang="en-US" dirty="0"/>
          </a:p>
        </p:txBody>
      </p:sp>
      <p:pic>
        <p:nvPicPr>
          <p:cNvPr id="5" name="圖片 4" descr="一張含有 玩具 的圖片&#10;&#10;自動產生的描述">
            <a:extLst>
              <a:ext uri="{FF2B5EF4-FFF2-40B4-BE49-F238E27FC236}">
                <a16:creationId xmlns:a16="http://schemas.microsoft.com/office/drawing/2014/main" xmlns="" id="{29BE3D93-9663-4F02-8796-63BD2E78349A}"/>
              </a:ext>
            </a:extLst>
          </p:cNvPr>
          <p:cNvPicPr>
            <a:picLocks noChangeAspect="1"/>
          </p:cNvPicPr>
          <p:nvPr/>
        </p:nvPicPr>
        <p:blipFill rotWithShape="1">
          <a:blip r:embed="rId4"/>
          <a:srcRect l="-356" t="14133" r="356" b="3600"/>
          <a:stretch/>
        </p:blipFill>
        <p:spPr>
          <a:xfrm>
            <a:off x="8502487" y="933325"/>
            <a:ext cx="3578352" cy="2943791"/>
          </a:xfrm>
          <a:prstGeom prst="rect">
            <a:avLst/>
          </a:prstGeom>
          <a:effectLst>
            <a:softEdge rad="317500"/>
          </a:effectLst>
        </p:spPr>
      </p:pic>
      <p:pic>
        <p:nvPicPr>
          <p:cNvPr id="10" name="图片 4">
            <a:extLst>
              <a:ext uri="{FF2B5EF4-FFF2-40B4-BE49-F238E27FC236}">
                <a16:creationId xmlns:a16="http://schemas.microsoft.com/office/drawing/2014/main" xmlns="" id="{65FD89BC-0A86-4D0A-8B53-E8E559841766}"/>
              </a:ext>
            </a:extLst>
          </p:cNvPr>
          <p:cNvPicPr>
            <a:picLocks noChangeAspect="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colorTemperature colorTemp="6508"/>
                    </a14:imgEffect>
                  </a14:imgLayer>
                </a14:imgProps>
              </a:ext>
              <a:ext uri="{28A0092B-C50C-407E-A947-70E740481C1C}">
                <a14:useLocalDpi xmlns:a14="http://schemas.microsoft.com/office/drawing/2010/main" val="0"/>
              </a:ext>
            </a:extLst>
          </a:blip>
          <a:stretch>
            <a:fillRect/>
          </a:stretch>
        </p:blipFill>
        <p:spPr bwMode="auto">
          <a:xfrm>
            <a:off x="896790" y="1090019"/>
            <a:ext cx="3142982" cy="385014"/>
          </a:xfrm>
          <a:prstGeom prst="rect">
            <a:avLst/>
          </a:prstGeom>
          <a:noFill/>
        </p:spPr>
      </p:pic>
      <p:sp>
        <p:nvSpPr>
          <p:cNvPr id="11" name="矩形 10">
            <a:extLst>
              <a:ext uri="{FF2B5EF4-FFF2-40B4-BE49-F238E27FC236}">
                <a16:creationId xmlns:a16="http://schemas.microsoft.com/office/drawing/2014/main" xmlns="" id="{BC5EF056-5D70-4A49-B711-193B65F0184D}"/>
              </a:ext>
            </a:extLst>
          </p:cNvPr>
          <p:cNvSpPr/>
          <p:nvPr/>
        </p:nvSpPr>
        <p:spPr>
          <a:xfrm>
            <a:off x="896790" y="333428"/>
            <a:ext cx="3142982" cy="830997"/>
          </a:xfrm>
          <a:prstGeom prst="rect">
            <a:avLst/>
          </a:prstGeom>
        </p:spPr>
        <p:txBody>
          <a:bodyPr wrap="square">
            <a:spAutoFit/>
          </a:bodyPr>
          <a:lstStyle/>
          <a:p>
            <a:r>
              <a:rPr lang="zh-CN" altLang="en-US" sz="4800" b="1" dirty="0">
                <a:ln w="0"/>
                <a:solidFill>
                  <a:schemeClr val="accent1">
                    <a:lumMod val="75000"/>
                  </a:schemeClr>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家庭背景</a:t>
            </a:r>
            <a:endParaRPr lang="en-US" sz="4800"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143094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500"/>
                                        <p:tgtEl>
                                          <p:spTgt spid="3">
                                            <p:txEl>
                                              <p:pRg st="2" end="2"/>
                                            </p:txEl>
                                          </p:spTgt>
                                        </p:tgtEl>
                                      </p:cBhvr>
                                    </p:animEffect>
                                  </p:childTnLst>
                                </p:cTn>
                              </p:par>
                            </p:childTnLst>
                          </p:cTn>
                        </p:par>
                        <p:par>
                          <p:cTn id="23" fill="hold">
                            <p:stCondLst>
                              <p:cond delay="500"/>
                            </p:stCondLst>
                            <p:childTnLst>
                              <p:par>
                                <p:cTn id="24" presetID="6" presetClass="entr" presetSubtype="16" fill="hold"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circle(in)">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circle(in)">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circle(in)">
                                      <p:cBhvr>
                                        <p:cTn id="36" dur="500"/>
                                        <p:tgtEl>
                                          <p:spTgt spid="3">
                                            <p:txEl>
                                              <p:pRg st="5" end="5"/>
                                            </p:txEl>
                                          </p:spTgt>
                                        </p:tgtEl>
                                      </p:cBhvr>
                                    </p:animEffect>
                                  </p:childTnLst>
                                </p:cTn>
                              </p:par>
                              <p:par>
                                <p:cTn id="37" presetID="6" presetClass="entr" presetSubtype="16"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circle(in)">
                                      <p:cBhvr>
                                        <p:cTn id="3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一張含有 房間, 桌, 床, 起居 的圖片&#10;&#10;自動產生的描述">
            <a:extLst>
              <a:ext uri="{FF2B5EF4-FFF2-40B4-BE49-F238E27FC236}">
                <a16:creationId xmlns:a16="http://schemas.microsoft.com/office/drawing/2014/main" xmlns="" id="{5B2CAED2-8F92-4C5B-836D-A7B93ED35C31}"/>
              </a:ext>
            </a:extLst>
          </p:cNvPr>
          <p:cNvPicPr>
            <a:picLocks noChangeAspect="1"/>
          </p:cNvPicPr>
          <p:nvPr/>
        </p:nvPicPr>
        <p:blipFill rotWithShape="1">
          <a:blip r:embed="rId3"/>
          <a:srcRect l="9001" r="8349" b="7696"/>
          <a:stretch/>
        </p:blipFill>
        <p:spPr>
          <a:xfrm>
            <a:off x="7741938" y="961721"/>
            <a:ext cx="4461107" cy="2330513"/>
          </a:xfrm>
          <a:prstGeom prst="rect">
            <a:avLst/>
          </a:prstGeom>
          <a:ln>
            <a:noFill/>
          </a:ln>
          <a:effectLst>
            <a:softEdge rad="317500"/>
          </a:effectLst>
        </p:spPr>
      </p:pic>
      <p:sp>
        <p:nvSpPr>
          <p:cNvPr id="2" name="標題 1">
            <a:extLst>
              <a:ext uri="{FF2B5EF4-FFF2-40B4-BE49-F238E27FC236}">
                <a16:creationId xmlns:a16="http://schemas.microsoft.com/office/drawing/2014/main" xmlns="" id="{CC09AE57-2D71-5343-B216-ED7EEF8A029C}"/>
              </a:ext>
            </a:extLst>
          </p:cNvPr>
          <p:cNvSpPr>
            <a:spLocks noGrp="1"/>
          </p:cNvSpPr>
          <p:nvPr>
            <p:ph type="title"/>
          </p:nvPr>
        </p:nvSpPr>
        <p:spPr>
          <a:xfrm>
            <a:off x="907626" y="58477"/>
            <a:ext cx="10515600" cy="1325563"/>
          </a:xfrm>
        </p:spPr>
        <p:txBody>
          <a:bodyPr>
            <a:normAutofit/>
          </a:bodyPr>
          <a:lstStyle/>
          <a:p>
            <a:r>
              <a:rPr lang="zh-CN" altLang="en-US" sz="4800" b="1" dirty="0">
                <a:ln w="0"/>
                <a:solidFill>
                  <a:srgbClr val="FEC200"/>
                </a:solidFill>
                <a:latin typeface="Microsoft JhengHei" panose="020B0604030504040204" pitchFamily="34" charset="-120"/>
                <a:ea typeface="Microsoft JhengHei" panose="020B0604030504040204" pitchFamily="34" charset="-120"/>
                <a:cs typeface="文鼎粗鋼筆行楷" panose="02010609010101010101" pitchFamily="49" charset="-120"/>
              </a:rPr>
              <a:t>早期經歷</a:t>
            </a:r>
            <a:endParaRPr kumimoji="1" lang="zh-HK" altLang="en-US" sz="4800"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
        <p:nvSpPr>
          <p:cNvPr id="3" name="內容版面配置區 2">
            <a:extLst>
              <a:ext uri="{FF2B5EF4-FFF2-40B4-BE49-F238E27FC236}">
                <a16:creationId xmlns:a16="http://schemas.microsoft.com/office/drawing/2014/main" xmlns="" id="{12AE133B-DD77-7E46-B2B1-BE33DF84D1AC}"/>
              </a:ext>
            </a:extLst>
          </p:cNvPr>
          <p:cNvSpPr>
            <a:spLocks noGrp="1"/>
          </p:cNvSpPr>
          <p:nvPr>
            <p:ph idx="1"/>
          </p:nvPr>
        </p:nvSpPr>
        <p:spPr>
          <a:xfrm>
            <a:off x="532295" y="2046344"/>
            <a:ext cx="9070348" cy="4298268"/>
          </a:xfrm>
        </p:spPr>
        <p:txBody>
          <a:bodyPr>
            <a:normAutofit/>
          </a:bodyPr>
          <a:lstStyle/>
          <a:p>
            <a:r>
              <a:rPr kumimoji="1" lang="zh-HK" altLang="en-US" sz="3000" dirty="0">
                <a:latin typeface="Microsoft JhengHei" panose="020B0604030504040204" pitchFamily="34" charset="-120"/>
                <a:ea typeface="Microsoft JhengHei" panose="020B0604030504040204" pitchFamily="34" charset="-120"/>
              </a:rPr>
              <a:t>李時珍自幼便觀察父親診症</a:t>
            </a:r>
            <a:r>
              <a:rPr kumimoji="1" lang="zh-CN" altLang="en-US" sz="3000" dirty="0">
                <a:latin typeface="Microsoft JhengHei" panose="020B0604030504040204" pitchFamily="34" charset="-120"/>
                <a:ea typeface="Microsoft JhengHei" panose="020B0604030504040204" pitchFamily="34" charset="-120"/>
              </a:rPr>
              <a:t>。</a:t>
            </a:r>
            <a:endParaRPr kumimoji="1" lang="en-US" altLang="zh-HK" sz="3000" dirty="0">
              <a:latin typeface="Microsoft JhengHei" panose="020B0604030504040204" pitchFamily="34" charset="-120"/>
              <a:ea typeface="Microsoft JhengHei" panose="020B0604030504040204" pitchFamily="34" charset="-120"/>
            </a:endParaRPr>
          </a:p>
          <a:p>
            <a:r>
              <a:rPr kumimoji="1" lang="zh-HK" altLang="en-US" sz="3000" dirty="0">
                <a:latin typeface="Microsoft JhengHei" panose="020B0604030504040204" pitchFamily="34" charset="-120"/>
                <a:ea typeface="Microsoft JhengHei" panose="020B0604030504040204" pitchFamily="34" charset="-120"/>
              </a:rPr>
              <a:t>父親醫術高明，鄉人云能治百病</a:t>
            </a:r>
            <a:endParaRPr kumimoji="1" lang="en-US" altLang="zh-HK" sz="3000" dirty="0">
              <a:latin typeface="Microsoft JhengHei" panose="020B0604030504040204" pitchFamily="34" charset="-120"/>
              <a:ea typeface="Microsoft JhengHei" panose="020B0604030504040204" pitchFamily="34" charset="-120"/>
            </a:endParaRPr>
          </a:p>
          <a:p>
            <a:r>
              <a:rPr kumimoji="1" lang="zh-HK" altLang="en-US" sz="3000" dirty="0">
                <a:latin typeface="Microsoft JhengHei" panose="020B0604030504040204" pitchFamily="34" charset="-120"/>
                <a:ea typeface="Microsoft JhengHei" panose="020B0604030504040204" pitchFamily="34" charset="-120"/>
              </a:rPr>
              <a:t>在耳濡目染下，李時珍的醫術有很大提升</a:t>
            </a:r>
            <a:endParaRPr kumimoji="1" lang="en-US" altLang="zh-HK" sz="3000" dirty="0">
              <a:latin typeface="Microsoft JhengHei" panose="020B0604030504040204" pitchFamily="34" charset="-120"/>
              <a:ea typeface="Microsoft JhengHei" panose="020B0604030504040204" pitchFamily="34" charset="-120"/>
            </a:endParaRPr>
          </a:p>
          <a:p>
            <a:r>
              <a:rPr kumimoji="1" lang="zh-HK" altLang="en-US" sz="3000" dirty="0">
                <a:latin typeface="Microsoft JhengHei" panose="020B0604030504040204" pitchFamily="34" charset="-120"/>
                <a:ea typeface="Microsoft JhengHei" panose="020B0604030504040204" pitchFamily="34" charset="-120"/>
              </a:rPr>
              <a:t>李時珍雖然熱愛醫學，</a:t>
            </a:r>
            <a:r>
              <a:rPr kumimoji="1" lang="zh-CN" altLang="en-US" sz="3000" dirty="0">
                <a:latin typeface="Microsoft JhengHei" panose="020B0604030504040204" pitchFamily="34" charset="-120"/>
                <a:ea typeface="Microsoft JhengHei" panose="020B0604030504040204" pitchFamily="34" charset="-120"/>
              </a:rPr>
              <a:t>但</a:t>
            </a:r>
            <a:r>
              <a:rPr kumimoji="1" lang="zh-HK" altLang="en-US" sz="3000" dirty="0">
                <a:latin typeface="Microsoft JhengHei" panose="020B0604030504040204" pitchFamily="34" charset="-120"/>
                <a:ea typeface="Microsoft JhengHei" panose="020B0604030504040204" pitchFamily="34" charset="-120"/>
              </a:rPr>
              <a:t>父命為重，</a:t>
            </a:r>
            <a:endParaRPr kumimoji="1" lang="en-US" altLang="zh-HK" sz="3000" dirty="0">
              <a:latin typeface="Microsoft JhengHei" panose="020B0604030504040204" pitchFamily="34" charset="-120"/>
              <a:ea typeface="Microsoft JhengHei" panose="020B0604030504040204" pitchFamily="34" charset="-120"/>
            </a:endParaRPr>
          </a:p>
          <a:p>
            <a:pPr marL="0" indent="0">
              <a:buNone/>
            </a:pPr>
            <a:r>
              <a:rPr kumimoji="1" lang="en-US" altLang="zh-HK" sz="3000" dirty="0">
                <a:latin typeface="Microsoft JhengHei" panose="020B0604030504040204" pitchFamily="34" charset="-120"/>
                <a:ea typeface="Microsoft JhengHei" panose="020B0604030504040204" pitchFamily="34" charset="-120"/>
              </a:rPr>
              <a:t>  </a:t>
            </a:r>
            <a:r>
              <a:rPr kumimoji="1" lang="zh-HK" altLang="en-US" sz="3000" dirty="0">
                <a:latin typeface="Microsoft JhengHei" panose="020B0604030504040204" pitchFamily="34" charset="-120"/>
                <a:ea typeface="Microsoft JhengHei" panose="020B0604030504040204" pitchFamily="34" charset="-120"/>
              </a:rPr>
              <a:t>只好專心考取功名</a:t>
            </a:r>
            <a:endParaRPr kumimoji="1" lang="en-US" altLang="zh-HK" sz="3000" dirty="0">
              <a:latin typeface="Microsoft JhengHei" panose="020B0604030504040204" pitchFamily="34" charset="-120"/>
              <a:ea typeface="Microsoft JhengHei" panose="020B0604030504040204" pitchFamily="34" charset="-120"/>
            </a:endParaRPr>
          </a:p>
          <a:p>
            <a:r>
              <a:rPr kumimoji="1" lang="zh-HK" altLang="en-US" sz="3000" dirty="0">
                <a:latin typeface="Microsoft JhengHei" panose="020B0604030504040204" pitchFamily="34" charset="-120"/>
                <a:ea typeface="Microsoft JhengHei" panose="020B0604030504040204" pitchFamily="34" charset="-120"/>
              </a:rPr>
              <a:t>他天資聰穎，十四歲時便已考中秀才</a:t>
            </a:r>
            <a:endParaRPr kumimoji="1" lang="en-US" altLang="zh-HK" sz="3000" dirty="0">
              <a:latin typeface="Microsoft JhengHei" panose="020B0604030504040204" pitchFamily="34" charset="-120"/>
              <a:ea typeface="Microsoft JhengHei" panose="020B0604030504040204" pitchFamily="34" charset="-120"/>
            </a:endParaRPr>
          </a:p>
          <a:p>
            <a:endParaRPr kumimoji="1" lang="zh-HK" altLang="en-US" sz="2000" dirty="0"/>
          </a:p>
        </p:txBody>
      </p:sp>
      <p:pic>
        <p:nvPicPr>
          <p:cNvPr id="6" name="圖片 5" descr="一張含有 機器, 坐, 電腦, 房間 的圖片&#10;&#10;自動產生的描述">
            <a:extLst>
              <a:ext uri="{FF2B5EF4-FFF2-40B4-BE49-F238E27FC236}">
                <a16:creationId xmlns:a16="http://schemas.microsoft.com/office/drawing/2014/main" xmlns="" id="{06C97B14-093D-4659-B62E-2F239058323B}"/>
              </a:ext>
            </a:extLst>
          </p:cNvPr>
          <p:cNvPicPr>
            <a:picLocks noChangeAspect="1"/>
          </p:cNvPicPr>
          <p:nvPr/>
        </p:nvPicPr>
        <p:blipFill rotWithShape="1">
          <a:blip r:embed="rId4"/>
          <a:srcRect l="20625" r="23934" b="6775"/>
          <a:stretch/>
        </p:blipFill>
        <p:spPr>
          <a:xfrm>
            <a:off x="7889422" y="3549662"/>
            <a:ext cx="4053838" cy="3146106"/>
          </a:xfrm>
          <a:prstGeom prst="rect">
            <a:avLst/>
          </a:prstGeom>
          <a:effectLst>
            <a:softEdge rad="317500"/>
          </a:effectLst>
        </p:spPr>
      </p:pic>
      <p:pic>
        <p:nvPicPr>
          <p:cNvPr id="8" name="图片 4">
            <a:extLst>
              <a:ext uri="{FF2B5EF4-FFF2-40B4-BE49-F238E27FC236}">
                <a16:creationId xmlns:a16="http://schemas.microsoft.com/office/drawing/2014/main" xmlns="" id="{20715894-E38F-4C6E-B3B3-B412EC9D232D}"/>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96231" y="971770"/>
            <a:ext cx="3142984" cy="38501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2782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wipe(down)">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wipe(down)">
                                      <p:cBhvr>
                                        <p:cTn id="35" dur="500"/>
                                        <p:tgtEl>
                                          <p:spTgt spid="3">
                                            <p:txEl>
                                              <p:pRg st="3" end="3"/>
                                            </p:txEl>
                                          </p:spTgt>
                                        </p:tgtEl>
                                      </p:cBhvr>
                                    </p:animEffect>
                                  </p:childTnLst>
                                </p:cTn>
                              </p:par>
                              <p:par>
                                <p:cTn id="36" presetID="22" presetClass="entr" presetSubtype="4" fill="hold" nodeType="with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wipe(down)">
                                      <p:cBhvr>
                                        <p:cTn id="38" dur="500"/>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wipe(down)">
                                      <p:cBhvr>
                                        <p:cTn id="4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descr="一張含有 布偶, 畫畫 的圖片&#10;&#10;自動產生的描述">
            <a:extLst>
              <a:ext uri="{FF2B5EF4-FFF2-40B4-BE49-F238E27FC236}">
                <a16:creationId xmlns:a16="http://schemas.microsoft.com/office/drawing/2014/main" xmlns="" id="{A7F5C8FE-4EBB-490A-AFD1-477BC26E2F19}"/>
              </a:ext>
            </a:extLst>
          </p:cNvPr>
          <p:cNvPicPr>
            <a:picLocks noChangeAspect="1"/>
          </p:cNvPicPr>
          <p:nvPr/>
        </p:nvPicPr>
        <p:blipFill rotWithShape="1">
          <a:blip r:embed="rId3"/>
          <a:srcRect l="16197" r="13292" b="6696"/>
          <a:stretch/>
        </p:blipFill>
        <p:spPr>
          <a:xfrm>
            <a:off x="8230278" y="143803"/>
            <a:ext cx="3892729" cy="2377440"/>
          </a:xfrm>
          <a:prstGeom prst="rect">
            <a:avLst/>
          </a:prstGeom>
          <a:ln>
            <a:noFill/>
          </a:ln>
          <a:effectLst>
            <a:softEdge rad="317500"/>
          </a:effectLst>
        </p:spPr>
      </p:pic>
      <p:sp>
        <p:nvSpPr>
          <p:cNvPr id="2" name="標題 1">
            <a:extLst>
              <a:ext uri="{FF2B5EF4-FFF2-40B4-BE49-F238E27FC236}">
                <a16:creationId xmlns:a16="http://schemas.microsoft.com/office/drawing/2014/main" xmlns="" id="{20E5A90D-6533-194B-8D5D-9DEBBF33502C}"/>
              </a:ext>
            </a:extLst>
          </p:cNvPr>
          <p:cNvSpPr>
            <a:spLocks noGrp="1"/>
          </p:cNvSpPr>
          <p:nvPr>
            <p:ph type="title"/>
          </p:nvPr>
        </p:nvSpPr>
        <p:spPr>
          <a:xfrm>
            <a:off x="580046" y="58164"/>
            <a:ext cx="10515600" cy="1325563"/>
          </a:xfrm>
        </p:spPr>
        <p:txBody>
          <a:bodyPr>
            <a:normAutofit/>
          </a:bodyPr>
          <a:lstStyle/>
          <a:p>
            <a:r>
              <a:rPr lang="zh-CN" altLang="en-US" sz="4800" b="1" dirty="0">
                <a:ln w="0"/>
                <a:solidFill>
                  <a:srgbClr val="FEC200"/>
                </a:solidFill>
                <a:latin typeface="Microsoft JhengHei" panose="020B0604030504040204" pitchFamily="34" charset="-120"/>
                <a:ea typeface="Microsoft JhengHei" panose="020B0604030504040204" pitchFamily="34" charset="-120"/>
                <a:cs typeface="文鼎粗鋼筆行楷" panose="02010609010101010101" pitchFamily="49" charset="-120"/>
              </a:rPr>
              <a:t>早期經歷</a:t>
            </a:r>
            <a:endParaRPr kumimoji="1" lang="zh-HK" altLang="en-US" sz="4800" b="1" dirty="0">
              <a:latin typeface="Microsoft JhengHei" panose="020B0604030504040204" pitchFamily="34" charset="-120"/>
              <a:ea typeface="Microsoft JhengHei" panose="020B0604030504040204" pitchFamily="34" charset="-120"/>
            </a:endParaRPr>
          </a:p>
        </p:txBody>
      </p:sp>
      <p:sp>
        <p:nvSpPr>
          <p:cNvPr id="3" name="內容版面配置區 2">
            <a:extLst>
              <a:ext uri="{FF2B5EF4-FFF2-40B4-BE49-F238E27FC236}">
                <a16:creationId xmlns:a16="http://schemas.microsoft.com/office/drawing/2014/main" xmlns="" id="{23BEA5BB-3857-AB43-AF57-44F723072688}"/>
              </a:ext>
            </a:extLst>
          </p:cNvPr>
          <p:cNvSpPr>
            <a:spLocks noGrp="1"/>
          </p:cNvSpPr>
          <p:nvPr>
            <p:ph idx="1"/>
          </p:nvPr>
        </p:nvSpPr>
        <p:spPr>
          <a:xfrm>
            <a:off x="142145" y="1804184"/>
            <a:ext cx="10437365" cy="3741210"/>
          </a:xfrm>
        </p:spPr>
        <p:txBody>
          <a:bodyPr>
            <a:normAutofit lnSpcReduction="10000"/>
          </a:bodyPr>
          <a:lstStyle/>
          <a:p>
            <a:r>
              <a:rPr kumimoji="1" lang="zh-CN" altLang="en-US" dirty="0">
                <a:latin typeface="Microsoft JhengHei" panose="020B0604030504040204" pitchFamily="34" charset="-120"/>
                <a:ea typeface="Microsoft JhengHei" panose="020B0604030504040204" pitchFamily="34" charset="-120"/>
              </a:rPr>
              <a:t>雖</a:t>
            </a:r>
            <a:r>
              <a:rPr kumimoji="1" lang="zh-HK" altLang="en-US" dirty="0">
                <a:latin typeface="Microsoft JhengHei" panose="020B0604030504040204" pitchFamily="34" charset="-120"/>
                <a:ea typeface="Microsoft JhengHei" panose="020B0604030504040204" pitchFamily="34" charset="-120"/>
              </a:rPr>
              <a:t>早中秀才，但李時珍其後兩次鄉試均未能考中舉人</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李時珍</a:t>
            </a:r>
            <a:r>
              <a:rPr kumimoji="1" lang="en-US" altLang="zh-HK" dirty="0">
                <a:latin typeface="Microsoft JhengHei" panose="020B0604030504040204" pitchFamily="34" charset="-120"/>
                <a:ea typeface="Microsoft JhengHei" panose="020B0604030504040204" pitchFamily="34" charset="-120"/>
              </a:rPr>
              <a:t>2</a:t>
            </a:r>
            <a:r>
              <a:rPr kumimoji="1" lang="en-US" altLang="zh-TW" dirty="0">
                <a:latin typeface="Microsoft JhengHei" panose="020B0604030504040204" pitchFamily="34" charset="-120"/>
                <a:ea typeface="Microsoft JhengHei" panose="020B0604030504040204" pitchFamily="34" charset="-120"/>
              </a:rPr>
              <a:t>2</a:t>
            </a:r>
            <a:r>
              <a:rPr kumimoji="1" lang="zh-HK" altLang="en-US" dirty="0">
                <a:latin typeface="Microsoft JhengHei" panose="020B0604030504040204" pitchFamily="34" charset="-120"/>
                <a:ea typeface="Microsoft JhengHei" panose="020B0604030504040204" pitchFamily="34" charset="-120"/>
              </a:rPr>
              <a:t>歲時，</a:t>
            </a:r>
            <a:r>
              <a:rPr kumimoji="1" lang="zh-CN" altLang="en-US" dirty="0">
                <a:latin typeface="Microsoft JhengHei" panose="020B0604030504040204" pitchFamily="34" charset="-120"/>
                <a:ea typeface="Microsoft JhengHei" panose="020B0604030504040204" pitchFamily="34" charset="-120"/>
              </a:rPr>
              <a:t>在</a:t>
            </a:r>
            <a:r>
              <a:rPr kumimoji="1" lang="zh-HK" altLang="en-US" dirty="0">
                <a:latin typeface="Microsoft JhengHei" panose="020B0604030504040204" pitchFamily="34" charset="-120"/>
                <a:ea typeface="Microsoft JhengHei" panose="020B0604030504040204" pitchFamily="34" charset="-120"/>
              </a:rPr>
              <a:t>第三次進武昌考試</a:t>
            </a:r>
            <a:r>
              <a:rPr kumimoji="1" lang="zh-CN" altLang="en-US" dirty="0">
                <a:latin typeface="Microsoft JhengHei" panose="020B0604030504040204" pitchFamily="34" charset="-120"/>
                <a:ea typeface="Microsoft JhengHei" panose="020B0604030504040204" pitchFamily="34" charset="-120"/>
              </a:rPr>
              <a:t>前，</a:t>
            </a:r>
            <a:endParaRPr kumimoji="1" lang="en-US" altLang="zh-CN" dirty="0">
              <a:latin typeface="Microsoft JhengHei" panose="020B0604030504040204" pitchFamily="34" charset="-120"/>
              <a:ea typeface="Microsoft JhengHei" panose="020B0604030504040204" pitchFamily="34" charset="-120"/>
            </a:endParaRPr>
          </a:p>
          <a:p>
            <a:pPr marL="0" indent="0">
              <a:buNone/>
            </a:pPr>
            <a:r>
              <a:rPr kumimoji="1" lang="en-US" altLang="zh-HK" dirty="0">
                <a:latin typeface="Microsoft JhengHei" panose="020B0604030504040204" pitchFamily="34" charset="-120"/>
                <a:ea typeface="Microsoft JhengHei" panose="020B0604030504040204" pitchFamily="34" charset="-120"/>
              </a:rPr>
              <a:t>    </a:t>
            </a:r>
            <a:r>
              <a:rPr kumimoji="1" lang="zh-HK" altLang="en-US" dirty="0">
                <a:latin typeface="Microsoft JhengHei" panose="020B0604030504040204" pitchFamily="34" charset="-120"/>
                <a:ea typeface="Microsoft JhengHei" panose="020B0604030504040204" pitchFamily="34" charset="-120"/>
              </a:rPr>
              <a:t>不幸感染風寒</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狀態極差之下，不但沒有考中，差點把小命都丟了</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從此，他決心棄儒從醫，拜其父為師</a:t>
            </a:r>
            <a:endParaRPr kumimoji="1" lang="en-US" altLang="zh-HK" dirty="0">
              <a:latin typeface="Microsoft JhengHei" panose="020B0604030504040204" pitchFamily="34" charset="-120"/>
              <a:ea typeface="Microsoft JhengHei" panose="020B0604030504040204" pitchFamily="34" charset="-120"/>
            </a:endParaRPr>
          </a:p>
          <a:p>
            <a:pPr marL="0" indent="0">
              <a:buNone/>
            </a:pP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父親早就看出他才能都在醫學上，加上仕途尚未開始便已如此不順，萬般無奈之下，還是讓他踏上了醫學之路</a:t>
            </a:r>
            <a:endParaRPr kumimoji="1" lang="en-US" altLang="zh-HK" dirty="0">
              <a:latin typeface="Microsoft JhengHei" panose="020B0604030504040204" pitchFamily="34" charset="-120"/>
              <a:ea typeface="Microsoft JhengHei" panose="020B0604030504040204" pitchFamily="34" charset="-120"/>
            </a:endParaRPr>
          </a:p>
          <a:p>
            <a:endParaRPr kumimoji="1" lang="zh-HK" altLang="en-US" dirty="0"/>
          </a:p>
        </p:txBody>
      </p:sp>
      <p:pic>
        <p:nvPicPr>
          <p:cNvPr id="5" name="圖片 4">
            <a:extLst>
              <a:ext uri="{FF2B5EF4-FFF2-40B4-BE49-F238E27FC236}">
                <a16:creationId xmlns:a16="http://schemas.microsoft.com/office/drawing/2014/main" xmlns="" id="{3FE4728C-5429-4B63-96BA-B1A6847549AF}"/>
              </a:ext>
            </a:extLst>
          </p:cNvPr>
          <p:cNvPicPr>
            <a:picLocks noChangeAspect="1"/>
          </p:cNvPicPr>
          <p:nvPr/>
        </p:nvPicPr>
        <p:blipFill rotWithShape="1">
          <a:blip r:embed="rId4"/>
          <a:srcRect l="21721" r="22716" b="16159"/>
          <a:stretch/>
        </p:blipFill>
        <p:spPr>
          <a:xfrm>
            <a:off x="8047178" y="2619809"/>
            <a:ext cx="2814176" cy="1959837"/>
          </a:xfrm>
          <a:prstGeom prst="rect">
            <a:avLst/>
          </a:prstGeom>
          <a:ln>
            <a:noFill/>
          </a:ln>
          <a:effectLst>
            <a:softEdge rad="112500"/>
          </a:effectLst>
        </p:spPr>
      </p:pic>
      <p:pic>
        <p:nvPicPr>
          <p:cNvPr id="11" name="圖片 10" descr="一張含有 簾 的圖片&#10;&#10;自動產生的描述">
            <a:extLst>
              <a:ext uri="{FF2B5EF4-FFF2-40B4-BE49-F238E27FC236}">
                <a16:creationId xmlns:a16="http://schemas.microsoft.com/office/drawing/2014/main" xmlns="" id="{07406052-A52C-439C-A860-E34AEF0380F8}"/>
              </a:ext>
            </a:extLst>
          </p:cNvPr>
          <p:cNvPicPr>
            <a:picLocks noChangeAspect="1"/>
          </p:cNvPicPr>
          <p:nvPr/>
        </p:nvPicPr>
        <p:blipFill rotWithShape="1">
          <a:blip r:embed="rId5"/>
          <a:srcRect l="17700" r="22218" b="13438"/>
          <a:stretch/>
        </p:blipFill>
        <p:spPr>
          <a:xfrm>
            <a:off x="8627338" y="4661371"/>
            <a:ext cx="3422517" cy="2196629"/>
          </a:xfrm>
          <a:prstGeom prst="rect">
            <a:avLst/>
          </a:prstGeom>
          <a:ln>
            <a:noFill/>
          </a:ln>
          <a:effectLst>
            <a:softEdge rad="317500"/>
          </a:effectLst>
        </p:spPr>
      </p:pic>
      <p:pic>
        <p:nvPicPr>
          <p:cNvPr id="12" name="图片 4">
            <a:extLst>
              <a:ext uri="{FF2B5EF4-FFF2-40B4-BE49-F238E27FC236}">
                <a16:creationId xmlns:a16="http://schemas.microsoft.com/office/drawing/2014/main" xmlns="" id="{30CFA728-51C3-4BA7-BCAF-C330CE17E74E}"/>
              </a:ext>
            </a:extLst>
          </p:cNvPr>
          <p:cNvPicPr>
            <a:picLocks noChangeAspect="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580046" y="1053406"/>
            <a:ext cx="3142984" cy="38501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1344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10" presetClass="entr" presetSubtype="0" fill="hold" nodeType="after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circle(in)">
                                      <p:cBhvr>
                                        <p:cTn id="47" dur="20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6" end="6"/>
                                            </p:txEl>
                                          </p:spTgt>
                                        </p:tgtEl>
                                        <p:attrNameLst>
                                          <p:attrName>style.visibility</p:attrName>
                                        </p:attrNameLst>
                                      </p:cBhvr>
                                      <p:to>
                                        <p:strVal val="visible"/>
                                      </p:to>
                                    </p:set>
                                    <p:animEffect transition="in" filter="fade">
                                      <p:cBhvr>
                                        <p:cTn id="5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xmlns="" id="{70899510-E809-4F7A-BAB0-08864D0DB2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2364" y="3948574"/>
            <a:ext cx="4611445" cy="2841623"/>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sp>
        <p:nvSpPr>
          <p:cNvPr id="4" name="書卷: 水平 3">
            <a:extLst>
              <a:ext uri="{FF2B5EF4-FFF2-40B4-BE49-F238E27FC236}">
                <a16:creationId xmlns:a16="http://schemas.microsoft.com/office/drawing/2014/main" xmlns="" id="{62951FF1-9F37-4EBE-AE32-576E740CCD3C}"/>
              </a:ext>
            </a:extLst>
          </p:cNvPr>
          <p:cNvSpPr/>
          <p:nvPr/>
        </p:nvSpPr>
        <p:spPr>
          <a:xfrm>
            <a:off x="574939" y="185805"/>
            <a:ext cx="3401852" cy="1111121"/>
          </a:xfrm>
          <a:prstGeom prst="horizontalScroll">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標題 1">
            <a:extLst>
              <a:ext uri="{FF2B5EF4-FFF2-40B4-BE49-F238E27FC236}">
                <a16:creationId xmlns:a16="http://schemas.microsoft.com/office/drawing/2014/main" xmlns="" id="{E7865D2F-CCD7-AB4D-AF28-B7081D36702C}"/>
              </a:ext>
            </a:extLst>
          </p:cNvPr>
          <p:cNvSpPr>
            <a:spLocks noGrp="1"/>
          </p:cNvSpPr>
          <p:nvPr>
            <p:ph type="title"/>
          </p:nvPr>
        </p:nvSpPr>
        <p:spPr>
          <a:xfrm>
            <a:off x="838200" y="185805"/>
            <a:ext cx="10515600" cy="1325563"/>
          </a:xfrm>
        </p:spPr>
        <p:txBody>
          <a:bodyPr>
            <a:normAutofit/>
          </a:bodyPr>
          <a:lstStyle/>
          <a:p>
            <a:r>
              <a:rPr kumimoji="1" lang="zh-CN" altLang="en-US" sz="4800" dirty="0">
                <a:latin typeface="Microsoft JhengHei" panose="020B0604030504040204" pitchFamily="34" charset="-120"/>
                <a:ea typeface="Microsoft JhengHei" panose="020B0604030504040204" pitchFamily="34" charset="-120"/>
                <a:cs typeface="文鼎粗鋼筆行楷" panose="02010609010101010101" pitchFamily="49" charset="-120"/>
              </a:rPr>
              <a:t>醫療弊病</a:t>
            </a:r>
            <a:endParaRPr kumimoji="1" lang="zh-HK" altLang="en-US" sz="4800" dirty="0">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
        <p:nvSpPr>
          <p:cNvPr id="3" name="內容版面配置區 2">
            <a:extLst>
              <a:ext uri="{FF2B5EF4-FFF2-40B4-BE49-F238E27FC236}">
                <a16:creationId xmlns:a16="http://schemas.microsoft.com/office/drawing/2014/main" xmlns="" id="{6B473871-F994-1D47-9229-AB0ACB661147}"/>
              </a:ext>
            </a:extLst>
          </p:cNvPr>
          <p:cNvSpPr>
            <a:spLocks noGrp="1"/>
          </p:cNvSpPr>
          <p:nvPr>
            <p:ph idx="1"/>
          </p:nvPr>
        </p:nvSpPr>
        <p:spPr>
          <a:xfrm>
            <a:off x="574939" y="1488613"/>
            <a:ext cx="8812895" cy="3880773"/>
          </a:xfrm>
        </p:spPr>
        <p:txBody>
          <a:bodyPr>
            <a:noAutofit/>
          </a:bodyPr>
          <a:lstStyle/>
          <a:p>
            <a:pPr marL="0" indent="0">
              <a:buNone/>
            </a:pP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傳聞有一次李時珍協助父親診症時，有一幫人憤怒地</a:t>
            </a:r>
            <a:r>
              <a:rPr kumimoji="1" lang="zh-HK" altLang="en-US" dirty="0" smtClean="0">
                <a:latin typeface="Microsoft JhengHei" panose="020B0604030504040204" pitchFamily="34" charset="-120"/>
                <a:ea typeface="Microsoft JhengHei" panose="020B0604030504040204" pitchFamily="34" charset="-120"/>
              </a:rPr>
              <a:t>拖</a:t>
            </a:r>
            <a:r>
              <a:rPr kumimoji="1" lang="zh-TW" altLang="en-US" dirty="0" smtClean="0">
                <a:latin typeface="Microsoft JhengHei" panose="020B0604030504040204" pitchFamily="34" charset="-120"/>
                <a:ea typeface="Microsoft JhengHei" panose="020B0604030504040204" pitchFamily="34" charset="-120"/>
              </a:rPr>
              <a:t>着</a:t>
            </a:r>
            <a:r>
              <a:rPr kumimoji="1" lang="zh-HK" altLang="en-US" dirty="0" smtClean="0">
                <a:latin typeface="Microsoft JhengHei" panose="020B0604030504040204" pitchFamily="34" charset="-120"/>
                <a:ea typeface="Microsoft JhengHei" panose="020B0604030504040204" pitchFamily="34" charset="-120"/>
              </a:rPr>
              <a:t>一個</a:t>
            </a:r>
            <a:r>
              <a:rPr kumimoji="1" lang="zh-HK" altLang="en-US" dirty="0">
                <a:latin typeface="Microsoft JhengHei" panose="020B0604030504040204" pitchFamily="34" charset="-120"/>
                <a:ea typeface="Microsoft JhengHei" panose="020B0604030504040204" pitchFamily="34" charset="-120"/>
              </a:rPr>
              <a:t>江湖郎中到家裏來，讓李言聞幫忙鑑定一下郎中的藥方</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原來這個郎中開的藥不但沒治好病人的病，反而使其更加嚴重了</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李時珍經過研究，發現郎中只是根據醫書所記載的配方開藥</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郎中並沒有引用錯誤</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但記載該藥方的古書本身就是錯的</a:t>
            </a:r>
            <a:endParaRPr kumimoji="1" lang="en-US" altLang="zh-HK" dirty="0">
              <a:latin typeface="Microsoft JhengHei" panose="020B0604030504040204" pitchFamily="34" charset="-120"/>
              <a:ea typeface="Microsoft JhengHei" panose="020B0604030504040204" pitchFamily="34" charset="-120"/>
            </a:endParaRPr>
          </a:p>
        </p:txBody>
      </p:sp>
      <p:pic>
        <p:nvPicPr>
          <p:cNvPr id="11" name="Picture 12" descr="中药药典-手绘罐PNG图片素材免费下载_图片编号419000-PNG素材网">
            <a:extLst>
              <a:ext uri="{FF2B5EF4-FFF2-40B4-BE49-F238E27FC236}">
                <a16:creationId xmlns:a16="http://schemas.microsoft.com/office/drawing/2014/main" xmlns="" id="{5EAE1303-350D-4906-A879-A4A27B1DD0B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8197" b="78891" l="22000" r="78267">
                        <a14:foregroundMark x1="55733" y1="37134" x2="62000" y2="32049"/>
                        <a14:foregroundMark x1="62000" y1="32049" x2="68933" y2="31587"/>
                        <a14:foregroundMark x1="68933" y1="31587" x2="68933" y2="31587"/>
                        <a14:foregroundMark x1="50667" y1="31433" x2="44267" y2="28659"/>
                        <a14:foregroundMark x1="44267" y1="28659" x2="36667" y2="30200"/>
                        <a14:foregroundMark x1="74800" y1="40678" x2="78267" y2="42527"/>
                        <a14:foregroundMark x1="53467" y1="68105" x2="41200" y2="68721"/>
                        <a14:foregroundMark x1="26533" y1="61325" x2="33333" y2="61171"/>
                        <a14:foregroundMark x1="33333" y1="61171" x2="34000" y2="61479"/>
                        <a14:foregroundMark x1="33467" y1="67951" x2="22000" y2="70108"/>
                        <a14:foregroundMark x1="34000" y1="74114" x2="28933" y2="78891"/>
                        <a14:foregroundMark x1="40133" y1="74422" x2="46133" y2="77504"/>
                      </a14:backgroundRemoval>
                    </a14:imgEffect>
                  </a14:imgLayer>
                </a14:imgProps>
              </a:ext>
              <a:ext uri="{28A0092B-C50C-407E-A947-70E740481C1C}">
                <a14:useLocalDpi xmlns:a14="http://schemas.microsoft.com/office/drawing/2010/main" val="0"/>
              </a:ext>
            </a:extLst>
          </a:blip>
          <a:srcRect l="20335" t="24063" r="18326" b="18980"/>
          <a:stretch/>
        </p:blipFill>
        <p:spPr bwMode="auto">
          <a:xfrm>
            <a:off x="4390660" y="185805"/>
            <a:ext cx="2106960" cy="1692975"/>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3073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anim calcmode="lin" valueType="num">
                                      <p:cBhvr>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anim calcmode="lin" valueType="num">
                                      <p:cBhvr>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anim calcmode="lin" valueType="num">
                                      <p:cBhvr>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書卷: 水平 6">
            <a:extLst>
              <a:ext uri="{FF2B5EF4-FFF2-40B4-BE49-F238E27FC236}">
                <a16:creationId xmlns:a16="http://schemas.microsoft.com/office/drawing/2014/main" xmlns="" id="{338A819B-3284-4E82-9F63-CE17B7FE1DF6}"/>
              </a:ext>
            </a:extLst>
          </p:cNvPr>
          <p:cNvSpPr/>
          <p:nvPr/>
        </p:nvSpPr>
        <p:spPr>
          <a:xfrm>
            <a:off x="574939" y="185805"/>
            <a:ext cx="3401852" cy="1111121"/>
          </a:xfrm>
          <a:prstGeom prst="horizontalScroll">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標題 1">
            <a:extLst>
              <a:ext uri="{FF2B5EF4-FFF2-40B4-BE49-F238E27FC236}">
                <a16:creationId xmlns:a16="http://schemas.microsoft.com/office/drawing/2014/main" xmlns="" id="{06F60644-2C31-7B4C-A046-50CBC58EEF2A}"/>
              </a:ext>
            </a:extLst>
          </p:cNvPr>
          <p:cNvSpPr>
            <a:spLocks noGrp="1"/>
          </p:cNvSpPr>
          <p:nvPr>
            <p:ph type="title"/>
          </p:nvPr>
        </p:nvSpPr>
        <p:spPr>
          <a:xfrm>
            <a:off x="838200" y="185805"/>
            <a:ext cx="10515600" cy="1325563"/>
          </a:xfrm>
        </p:spPr>
        <p:txBody>
          <a:bodyPr>
            <a:normAutofit/>
          </a:bodyPr>
          <a:lstStyle/>
          <a:p>
            <a:r>
              <a:rPr kumimoji="1" lang="zh-CN" altLang="en-US" sz="4800" dirty="0">
                <a:latin typeface="Microsoft JhengHei" panose="020B0604030504040204" pitchFamily="34" charset="-120"/>
                <a:ea typeface="Microsoft JhengHei" panose="020B0604030504040204" pitchFamily="34" charset="-120"/>
                <a:cs typeface="文鼎粗鋼筆行楷" panose="02010609010101010101" pitchFamily="49" charset="-120"/>
              </a:rPr>
              <a:t>醫療弊病</a:t>
            </a:r>
            <a:endParaRPr kumimoji="1" lang="zh-HK" altLang="en-US" sz="4800" dirty="0">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
        <p:nvSpPr>
          <p:cNvPr id="3" name="內容版面配置區 2">
            <a:extLst>
              <a:ext uri="{FF2B5EF4-FFF2-40B4-BE49-F238E27FC236}">
                <a16:creationId xmlns:a16="http://schemas.microsoft.com/office/drawing/2014/main" xmlns="" id="{3168E765-2444-4E49-ACCA-2114363748F0}"/>
              </a:ext>
            </a:extLst>
          </p:cNvPr>
          <p:cNvSpPr>
            <a:spLocks noGrp="1"/>
          </p:cNvSpPr>
          <p:nvPr>
            <p:ph idx="1"/>
          </p:nvPr>
        </p:nvSpPr>
        <p:spPr>
          <a:xfrm>
            <a:off x="453737" y="1629513"/>
            <a:ext cx="11080172" cy="4351338"/>
          </a:xfrm>
        </p:spPr>
        <p:txBody>
          <a:bodyPr/>
          <a:lstStyle/>
          <a:p>
            <a:r>
              <a:rPr kumimoji="1" lang="zh-CN" altLang="en-US" dirty="0">
                <a:latin typeface="Microsoft JhengHei" panose="020B0604030504040204" pitchFamily="34" charset="-120"/>
                <a:ea typeface="Microsoft JhengHei" panose="020B0604030504040204" pitchFamily="34" charset="-120"/>
              </a:rPr>
              <a:t>藥石亂投</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後來，有一名醫生為一名精神病人開藥，用了一味叫「防葵」的藥</a:t>
            </a:r>
            <a:endParaRPr kumimoji="1" lang="en-US" altLang="zh-HK" dirty="0">
              <a:latin typeface="Microsoft JhengHei" panose="020B0604030504040204" pitchFamily="34" charset="-120"/>
              <a:ea typeface="Microsoft JhengHei" panose="020B0604030504040204" pitchFamily="34" charset="-120"/>
            </a:endParaRPr>
          </a:p>
          <a:p>
            <a:pPr>
              <a:buFont typeface="Wingdings" pitchFamily="2" charset="2"/>
              <a:buChar char="Ø"/>
            </a:pPr>
            <a:r>
              <a:rPr kumimoji="1" lang="zh-HK" altLang="en-US" dirty="0">
                <a:latin typeface="Microsoft JhengHei" panose="020B0604030504040204" pitchFamily="34" charset="-120"/>
                <a:ea typeface="Microsoft JhengHei" panose="020B0604030504040204" pitchFamily="34" charset="-120"/>
              </a:rPr>
              <a:t>病人吃完後很快就死了</a:t>
            </a:r>
            <a:endParaRPr kumimoji="1" lang="en-US" altLang="zh-HK" dirty="0">
              <a:latin typeface="Microsoft JhengHei" panose="020B0604030504040204" pitchFamily="34" charset="-120"/>
              <a:ea typeface="Microsoft JhengHei" panose="020B0604030504040204" pitchFamily="34" charset="-120"/>
            </a:endParaRPr>
          </a:p>
          <a:p>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又有另一個病人，吃了一味叫「黃精」的補藥</a:t>
            </a:r>
            <a:endParaRPr kumimoji="1" lang="en-US" altLang="zh-HK" dirty="0">
              <a:latin typeface="Microsoft JhengHei" panose="020B0604030504040204" pitchFamily="34" charset="-120"/>
              <a:ea typeface="Microsoft JhengHei" panose="020B0604030504040204" pitchFamily="34" charset="-120"/>
            </a:endParaRPr>
          </a:p>
          <a:p>
            <a:pPr>
              <a:buFont typeface="Wingdings" pitchFamily="2" charset="2"/>
              <a:buChar char="Ø"/>
            </a:pPr>
            <a:r>
              <a:rPr kumimoji="1" lang="zh-HK" altLang="en-US" dirty="0">
                <a:latin typeface="Microsoft JhengHei" panose="020B0604030504040204" pitchFamily="34" charset="-120"/>
                <a:ea typeface="Microsoft JhengHei" panose="020B0604030504040204" pitchFamily="34" charset="-120"/>
              </a:rPr>
              <a:t>這名倒楣鬼也是莫名其妙送了性命</a:t>
            </a:r>
            <a:endParaRPr kumimoji="1" lang="en-US" altLang="zh-HK" dirty="0">
              <a:latin typeface="Microsoft JhengHei" panose="020B0604030504040204" pitchFamily="34" charset="-120"/>
              <a:ea typeface="Microsoft JhengHei" panose="020B0604030504040204" pitchFamily="34" charset="-120"/>
            </a:endParaRPr>
          </a:p>
          <a:p>
            <a:endParaRPr kumimoji="1" lang="zh-HK" altLang="en-US" dirty="0"/>
          </a:p>
        </p:txBody>
      </p:sp>
      <p:pic>
        <p:nvPicPr>
          <p:cNvPr id="5130" name="Picture 10" descr="古代的养老制度_孝德文化_中华民族文化网民族网56民族文化网">
            <a:extLst>
              <a:ext uri="{FF2B5EF4-FFF2-40B4-BE49-F238E27FC236}">
                <a16:creationId xmlns:a16="http://schemas.microsoft.com/office/drawing/2014/main" xmlns="" id="{52175913-E428-4A35-B1E6-BCDB5D9694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7007" y="2797632"/>
            <a:ext cx="4074738" cy="3090451"/>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pic>
        <p:nvPicPr>
          <p:cNvPr id="5132" name="Picture 12" descr="中药药典-手绘罐PNG图片素材免费下载_图片编号419000-PNG素材网">
            <a:extLst>
              <a:ext uri="{FF2B5EF4-FFF2-40B4-BE49-F238E27FC236}">
                <a16:creationId xmlns:a16="http://schemas.microsoft.com/office/drawing/2014/main" xmlns="" id="{12AFB6FA-4EB7-444C-95A6-D11F53129014}"/>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8197" b="78891" l="22000" r="78267">
                        <a14:foregroundMark x1="55733" y1="37134" x2="62000" y2="32049"/>
                        <a14:foregroundMark x1="62000" y1="32049" x2="68933" y2="31587"/>
                        <a14:foregroundMark x1="68933" y1="31587" x2="68933" y2="31587"/>
                        <a14:foregroundMark x1="50667" y1="31433" x2="44267" y2="28659"/>
                        <a14:foregroundMark x1="44267" y1="28659" x2="36667" y2="30200"/>
                        <a14:foregroundMark x1="74800" y1="40678" x2="78267" y2="42527"/>
                        <a14:foregroundMark x1="53467" y1="68105" x2="41200" y2="68721"/>
                        <a14:foregroundMark x1="26533" y1="61325" x2="33333" y2="61171"/>
                        <a14:foregroundMark x1="33333" y1="61171" x2="34000" y2="61479"/>
                        <a14:foregroundMark x1="33467" y1="67951" x2="22000" y2="70108"/>
                        <a14:foregroundMark x1="34000" y1="74114" x2="28933" y2="78891"/>
                        <a14:foregroundMark x1="40133" y1="74422" x2="46133" y2="77504"/>
                      </a14:backgroundRemoval>
                    </a14:imgEffect>
                  </a14:imgLayer>
                </a14:imgProps>
              </a:ext>
              <a:ext uri="{28A0092B-C50C-407E-A947-70E740481C1C}">
                <a14:useLocalDpi xmlns:a14="http://schemas.microsoft.com/office/drawing/2010/main" val="0"/>
              </a:ext>
            </a:extLst>
          </a:blip>
          <a:srcRect l="20335" t="24063" r="18326" b="18980"/>
          <a:stretch/>
        </p:blipFill>
        <p:spPr bwMode="auto">
          <a:xfrm>
            <a:off x="4820966" y="450438"/>
            <a:ext cx="2106960" cy="1692975"/>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5134" name="Picture 14" descr="灵魂出窍是啥感受？老外竟然造出专门体验死亡的头盔，用过都吓尿了！">
            <a:extLst>
              <a:ext uri="{FF2B5EF4-FFF2-40B4-BE49-F238E27FC236}">
                <a16:creationId xmlns:a16="http://schemas.microsoft.com/office/drawing/2014/main" xmlns="" id="{36BE33CB-ACEE-48A2-8303-A1E49C1541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74170" y="4651669"/>
            <a:ext cx="2273539" cy="1878882"/>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6" name="圖片 5" descr="一張含有 畫畫, 標誌 的圖片&#10;&#10;自動產生的描述">
            <a:extLst>
              <a:ext uri="{FF2B5EF4-FFF2-40B4-BE49-F238E27FC236}">
                <a16:creationId xmlns:a16="http://schemas.microsoft.com/office/drawing/2014/main" xmlns="" id="{8E107C03-A3EF-4424-9149-459B4ACA9866}"/>
              </a:ext>
            </a:extLst>
          </p:cNvPr>
          <p:cNvPicPr>
            <a:picLocks noChangeAspect="1"/>
          </p:cNvPicPr>
          <p:nvPr/>
        </p:nvPicPr>
        <p:blipFill>
          <a:blip r:embed="rId7"/>
          <a:stretch>
            <a:fillRect/>
          </a:stretch>
        </p:blipFill>
        <p:spPr>
          <a:xfrm>
            <a:off x="1628472" y="4839284"/>
            <a:ext cx="1691267" cy="1691267"/>
          </a:xfrm>
          <a:prstGeom prst="rect">
            <a:avLst/>
          </a:prstGeom>
        </p:spPr>
      </p:pic>
    </p:spTree>
    <p:extLst>
      <p:ext uri="{BB962C8B-B14F-4D97-AF65-F5344CB8AC3E}">
        <p14:creationId xmlns:p14="http://schemas.microsoft.com/office/powerpoint/2010/main" val="3772792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anim calcmode="lin" valueType="num">
                                      <p:cBhvr>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anim calcmode="lin" valueType="num">
                                      <p:cBhvr>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anim calcmode="lin" valueType="num">
                                      <p:cBhvr>
                                        <p:cTn id="3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4"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anim calcmode="lin" valueType="num">
                                      <p:cBhvr>
                                        <p:cTn id="4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500" fill="hold"/>
                                        <p:tgtEl>
                                          <p:spTgt spid="3">
                                            <p:txEl>
                                              <p:pRg st="5" end="5"/>
                                            </p:txEl>
                                          </p:spTgt>
                                        </p:tgtEl>
                                        <p:attrNameLst>
                                          <p:attrName>ppt_y</p:attrName>
                                        </p:attrNameLst>
                                      </p:cBhvr>
                                      <p:tavLst>
                                        <p:tav tm="0">
                                          <p:val>
                                            <p:strVal val="#ppt_y+.1"/>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5134"/>
                                        </p:tgtEl>
                                        <p:attrNameLst>
                                          <p:attrName>style.visibility</p:attrName>
                                        </p:attrNameLst>
                                      </p:cBhvr>
                                      <p:to>
                                        <p:strVal val="visible"/>
                                      </p:to>
                                    </p:set>
                                    <p:anim calcmode="lin" valueType="num">
                                      <p:cBhvr additive="base">
                                        <p:cTn id="44" dur="500" fill="hold"/>
                                        <p:tgtEl>
                                          <p:spTgt spid="5134"/>
                                        </p:tgtEl>
                                        <p:attrNameLst>
                                          <p:attrName>ppt_x</p:attrName>
                                        </p:attrNameLst>
                                      </p:cBhvr>
                                      <p:tavLst>
                                        <p:tav tm="0">
                                          <p:val>
                                            <p:strVal val="#ppt_x"/>
                                          </p:val>
                                        </p:tav>
                                        <p:tav tm="100000">
                                          <p:val>
                                            <p:strVal val="#ppt_x"/>
                                          </p:val>
                                        </p:tav>
                                      </p:tavLst>
                                    </p:anim>
                                    <p:anim calcmode="lin" valueType="num">
                                      <p:cBhvr additive="base">
                                        <p:cTn id="45" dur="500" fill="hold"/>
                                        <p:tgtEl>
                                          <p:spTgt spid="51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a:extLst>
              <a:ext uri="{FF2B5EF4-FFF2-40B4-BE49-F238E27FC236}">
                <a16:creationId xmlns:a16="http://schemas.microsoft.com/office/drawing/2014/main" xmlns="" id="{2018F23D-9FC9-134F-91FC-2E4E5DDAA434}"/>
              </a:ext>
            </a:extLst>
          </p:cNvPr>
          <p:cNvPicPr>
            <a:picLocks noGrp="1" noChangeAspect="1"/>
          </p:cNvPicPr>
          <p:nvPr>
            <p:ph idx="1"/>
          </p:nvPr>
        </p:nvPicPr>
        <p:blipFill rotWithShape="1">
          <a:blip r:embed="rId2"/>
          <a:srcRect r="16798" b="6533"/>
          <a:stretch/>
        </p:blipFill>
        <p:spPr>
          <a:xfrm>
            <a:off x="1150099" y="1684990"/>
            <a:ext cx="3560600" cy="3146595"/>
          </a:xfrm>
          <a:prstGeom prst="rect">
            <a:avLst/>
          </a:prstGeom>
          <a:ln>
            <a:noFill/>
          </a:ln>
          <a:effectLst>
            <a:softEdge rad="112500"/>
          </a:effectLst>
        </p:spPr>
      </p:pic>
      <p:pic>
        <p:nvPicPr>
          <p:cNvPr id="5" name="圖片 4">
            <a:extLst>
              <a:ext uri="{FF2B5EF4-FFF2-40B4-BE49-F238E27FC236}">
                <a16:creationId xmlns:a16="http://schemas.microsoft.com/office/drawing/2014/main" xmlns="" id="{914A0FCA-1C12-2E4A-B193-EDC61E87B434}"/>
              </a:ext>
            </a:extLst>
          </p:cNvPr>
          <p:cNvPicPr>
            <a:picLocks noChangeAspect="1"/>
          </p:cNvPicPr>
          <p:nvPr/>
        </p:nvPicPr>
        <p:blipFill rotWithShape="1">
          <a:blip r:embed="rId3"/>
          <a:srcRect b="15333"/>
          <a:stretch/>
        </p:blipFill>
        <p:spPr>
          <a:xfrm>
            <a:off x="6096000" y="1600389"/>
            <a:ext cx="3910445" cy="3252231"/>
          </a:xfrm>
          <a:prstGeom prst="rect">
            <a:avLst/>
          </a:prstGeom>
          <a:ln>
            <a:noFill/>
          </a:ln>
          <a:effectLst>
            <a:softEdge rad="112500"/>
          </a:effectLst>
        </p:spPr>
      </p:pic>
      <p:sp>
        <p:nvSpPr>
          <p:cNvPr id="6" name="文字方塊 5">
            <a:extLst>
              <a:ext uri="{FF2B5EF4-FFF2-40B4-BE49-F238E27FC236}">
                <a16:creationId xmlns:a16="http://schemas.microsoft.com/office/drawing/2014/main" xmlns="" id="{A269BC55-D276-7540-85B3-4837A2B1132C}"/>
              </a:ext>
            </a:extLst>
          </p:cNvPr>
          <p:cNvSpPr txBox="1"/>
          <p:nvPr/>
        </p:nvSpPr>
        <p:spPr>
          <a:xfrm>
            <a:off x="1430100" y="5202215"/>
            <a:ext cx="1107996" cy="646331"/>
          </a:xfrm>
          <a:prstGeom prst="rect">
            <a:avLst/>
          </a:prstGeom>
          <a:noFill/>
        </p:spPr>
        <p:txBody>
          <a:bodyPr wrap="none" rtlCol="0">
            <a:spAutoFit/>
          </a:bodyPr>
          <a:lstStyle/>
          <a:p>
            <a:r>
              <a:rPr kumimoji="1" lang="zh-HK" altLang="en-US" sz="3600" dirty="0">
                <a:latin typeface="Microsoft JhengHei" panose="020B0604030504040204" pitchFamily="34" charset="-120"/>
                <a:ea typeface="Microsoft JhengHei" panose="020B0604030504040204" pitchFamily="34" charset="-120"/>
              </a:rPr>
              <a:t>良藥</a:t>
            </a:r>
          </a:p>
        </p:txBody>
      </p:sp>
      <p:sp>
        <p:nvSpPr>
          <p:cNvPr id="7" name="文字方塊 6">
            <a:extLst>
              <a:ext uri="{FF2B5EF4-FFF2-40B4-BE49-F238E27FC236}">
                <a16:creationId xmlns:a16="http://schemas.microsoft.com/office/drawing/2014/main" xmlns="" id="{D71B4082-27E4-8148-AA66-3366DF8C9972}"/>
              </a:ext>
            </a:extLst>
          </p:cNvPr>
          <p:cNvSpPr txBox="1"/>
          <p:nvPr/>
        </p:nvSpPr>
        <p:spPr>
          <a:xfrm>
            <a:off x="6476002" y="5324236"/>
            <a:ext cx="1107996" cy="646331"/>
          </a:xfrm>
          <a:prstGeom prst="rect">
            <a:avLst/>
          </a:prstGeom>
          <a:noFill/>
        </p:spPr>
        <p:txBody>
          <a:bodyPr wrap="none" rtlCol="0">
            <a:spAutoFit/>
          </a:bodyPr>
          <a:lstStyle/>
          <a:p>
            <a:r>
              <a:rPr kumimoji="1" lang="zh-HK" altLang="en-US" sz="3600" dirty="0">
                <a:latin typeface="Microsoft JhengHei" panose="020B0604030504040204" pitchFamily="34" charset="-120"/>
                <a:ea typeface="Microsoft JhengHei" panose="020B0604030504040204" pitchFamily="34" charset="-120"/>
              </a:rPr>
              <a:t>毒藥</a:t>
            </a:r>
          </a:p>
        </p:txBody>
      </p:sp>
      <p:sp>
        <p:nvSpPr>
          <p:cNvPr id="9" name="矩形 8">
            <a:extLst>
              <a:ext uri="{FF2B5EF4-FFF2-40B4-BE49-F238E27FC236}">
                <a16:creationId xmlns:a16="http://schemas.microsoft.com/office/drawing/2014/main" xmlns="" id="{2CFAB568-EABC-384B-B24D-EC9F791ED02C}"/>
              </a:ext>
            </a:extLst>
          </p:cNvPr>
          <p:cNvSpPr/>
          <p:nvPr/>
        </p:nvSpPr>
        <p:spPr>
          <a:xfrm rot="20960717">
            <a:off x="2053939" y="2807031"/>
            <a:ext cx="6903273" cy="923330"/>
          </a:xfrm>
          <a:prstGeom prst="rect">
            <a:avLst/>
          </a:prstGeom>
          <a:noFill/>
        </p:spPr>
        <p:txBody>
          <a:bodyPr wrap="square" lIns="91440" tIns="45720" rIns="91440" bIns="45720">
            <a:spAutoFit/>
          </a:bodyPr>
          <a:lstStyle/>
          <a:p>
            <a:pPr algn="ctr"/>
            <a:r>
              <a:rPr kumimoji="1" lang="zh-HK" altLang="en-US" sz="5400" b="1" cap="none" spc="0" dirty="0">
                <a:ln w="9525">
                  <a:solidFill>
                    <a:schemeClr val="bg1"/>
                  </a:solidFill>
                  <a:prstDash val="solid"/>
                </a:ln>
                <a:solidFill>
                  <a:schemeClr val="accent4">
                    <a:lumMod val="60000"/>
                    <a:lumOff val="40000"/>
                  </a:schemeClr>
                </a:solidFill>
                <a:effectLst>
                  <a:outerShdw blurRad="12700" dist="38100" dir="2700000" algn="tl" rotWithShape="0">
                    <a:schemeClr val="accent5">
                      <a:lumMod val="60000"/>
                      <a:lumOff val="40000"/>
                    </a:schemeClr>
                  </a:outerShdw>
                </a:effectLst>
                <a:latin typeface="Microsoft JhengHei" panose="020B0604030504040204" pitchFamily="34" charset="-120"/>
                <a:ea typeface="Microsoft JhengHei" panose="020B0604030504040204" pitchFamily="34" charset="-120"/>
                <a:cs typeface="【何尼玛】土肥圆" panose="040F0700000000000000" pitchFamily="82" charset="-128"/>
              </a:rPr>
              <a:t>你能</a:t>
            </a:r>
            <a:r>
              <a:rPr kumimoji="1" lang="zh-CN" altLang="en-US" sz="5400" b="1" cap="none" spc="0" dirty="0">
                <a:ln w="9525">
                  <a:solidFill>
                    <a:schemeClr val="bg1"/>
                  </a:solidFill>
                  <a:prstDash val="solid"/>
                </a:ln>
                <a:solidFill>
                  <a:schemeClr val="accent4">
                    <a:lumMod val="60000"/>
                    <a:lumOff val="40000"/>
                  </a:schemeClr>
                </a:solidFill>
                <a:effectLst>
                  <a:outerShdw blurRad="12700" dist="38100" dir="2700000" algn="tl" rotWithShape="0">
                    <a:schemeClr val="accent5">
                      <a:lumMod val="60000"/>
                      <a:lumOff val="40000"/>
                    </a:schemeClr>
                  </a:outerShdw>
                </a:effectLst>
                <a:latin typeface="Microsoft JhengHei" panose="020B0604030504040204" pitchFamily="34" charset="-120"/>
                <a:ea typeface="Microsoft JhengHei" panose="020B0604030504040204" pitchFamily="34" charset="-120"/>
                <a:cs typeface="【何尼玛】土肥圆" panose="040F0700000000000000" pitchFamily="82" charset="-128"/>
              </a:rPr>
              <a:t>分辨</a:t>
            </a:r>
            <a:r>
              <a:rPr kumimoji="1" lang="zh-HK" altLang="en-US" sz="5400" b="1" cap="none" spc="0" dirty="0">
                <a:ln w="9525">
                  <a:solidFill>
                    <a:schemeClr val="bg1"/>
                  </a:solidFill>
                  <a:prstDash val="solid"/>
                </a:ln>
                <a:solidFill>
                  <a:schemeClr val="accent4">
                    <a:lumMod val="60000"/>
                    <a:lumOff val="40000"/>
                  </a:schemeClr>
                </a:solidFill>
                <a:effectLst>
                  <a:outerShdw blurRad="12700" dist="38100" dir="2700000" algn="tl" rotWithShape="0">
                    <a:schemeClr val="accent5">
                      <a:lumMod val="60000"/>
                      <a:lumOff val="40000"/>
                    </a:schemeClr>
                  </a:outerShdw>
                </a:effectLst>
                <a:latin typeface="Microsoft JhengHei" panose="020B0604030504040204" pitchFamily="34" charset="-120"/>
                <a:ea typeface="Microsoft JhengHei" panose="020B0604030504040204" pitchFamily="34" charset="-120"/>
                <a:cs typeface="【何尼玛】土肥圆" panose="040F0700000000000000" pitchFamily="82" charset="-128"/>
              </a:rPr>
              <a:t>出來嗎？</a:t>
            </a:r>
            <a:endParaRPr lang="zh-HK" altLang="en-US" sz="5400" b="1" cap="none" spc="0" dirty="0">
              <a:ln w="9525">
                <a:solidFill>
                  <a:schemeClr val="bg1"/>
                </a:solidFill>
                <a:prstDash val="solid"/>
              </a:ln>
              <a:solidFill>
                <a:schemeClr val="accent4">
                  <a:lumMod val="60000"/>
                  <a:lumOff val="40000"/>
                </a:schemeClr>
              </a:solidFill>
              <a:effectLst>
                <a:outerShdw blurRad="12700" dist="38100" dir="2700000" algn="tl" rotWithShape="0">
                  <a:schemeClr val="accent5">
                    <a:lumMod val="60000"/>
                    <a:lumOff val="40000"/>
                  </a:schemeClr>
                </a:outerShdw>
              </a:effectLst>
              <a:latin typeface="Microsoft JhengHei" panose="020B0604030504040204" pitchFamily="34" charset="-120"/>
              <a:ea typeface="Microsoft JhengHei" panose="020B0604030504040204" pitchFamily="34" charset="-120"/>
              <a:cs typeface="【何尼玛】土肥圆" panose="040F0700000000000000" pitchFamily="82" charset="-128"/>
            </a:endParaRPr>
          </a:p>
        </p:txBody>
      </p:sp>
      <p:pic>
        <p:nvPicPr>
          <p:cNvPr id="3" name="圖片 2">
            <a:extLst>
              <a:ext uri="{FF2B5EF4-FFF2-40B4-BE49-F238E27FC236}">
                <a16:creationId xmlns:a16="http://schemas.microsoft.com/office/drawing/2014/main" xmlns="" id="{AC5C5C7B-82B5-468A-BD85-F5784464AE05}"/>
              </a:ext>
            </a:extLst>
          </p:cNvPr>
          <p:cNvPicPr>
            <a:picLocks noChangeAspect="1"/>
          </p:cNvPicPr>
          <p:nvPr/>
        </p:nvPicPr>
        <p:blipFill>
          <a:blip r:embed="rId4"/>
          <a:stretch>
            <a:fillRect/>
          </a:stretch>
        </p:blipFill>
        <p:spPr>
          <a:xfrm>
            <a:off x="10335133" y="2793848"/>
            <a:ext cx="1413535" cy="1664981"/>
          </a:xfrm>
          <a:prstGeom prst="rect">
            <a:avLst/>
          </a:prstGeom>
        </p:spPr>
      </p:pic>
      <p:pic>
        <p:nvPicPr>
          <p:cNvPr id="10" name="圖片 9" descr="一張含有 食物 的圖片&#10;&#10;自動產生的描述">
            <a:extLst>
              <a:ext uri="{FF2B5EF4-FFF2-40B4-BE49-F238E27FC236}">
                <a16:creationId xmlns:a16="http://schemas.microsoft.com/office/drawing/2014/main" xmlns="" id="{06540EEA-91C5-43B0-89ED-190A1FBEA647}"/>
              </a:ext>
            </a:extLst>
          </p:cNvPr>
          <p:cNvPicPr>
            <a:picLocks noChangeAspect="1"/>
          </p:cNvPicPr>
          <p:nvPr/>
        </p:nvPicPr>
        <p:blipFill>
          <a:blip r:embed="rId5"/>
          <a:stretch>
            <a:fillRect/>
          </a:stretch>
        </p:blipFill>
        <p:spPr>
          <a:xfrm>
            <a:off x="5158981" y="4864114"/>
            <a:ext cx="1317021" cy="1322532"/>
          </a:xfrm>
          <a:prstGeom prst="rect">
            <a:avLst/>
          </a:prstGeom>
        </p:spPr>
      </p:pic>
      <p:pic>
        <p:nvPicPr>
          <p:cNvPr id="12" name="圖片 11" descr="一張含有 燈, 畫畫, 光 的圖片&#10;&#10;自動產生的描述">
            <a:extLst>
              <a:ext uri="{FF2B5EF4-FFF2-40B4-BE49-F238E27FC236}">
                <a16:creationId xmlns:a16="http://schemas.microsoft.com/office/drawing/2014/main" xmlns="" id="{AE90B88F-31DC-4328-B599-C59926B47962}"/>
              </a:ext>
            </a:extLst>
          </p:cNvPr>
          <p:cNvPicPr>
            <a:picLocks noChangeAspect="1"/>
          </p:cNvPicPr>
          <p:nvPr/>
        </p:nvPicPr>
        <p:blipFill>
          <a:blip r:embed="rId6"/>
          <a:stretch>
            <a:fillRect/>
          </a:stretch>
        </p:blipFill>
        <p:spPr>
          <a:xfrm>
            <a:off x="412819" y="4870137"/>
            <a:ext cx="1130027" cy="1130027"/>
          </a:xfrm>
          <a:prstGeom prst="rect">
            <a:avLst/>
          </a:prstGeom>
        </p:spPr>
      </p:pic>
      <p:sp>
        <p:nvSpPr>
          <p:cNvPr id="2" name="矩形 1">
            <a:extLst>
              <a:ext uri="{FF2B5EF4-FFF2-40B4-BE49-F238E27FC236}">
                <a16:creationId xmlns:a16="http://schemas.microsoft.com/office/drawing/2014/main" xmlns="" id="{ACF8740E-2F96-46C9-B0E9-3B1A00296C0D}"/>
              </a:ext>
            </a:extLst>
          </p:cNvPr>
          <p:cNvSpPr/>
          <p:nvPr/>
        </p:nvSpPr>
        <p:spPr>
          <a:xfrm>
            <a:off x="7260832" y="5344447"/>
            <a:ext cx="2262158" cy="646331"/>
          </a:xfrm>
          <a:prstGeom prst="rect">
            <a:avLst/>
          </a:prstGeom>
          <a:noFill/>
        </p:spPr>
        <p:txBody>
          <a:bodyPr wrap="square" lIns="91440" tIns="45720" rIns="91440" bIns="45720">
            <a:spAutoFit/>
          </a:bodyPr>
          <a:lstStyle/>
          <a:p>
            <a:pPr algn="ctr"/>
            <a:r>
              <a:rPr kumimoji="1" lang="zh-HK" altLang="en-US" sz="3600" dirty="0">
                <a:latin typeface="Microsoft JhengHei" panose="020B0604030504040204" pitchFamily="34" charset="-120"/>
                <a:ea typeface="Microsoft JhengHei" panose="020B0604030504040204" pitchFamily="34" charset="-120"/>
              </a:rPr>
              <a:t>硝石</a:t>
            </a:r>
            <a:endParaRPr lang="zh-TW" altLang="en-US" sz="36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endParaRPr>
          </a:p>
        </p:txBody>
      </p:sp>
      <p:sp>
        <p:nvSpPr>
          <p:cNvPr id="8" name="矩形 7">
            <a:extLst>
              <a:ext uri="{FF2B5EF4-FFF2-40B4-BE49-F238E27FC236}">
                <a16:creationId xmlns:a16="http://schemas.microsoft.com/office/drawing/2014/main" xmlns="" id="{A119CB4E-5961-4153-A46D-57AEF3CCE741}"/>
              </a:ext>
            </a:extLst>
          </p:cNvPr>
          <p:cNvSpPr/>
          <p:nvPr/>
        </p:nvSpPr>
        <p:spPr>
          <a:xfrm>
            <a:off x="2824660" y="5202215"/>
            <a:ext cx="1107996" cy="646331"/>
          </a:xfrm>
          <a:prstGeom prst="rect">
            <a:avLst/>
          </a:prstGeom>
          <a:noFill/>
        </p:spPr>
        <p:txBody>
          <a:bodyPr wrap="none" lIns="91440" tIns="45720" rIns="91440" bIns="45720">
            <a:spAutoFit/>
          </a:bodyPr>
          <a:lstStyle/>
          <a:p>
            <a:pPr algn="ctr"/>
            <a:r>
              <a:rPr kumimoji="1" lang="zh-HK" altLang="en-US" sz="3600" dirty="0">
                <a:latin typeface="Microsoft JhengHei" panose="020B0604030504040204" pitchFamily="34" charset="-120"/>
                <a:ea typeface="Microsoft JhengHei" panose="020B0604030504040204" pitchFamily="34" charset="-120"/>
              </a:rPr>
              <a:t>芒硝</a:t>
            </a:r>
            <a:endParaRPr lang="zh-TW" altLang="en-US" sz="36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408471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2"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圖片 3" descr="一張含有 桌 的圖片&#10;&#10;自動產生的描述">
            <a:extLst>
              <a:ext uri="{FF2B5EF4-FFF2-40B4-BE49-F238E27FC236}">
                <a16:creationId xmlns:a16="http://schemas.microsoft.com/office/drawing/2014/main" xmlns="" id="{9C324ECD-5F2D-4A33-98E3-0C8B89C4F7B5}"/>
              </a:ext>
            </a:extLst>
          </p:cNvPr>
          <p:cNvPicPr>
            <a:picLocks noChangeAspect="1"/>
          </p:cNvPicPr>
          <p:nvPr/>
        </p:nvPicPr>
        <p:blipFill rotWithShape="1">
          <a:blip r:embed="rId3"/>
          <a:srcRect l="9047" t="8122" r="15692" b="6693"/>
          <a:stretch/>
        </p:blipFill>
        <p:spPr>
          <a:xfrm>
            <a:off x="6582782" y="3094703"/>
            <a:ext cx="5383323" cy="2860076"/>
          </a:xfrm>
          <a:prstGeom prst="rect">
            <a:avLst/>
          </a:prstGeom>
          <a:effectLst>
            <a:softEdge rad="317500"/>
          </a:effectLst>
        </p:spPr>
      </p:pic>
      <p:sp>
        <p:nvSpPr>
          <p:cNvPr id="16" name="Freeform: Shape 15">
            <a:extLst>
              <a:ext uri="{FF2B5EF4-FFF2-40B4-BE49-F238E27FC236}">
                <a16:creationId xmlns:a16="http://schemas.microsoft.com/office/drawing/2014/main" xmlns="" id="{E862BE82-D00D-42C1-BF16-93AA37870C3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xmlns="" id="{F6D92C2D-1D3D-4974-918C-06579FB354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333"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標題 1">
            <a:extLst>
              <a:ext uri="{FF2B5EF4-FFF2-40B4-BE49-F238E27FC236}">
                <a16:creationId xmlns:a16="http://schemas.microsoft.com/office/drawing/2014/main" xmlns="" id="{A0716C90-063F-684C-82BF-CC179ACF1CAA}"/>
              </a:ext>
            </a:extLst>
          </p:cNvPr>
          <p:cNvSpPr>
            <a:spLocks noGrp="1"/>
          </p:cNvSpPr>
          <p:nvPr>
            <p:ph type="title"/>
          </p:nvPr>
        </p:nvSpPr>
        <p:spPr>
          <a:xfrm>
            <a:off x="562125" y="339884"/>
            <a:ext cx="4062643" cy="1043409"/>
          </a:xfrm>
        </p:spPr>
        <p:txBody>
          <a:bodyPr>
            <a:normAutofit/>
          </a:bodyPr>
          <a:lstStyle/>
          <a:p>
            <a:r>
              <a:rPr kumimoji="1" lang="zh-HK" altLang="en-US" sz="4000" b="1" dirty="0">
                <a:solidFill>
                  <a:schemeClr val="accent4"/>
                </a:solidFill>
                <a:latin typeface="Microsoft JhengHei" panose="020B0604030504040204" pitchFamily="34" charset="-120"/>
                <a:ea typeface="Microsoft JhengHei" panose="020B0604030504040204" pitchFamily="34" charset="-120"/>
                <a:cs typeface="文鼎粗鋼筆行楷" panose="02010609010101010101" pitchFamily="49" charset="-120"/>
              </a:rPr>
              <a:t>苦讀醫</a:t>
            </a:r>
            <a:r>
              <a:rPr kumimoji="1" lang="zh-CN" altLang="en-US" sz="4000" b="1" dirty="0">
                <a:solidFill>
                  <a:schemeClr val="accent4"/>
                </a:solidFill>
                <a:latin typeface="Microsoft JhengHei" panose="020B0604030504040204" pitchFamily="34" charset="-120"/>
                <a:ea typeface="Microsoft JhengHei" panose="020B0604030504040204" pitchFamily="34" charset="-120"/>
                <a:cs typeface="文鼎粗鋼筆行楷" panose="02010609010101010101" pitchFamily="49" charset="-120"/>
              </a:rPr>
              <a:t>書</a:t>
            </a:r>
            <a:endParaRPr kumimoji="1" lang="zh-HK" altLang="en-US" sz="4000" b="1" dirty="0">
              <a:solidFill>
                <a:schemeClr val="accent4"/>
              </a:solidFill>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
        <p:nvSpPr>
          <p:cNvPr id="3" name="內容版面配置區 2">
            <a:extLst>
              <a:ext uri="{FF2B5EF4-FFF2-40B4-BE49-F238E27FC236}">
                <a16:creationId xmlns:a16="http://schemas.microsoft.com/office/drawing/2014/main" xmlns="" id="{60534A1E-76CE-D74D-93E7-31C3C247F9E7}"/>
              </a:ext>
            </a:extLst>
          </p:cNvPr>
          <p:cNvSpPr>
            <a:spLocks noGrp="1"/>
          </p:cNvSpPr>
          <p:nvPr>
            <p:ph idx="1"/>
          </p:nvPr>
        </p:nvSpPr>
        <p:spPr>
          <a:xfrm>
            <a:off x="288887" y="1897356"/>
            <a:ext cx="10013255" cy="2754086"/>
          </a:xfrm>
        </p:spPr>
        <p:txBody>
          <a:bodyPr anchor="t">
            <a:noAutofit/>
          </a:bodyPr>
          <a:lstStyle/>
          <a:p>
            <a:r>
              <a:rPr kumimoji="1" lang="zh-HK" altLang="en-US" dirty="0">
                <a:latin typeface="Microsoft JhengHei" panose="020B0604030504040204" pitchFamily="34" charset="-120"/>
                <a:ea typeface="Microsoft JhengHei" panose="020B0604030504040204" pitchFamily="34" charset="-120"/>
              </a:rPr>
              <a:t>李時珍第三次科舉失利後</a:t>
            </a:r>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便全心棄文從醫</a:t>
            </a:r>
            <a:r>
              <a:rPr kumimoji="1" lang="zh-CN" altLang="en-US"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在其後的十年內，</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zh-HK" altLang="en-US" dirty="0">
                <a:latin typeface="Microsoft JhengHei" panose="020B0604030504040204" pitchFamily="34" charset="-120"/>
                <a:ea typeface="Microsoft JhengHei" panose="020B0604030504040204" pitchFamily="34" charset="-120"/>
              </a:rPr>
              <a:t>  李時珍</a:t>
            </a:r>
            <a:r>
              <a:rPr kumimoji="1" lang="zh-CN" altLang="en-US" dirty="0">
                <a:latin typeface="Microsoft JhengHei" panose="020B0604030504040204" pitchFamily="34" charset="-120"/>
                <a:ea typeface="Microsoft JhengHei" panose="020B0604030504040204" pitchFamily="34" charset="-120"/>
              </a:rPr>
              <a:t>除</a:t>
            </a:r>
            <a:r>
              <a:rPr kumimoji="1" lang="zh-HK" altLang="en-US" dirty="0">
                <a:latin typeface="Microsoft JhengHei" panose="020B0604030504040204" pitchFamily="34" charset="-120"/>
                <a:ea typeface="Microsoft JhengHei" panose="020B0604030504040204" pitchFamily="34" charset="-120"/>
              </a:rPr>
              <a:t>了伴隨父親診症外，更是全心攻讀古醫藥書   </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他在這段時間精研的書籍典故包括：</a:t>
            </a:r>
            <a:endParaRPr kumimoji="1" lang="en-US" altLang="zh-HK" dirty="0">
              <a:latin typeface="Microsoft JhengHei" panose="020B0604030504040204" pitchFamily="34" charset="-120"/>
              <a:ea typeface="Microsoft JhengHei" panose="020B0604030504040204" pitchFamily="34" charset="-120"/>
            </a:endParaRPr>
          </a:p>
          <a:p>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內經</a:t>
            </a:r>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本草經</a:t>
            </a:r>
            <a:r>
              <a:rPr kumimoji="1" lang="en-US" altLang="zh-HK" dirty="0">
                <a:latin typeface="Microsoft JhengHei" panose="020B0604030504040204" pitchFamily="34" charset="-120"/>
                <a:ea typeface="Microsoft JhengHei" panose="020B0604030504040204" pitchFamily="34" charset="-120"/>
              </a:rPr>
              <a:t>》</a:t>
            </a:r>
          </a:p>
          <a:p>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傷寒論</a:t>
            </a:r>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金匱要略</a:t>
            </a:r>
            <a:r>
              <a:rPr kumimoji="1" lang="en-US" altLang="zh-HK" dirty="0">
                <a:latin typeface="Microsoft JhengHei" panose="020B0604030504040204" pitchFamily="34" charset="-120"/>
                <a:ea typeface="Microsoft JhengHei" panose="020B0604030504040204" pitchFamily="34" charset="-120"/>
              </a:rPr>
              <a:t>》</a:t>
            </a:r>
          </a:p>
          <a:p>
            <a:r>
              <a:rPr kumimoji="1" lang="zh-HK" altLang="en-US" dirty="0">
                <a:latin typeface="Microsoft JhengHei" panose="020B0604030504040204" pitchFamily="34" charset="-120"/>
                <a:ea typeface="Microsoft JhengHei" panose="020B0604030504040204" pitchFamily="34" charset="-120"/>
              </a:rPr>
              <a:t>歷代名家所作的著述和有關花草樹木的書</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zh-HK" altLang="en-US" dirty="0">
                <a:latin typeface="Microsoft JhengHei" panose="020B0604030504040204" pitchFamily="34" charset="-120"/>
                <a:ea typeface="Microsoft JhengHei" panose="020B0604030504040204" pitchFamily="34" charset="-120"/>
                <a:sym typeface="Wingdings" panose="05000000000000000000" pitchFamily="2" charset="2"/>
              </a:rPr>
              <a:t></a:t>
            </a:r>
            <a:r>
              <a:rPr kumimoji="1" lang="zh-HK" altLang="en-US" dirty="0">
                <a:latin typeface="Microsoft JhengHei" panose="020B0604030504040204" pitchFamily="34" charset="-120"/>
                <a:ea typeface="Microsoft JhengHei" panose="020B0604030504040204" pitchFamily="34" charset="-120"/>
              </a:rPr>
              <a:t>幾乎所有與自然有關的領域</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en-US" altLang="zh-HK" dirty="0">
                <a:latin typeface="Microsoft JhengHei" panose="020B0604030504040204" pitchFamily="34" charset="-120"/>
                <a:ea typeface="Microsoft JhengHei" panose="020B0604030504040204" pitchFamily="34" charset="-120"/>
              </a:rPr>
              <a:t> </a:t>
            </a:r>
            <a:r>
              <a:rPr kumimoji="1" lang="zh-HK" altLang="en-US" dirty="0">
                <a:latin typeface="Microsoft JhengHei" panose="020B0604030504040204" pitchFamily="34" charset="-120"/>
                <a:ea typeface="Microsoft JhengHei" panose="020B0604030504040204" pitchFamily="34" charset="-120"/>
              </a:rPr>
              <a:t>均被其研究透徹，可謂涉獵廣泛</a:t>
            </a:r>
            <a:endParaRPr kumimoji="1" lang="zh-HK" altLang="en-US" sz="2400" dirty="0">
              <a:latin typeface="Microsoft JhengHei" panose="020B0604030504040204" pitchFamily="34" charset="-120"/>
              <a:ea typeface="Microsoft JhengHei" panose="020B0604030504040204" pitchFamily="34" charset="-120"/>
            </a:endParaRPr>
          </a:p>
        </p:txBody>
      </p:sp>
      <p:pic>
        <p:nvPicPr>
          <p:cNvPr id="7" name="图片 4">
            <a:extLst>
              <a:ext uri="{FF2B5EF4-FFF2-40B4-BE49-F238E27FC236}">
                <a16:creationId xmlns:a16="http://schemas.microsoft.com/office/drawing/2014/main" xmlns="" id="{095381BD-1078-4D28-85F9-287C31E261F5}"/>
              </a:ext>
            </a:extLst>
          </p:cNvPr>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84946" y="1089944"/>
            <a:ext cx="3142984" cy="38501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34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wipe(down)">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wipe(down)">
                                      <p:cBhvr>
                                        <p:cTn id="31" dur="5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wipe(down)">
                                      <p:cBhvr>
                                        <p:cTn id="36" dur="500"/>
                                        <p:tgtEl>
                                          <p:spTgt spid="3">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wipe(down)">
                                      <p:cBhvr>
                                        <p:cTn id="41" dur="500"/>
                                        <p:tgtEl>
                                          <p:spTgt spid="3">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Effect transition="in" filter="wipe(down)">
                                      <p:cBhvr>
                                        <p:cTn id="46" dur="500"/>
                                        <p:tgtEl>
                                          <p:spTgt spid="3">
                                            <p:txEl>
                                              <p:pRg st="6" end="6"/>
                                            </p:txEl>
                                          </p:spTgt>
                                        </p:tgtEl>
                                      </p:cBhvr>
                                    </p:animEffect>
                                  </p:childTnLst>
                                </p:cTn>
                              </p:par>
                              <p:par>
                                <p:cTn id="47" presetID="22" presetClass="entr" presetSubtype="4" fill="hold" nodeType="with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wipe(down)">
                                      <p:cBhvr>
                                        <p:cTn id="4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一張含有 桌, 臥室, 相片, 蛋糕 的圖片&#10;&#10;自動產生的描述">
            <a:extLst>
              <a:ext uri="{FF2B5EF4-FFF2-40B4-BE49-F238E27FC236}">
                <a16:creationId xmlns:a16="http://schemas.microsoft.com/office/drawing/2014/main" xmlns="" id="{EF41CF56-DA19-4407-979D-8EED068491FA}"/>
              </a:ext>
            </a:extLst>
          </p:cNvPr>
          <p:cNvPicPr>
            <a:picLocks noChangeAspect="1"/>
          </p:cNvPicPr>
          <p:nvPr/>
        </p:nvPicPr>
        <p:blipFill rotWithShape="1">
          <a:blip r:embed="rId2"/>
          <a:srcRect l="10200" t="7674" r="13750" b="10475"/>
          <a:stretch/>
        </p:blipFill>
        <p:spPr>
          <a:xfrm>
            <a:off x="6763330" y="2917539"/>
            <a:ext cx="5428670" cy="3560380"/>
          </a:xfrm>
          <a:prstGeom prst="rect">
            <a:avLst/>
          </a:prstGeom>
          <a:effectLst>
            <a:softEdge rad="317500"/>
          </a:effectLst>
        </p:spPr>
      </p:pic>
      <p:sp>
        <p:nvSpPr>
          <p:cNvPr id="2" name="標題 1">
            <a:extLst>
              <a:ext uri="{FF2B5EF4-FFF2-40B4-BE49-F238E27FC236}">
                <a16:creationId xmlns:a16="http://schemas.microsoft.com/office/drawing/2014/main" xmlns="" id="{F98EB474-5941-2B4B-9380-049978385D2C}"/>
              </a:ext>
            </a:extLst>
          </p:cNvPr>
          <p:cNvSpPr>
            <a:spLocks noGrp="1"/>
          </p:cNvSpPr>
          <p:nvPr>
            <p:ph type="title"/>
          </p:nvPr>
        </p:nvSpPr>
        <p:spPr>
          <a:xfrm>
            <a:off x="490728" y="40704"/>
            <a:ext cx="10515600" cy="1325563"/>
          </a:xfrm>
        </p:spPr>
        <p:txBody>
          <a:bodyPr>
            <a:normAutofit/>
          </a:bodyPr>
          <a:lstStyle/>
          <a:p>
            <a:r>
              <a:rPr lang="zh-CN" altLang="en-US" sz="4800" b="1" dirty="0">
                <a:solidFill>
                  <a:schemeClr val="accent6">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醫名遠揚</a:t>
            </a:r>
            <a:endParaRPr kumimoji="1" lang="zh-HK" altLang="en-US" sz="4800" dirty="0">
              <a:latin typeface="Microsoft JhengHei" panose="020B0604030504040204" pitchFamily="34" charset="-120"/>
              <a:ea typeface="Microsoft JhengHei" panose="020B0604030504040204" pitchFamily="34" charset="-120"/>
            </a:endParaRPr>
          </a:p>
        </p:txBody>
      </p:sp>
      <p:sp>
        <p:nvSpPr>
          <p:cNvPr id="3" name="內容版面配置區 2">
            <a:extLst>
              <a:ext uri="{FF2B5EF4-FFF2-40B4-BE49-F238E27FC236}">
                <a16:creationId xmlns:a16="http://schemas.microsoft.com/office/drawing/2014/main" xmlns="" id="{BBD9957B-2BFC-CF44-A9C1-4BC24678C4F0}"/>
              </a:ext>
            </a:extLst>
          </p:cNvPr>
          <p:cNvSpPr>
            <a:spLocks noGrp="1"/>
          </p:cNvSpPr>
          <p:nvPr>
            <p:ph idx="1"/>
          </p:nvPr>
        </p:nvSpPr>
        <p:spPr>
          <a:xfrm>
            <a:off x="233106" y="1733324"/>
            <a:ext cx="8596668" cy="3880773"/>
          </a:xfrm>
        </p:spPr>
        <p:txBody>
          <a:bodyPr>
            <a:noAutofit/>
          </a:bodyPr>
          <a:lstStyle/>
          <a:p>
            <a:r>
              <a:rPr kumimoji="1" lang="zh-HK" altLang="en-US" sz="2400" dirty="0">
                <a:latin typeface="Microsoft JhengHei" panose="020B0604030504040204" pitchFamily="34" charset="-120"/>
                <a:ea typeface="Microsoft JhengHei" panose="020B0604030504040204" pitchFamily="34" charset="-120"/>
              </a:rPr>
              <a:t>明世宗嘉靖三十年（</a:t>
            </a:r>
            <a:r>
              <a:rPr kumimoji="1" lang="en-US" altLang="zh-HK" sz="2400" dirty="0">
                <a:latin typeface="Microsoft JhengHei" panose="020B0604030504040204" pitchFamily="34" charset="-120"/>
                <a:ea typeface="Microsoft JhengHei" panose="020B0604030504040204" pitchFamily="34" charset="-120"/>
              </a:rPr>
              <a:t>1</a:t>
            </a:r>
            <a:r>
              <a:rPr kumimoji="1" lang="en-US" altLang="zh-TW" sz="2400" dirty="0">
                <a:latin typeface="Microsoft JhengHei" panose="020B0604030504040204" pitchFamily="34" charset="-120"/>
                <a:ea typeface="Microsoft JhengHei" panose="020B0604030504040204" pitchFamily="34" charset="-120"/>
              </a:rPr>
              <a:t>551</a:t>
            </a:r>
            <a:r>
              <a:rPr kumimoji="1" lang="zh-TW" altLang="en-US" sz="2400" dirty="0">
                <a:latin typeface="Microsoft JhengHei" panose="020B0604030504040204" pitchFamily="34" charset="-120"/>
                <a:ea typeface="Microsoft JhengHei" panose="020B0604030504040204" pitchFamily="34" charset="-120"/>
              </a:rPr>
              <a:t>），李時珍</a:t>
            </a:r>
            <a:r>
              <a:rPr kumimoji="1" lang="en-US" altLang="zh-TW" sz="2400" dirty="0">
                <a:latin typeface="Microsoft JhengHei" panose="020B0604030504040204" pitchFamily="34" charset="-120"/>
                <a:ea typeface="Microsoft JhengHei" panose="020B0604030504040204" pitchFamily="34" charset="-120"/>
              </a:rPr>
              <a:t>33</a:t>
            </a:r>
            <a:r>
              <a:rPr kumimoji="1" lang="zh-HK" altLang="en-US" sz="2400" dirty="0">
                <a:latin typeface="Microsoft JhengHei" panose="020B0604030504040204" pitchFamily="34" charset="-120"/>
                <a:ea typeface="Microsoft JhengHei" panose="020B0604030504040204" pitchFamily="34" charset="-120"/>
              </a:rPr>
              <a:t>歲</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他治好了富順王朱厚焜的兒子困擾多年的怪病，聲名大顯</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後來又治好了楚王兒子的病</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楚王朱英襝十分欣賞李時珍的才能</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騁用他為楚王府的「奉祠正」，兼管良醫所事務</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嘉靖三十五年（</a:t>
            </a:r>
            <a:r>
              <a:rPr kumimoji="1" lang="en-US" altLang="zh-HK" sz="2400" dirty="0">
                <a:latin typeface="Microsoft JhengHei" panose="020B0604030504040204" pitchFamily="34" charset="-120"/>
                <a:ea typeface="Microsoft JhengHei" panose="020B0604030504040204" pitchFamily="34" charset="-120"/>
              </a:rPr>
              <a:t>1</a:t>
            </a:r>
            <a:r>
              <a:rPr kumimoji="1" lang="en-US" altLang="zh-TW" sz="2400" dirty="0">
                <a:latin typeface="Microsoft JhengHei" panose="020B0604030504040204" pitchFamily="34" charset="-120"/>
                <a:ea typeface="Microsoft JhengHei" panose="020B0604030504040204" pitchFamily="34" charset="-120"/>
              </a:rPr>
              <a:t>556</a:t>
            </a:r>
            <a:r>
              <a:rPr kumimoji="1" lang="zh-TW" altLang="en-US" sz="2400" dirty="0">
                <a:latin typeface="Microsoft JhengHei" panose="020B0604030504040204" pitchFamily="34" charset="-120"/>
                <a:ea typeface="Microsoft JhengHei" panose="020B0604030504040204" pitchFamily="34" charset="-120"/>
              </a:rPr>
              <a:t>），楚王推薦李時珍</a:t>
            </a:r>
            <a:endParaRPr kumimoji="1" lang="en-US" altLang="zh-TW" sz="2400" dirty="0">
              <a:latin typeface="Microsoft JhengHei" panose="020B0604030504040204" pitchFamily="34" charset="-120"/>
              <a:ea typeface="Microsoft JhengHei" panose="020B0604030504040204" pitchFamily="34" charset="-120"/>
            </a:endParaRPr>
          </a:p>
          <a:p>
            <a:pPr marL="0" indent="0">
              <a:buNone/>
            </a:pPr>
            <a:r>
              <a:rPr kumimoji="1" lang="zh-TW" altLang="en-US" sz="2400" dirty="0">
                <a:latin typeface="Microsoft JhengHei" panose="020B0604030504040204" pitchFamily="34" charset="-120"/>
                <a:ea typeface="Microsoft JhengHei" panose="020B0604030504040204" pitchFamily="34" charset="-120"/>
              </a:rPr>
              <a:t>    到太醫院工作</a:t>
            </a:r>
            <a:endParaRPr kumimoji="1" lang="en-US" altLang="zh-TW" sz="2400" dirty="0">
              <a:latin typeface="Microsoft JhengHei" panose="020B0604030504040204" pitchFamily="34" charset="-120"/>
              <a:ea typeface="Microsoft JhengHei" panose="020B0604030504040204" pitchFamily="34" charset="-120"/>
            </a:endParaRPr>
          </a:p>
          <a:p>
            <a:r>
              <a:rPr kumimoji="1" lang="zh-TW" altLang="en-US" sz="2400" dirty="0">
                <a:latin typeface="Microsoft JhengHei" panose="020B0604030504040204" pitchFamily="34" charset="-120"/>
                <a:ea typeface="Microsoft JhengHei" panose="020B0604030504040204" pitchFamily="34" charset="-120"/>
              </a:rPr>
              <a:t>三年後，他又被推薦擔任「太醫院判」的職務</a:t>
            </a:r>
            <a:endParaRPr kumimoji="1" lang="en-US" altLang="zh-HK" sz="2400" dirty="0">
              <a:latin typeface="Microsoft JhengHei" panose="020B0604030504040204" pitchFamily="34" charset="-120"/>
              <a:ea typeface="Microsoft JhengHei" panose="020B0604030504040204" pitchFamily="34" charset="-120"/>
            </a:endParaRPr>
          </a:p>
          <a:p>
            <a:endParaRPr kumimoji="1" lang="zh-HK" altLang="en-US" sz="2400" dirty="0"/>
          </a:p>
        </p:txBody>
      </p:sp>
      <p:pic>
        <p:nvPicPr>
          <p:cNvPr id="6" name="图片 4">
            <a:extLst>
              <a:ext uri="{FF2B5EF4-FFF2-40B4-BE49-F238E27FC236}">
                <a16:creationId xmlns:a16="http://schemas.microsoft.com/office/drawing/2014/main" xmlns="" id="{BAC3AF19-BDD7-4217-B974-7B5A4978335E}"/>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90728" y="1046827"/>
            <a:ext cx="3057444" cy="3745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623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0"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edge">
                                      <p:cBhvr>
                                        <p:cTn id="18" dur="6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edge">
                                      <p:cBhvr>
                                        <p:cTn id="23" dur="6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0"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edge">
                                      <p:cBhvr>
                                        <p:cTn id="28" dur="6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0"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wedge">
                                      <p:cBhvr>
                                        <p:cTn id="33" dur="6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0" presetClass="entr" presetSubtype="0"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wedge">
                                      <p:cBhvr>
                                        <p:cTn id="38" dur="6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0" presetClass="entr" presetSubtype="0"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wedge">
                                      <p:cBhvr>
                                        <p:cTn id="43" dur="600"/>
                                        <p:tgtEl>
                                          <p:spTgt spid="3">
                                            <p:txEl>
                                              <p:pRg st="6" end="6"/>
                                            </p:txEl>
                                          </p:spTgt>
                                        </p:tgtEl>
                                      </p:cBhvr>
                                    </p:animEffect>
                                  </p:childTnLst>
                                </p:cTn>
                              </p:par>
                              <p:par>
                                <p:cTn id="44" presetID="2" presetClass="entr" presetSubtype="4"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ppt_x"/>
                                          </p:val>
                                        </p:tav>
                                        <p:tav tm="100000">
                                          <p:val>
                                            <p:strVal val="#ppt_x"/>
                                          </p:val>
                                        </p:tav>
                                      </p:tavLst>
                                    </p:anim>
                                    <p:anim calcmode="lin" valueType="num">
                                      <p:cBhvr additive="base">
                                        <p:cTn id="4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0" presetClass="entr" presetSubtype="0" fill="hold"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wedge">
                                      <p:cBhvr>
                                        <p:cTn id="52" dur="6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D953A761-FDB4-7F49-8E1A-F36C59C07136}"/>
              </a:ext>
            </a:extLst>
          </p:cNvPr>
          <p:cNvSpPr>
            <a:spLocks noGrp="1"/>
          </p:cNvSpPr>
          <p:nvPr>
            <p:ph type="title"/>
          </p:nvPr>
        </p:nvSpPr>
        <p:spPr>
          <a:xfrm>
            <a:off x="518160" y="-64834"/>
            <a:ext cx="10515600" cy="1325563"/>
          </a:xfrm>
          <a:effectLst>
            <a:softEdge rad="317500"/>
          </a:effectLst>
        </p:spPr>
        <p:txBody>
          <a:bodyPr/>
          <a:lstStyle/>
          <a:p>
            <a:r>
              <a:rPr lang="zh-CN" altLang="en-US" b="1" dirty="0">
                <a:solidFill>
                  <a:schemeClr val="accent2">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辭官編書</a:t>
            </a:r>
            <a:endParaRPr kumimoji="1" lang="zh-HK" altLang="en-US" dirty="0">
              <a:solidFill>
                <a:srgbClr val="FF0000"/>
              </a:solidFill>
              <a:latin typeface="Microsoft JhengHei" panose="020B0604030504040204" pitchFamily="34" charset="-120"/>
              <a:ea typeface="Microsoft JhengHei" panose="020B0604030504040204" pitchFamily="34" charset="-120"/>
            </a:endParaRPr>
          </a:p>
        </p:txBody>
      </p:sp>
      <p:sp>
        <p:nvSpPr>
          <p:cNvPr id="3" name="內容版面配置區 2">
            <a:extLst>
              <a:ext uri="{FF2B5EF4-FFF2-40B4-BE49-F238E27FC236}">
                <a16:creationId xmlns:a16="http://schemas.microsoft.com/office/drawing/2014/main" xmlns="" id="{D24065CE-9152-E742-86BF-CDB84D2DB1E9}"/>
              </a:ext>
            </a:extLst>
          </p:cNvPr>
          <p:cNvSpPr>
            <a:spLocks noGrp="1"/>
          </p:cNvSpPr>
          <p:nvPr>
            <p:ph idx="1"/>
          </p:nvPr>
        </p:nvSpPr>
        <p:spPr>
          <a:xfrm>
            <a:off x="216409" y="1531345"/>
            <a:ext cx="11137392" cy="4645618"/>
          </a:xfrm>
        </p:spPr>
        <p:txBody>
          <a:bodyPr/>
          <a:lstStyle/>
          <a:p>
            <a:r>
              <a:rPr kumimoji="1" lang="zh-HK" altLang="en-US" sz="2400" dirty="0">
                <a:latin typeface="Microsoft JhengHei" panose="020B0604030504040204" pitchFamily="34" charset="-120"/>
                <a:ea typeface="Microsoft JhengHei" panose="020B0604030504040204" pitchFamily="34" charset="-120"/>
              </a:rPr>
              <a:t>在太醫院工作年間，李時珍積極從事藥物研究工作</a:t>
            </a:r>
            <a:endParaRPr kumimoji="1" lang="en-US" altLang="zh-HK" sz="2400" dirty="0">
              <a:latin typeface="Microsoft JhengHei" panose="020B0604030504040204" pitchFamily="34" charset="-120"/>
              <a:ea typeface="Microsoft JhengHei" panose="020B0604030504040204" pitchFamily="34" charset="-120"/>
            </a:endParaRPr>
          </a:p>
          <a:p>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由於「太醫院判」的身份，他得以飽覽王府和皇家珍藏的豐富書籍</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其中便包括了</a:t>
            </a:r>
            <a:r>
              <a:rPr kumimoji="1" lang="en-US" altLang="zh-HK" sz="2400" dirty="0">
                <a:latin typeface="Microsoft JhengHei" panose="020B0604030504040204" pitchFamily="34" charset="-120"/>
                <a:ea typeface="Microsoft JhengHei" panose="020B0604030504040204" pitchFamily="34" charset="-120"/>
              </a:rPr>
              <a:t>《</a:t>
            </a:r>
            <a:r>
              <a:rPr kumimoji="1" lang="zh-HK" altLang="en-US" sz="2400" dirty="0">
                <a:latin typeface="Microsoft JhengHei" panose="020B0604030504040204" pitchFamily="34" charset="-120"/>
                <a:ea typeface="Microsoft JhengHei" panose="020B0604030504040204" pitchFamily="34" charset="-120"/>
              </a:rPr>
              <a:t>本草品匯精要</a:t>
            </a:r>
            <a:r>
              <a:rPr kumimoji="1" lang="en-US" altLang="zh-HK" sz="2400" dirty="0">
                <a:latin typeface="Microsoft JhengHei" panose="020B0604030504040204" pitchFamily="34" charset="-120"/>
                <a:ea typeface="Microsoft JhengHei" panose="020B0604030504040204" pitchFamily="34" charset="-120"/>
              </a:rPr>
              <a:t>》</a:t>
            </a:r>
            <a:r>
              <a:rPr kumimoji="1" lang="zh-HK" altLang="en-US" sz="2400" dirty="0">
                <a:latin typeface="Microsoft JhengHei" panose="020B0604030504040204" pitchFamily="34" charset="-120"/>
                <a:ea typeface="Microsoft JhengHei" panose="020B0604030504040204" pitchFamily="34" charset="-120"/>
              </a:rPr>
              <a:t>這本將會成為</a:t>
            </a:r>
            <a:r>
              <a:rPr kumimoji="1" lang="en-US" altLang="zh-HK" sz="2400" dirty="0">
                <a:latin typeface="Microsoft JhengHei" panose="020B0604030504040204" pitchFamily="34" charset="-120"/>
                <a:ea typeface="Microsoft JhengHei" panose="020B0604030504040204" pitchFamily="34" charset="-120"/>
              </a:rPr>
              <a:t>《</a:t>
            </a:r>
            <a:r>
              <a:rPr kumimoji="1" lang="zh-HK" altLang="en-US" sz="2400" dirty="0">
                <a:latin typeface="Microsoft JhengHei" panose="020B0604030504040204" pitchFamily="34" charset="-120"/>
                <a:ea typeface="Microsoft JhengHei" panose="020B0604030504040204" pitchFamily="34" charset="-120"/>
              </a:rPr>
              <a:t>本草綱目</a:t>
            </a:r>
            <a:r>
              <a:rPr kumimoji="1" lang="en-US" altLang="zh-HK" sz="2400" dirty="0">
                <a:latin typeface="Microsoft JhengHei" panose="020B0604030504040204" pitchFamily="34" charset="-120"/>
                <a:ea typeface="Microsoft JhengHei" panose="020B0604030504040204" pitchFamily="34" charset="-120"/>
              </a:rPr>
              <a:t>》</a:t>
            </a:r>
            <a:r>
              <a:rPr kumimoji="1" lang="zh-HK" altLang="en-US" sz="2400" dirty="0">
                <a:latin typeface="Microsoft JhengHei" panose="020B0604030504040204" pitchFamily="34" charset="-120"/>
                <a:ea typeface="Microsoft JhengHei" panose="020B0604030504040204" pitchFamily="34" charset="-120"/>
              </a:rPr>
              <a:t>重要參考對象的書籍</a:t>
            </a:r>
            <a:endParaRPr kumimoji="1" lang="en-US" altLang="zh-HK" sz="2400" dirty="0">
              <a:latin typeface="Microsoft JhengHei" panose="020B0604030504040204" pitchFamily="34" charset="-120"/>
              <a:ea typeface="Microsoft JhengHei" panose="020B0604030504040204" pitchFamily="34" charset="-120"/>
            </a:endParaRPr>
          </a:p>
          <a:p>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太醫的身份使他獲得接觸各類珍稀藥材的機會</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他看到了不少聞所未聞及珍稀貴重的藥物標本</a:t>
            </a:r>
            <a:endParaRPr kumimoji="1" lang="en-US" altLang="zh-HK" sz="2400" dirty="0">
              <a:latin typeface="Microsoft JhengHei" panose="020B0604030504040204" pitchFamily="34" charset="-120"/>
              <a:ea typeface="Microsoft JhengHei" panose="020B0604030504040204" pitchFamily="34" charset="-120"/>
            </a:endParaRPr>
          </a:p>
          <a:p>
            <a:pPr>
              <a:buFont typeface="Wingdings" pitchFamily="2" charset="2"/>
              <a:buChar char="l"/>
            </a:pPr>
            <a:endParaRPr kumimoji="1" lang="zh-HK" altLang="en-US" dirty="0"/>
          </a:p>
        </p:txBody>
      </p:sp>
      <p:pic>
        <p:nvPicPr>
          <p:cNvPr id="6" name="圖片 5" descr="一張含有 桌 的圖片&#10;&#10;自動產生的描述">
            <a:extLst>
              <a:ext uri="{FF2B5EF4-FFF2-40B4-BE49-F238E27FC236}">
                <a16:creationId xmlns:a16="http://schemas.microsoft.com/office/drawing/2014/main" xmlns="" id="{5CE0F57D-DA0B-436E-AE28-1612142D4CD4}"/>
              </a:ext>
            </a:extLst>
          </p:cNvPr>
          <p:cNvPicPr>
            <a:picLocks noChangeAspect="1"/>
          </p:cNvPicPr>
          <p:nvPr/>
        </p:nvPicPr>
        <p:blipFill rotWithShape="1">
          <a:blip r:embed="rId3"/>
          <a:srcRect l="16950" r="17350" b="8075"/>
          <a:stretch/>
        </p:blipFill>
        <p:spPr>
          <a:xfrm>
            <a:off x="6464808" y="3245168"/>
            <a:ext cx="5431536" cy="3507510"/>
          </a:xfrm>
          <a:prstGeom prst="rect">
            <a:avLst/>
          </a:prstGeom>
          <a:effectLst>
            <a:softEdge rad="317500"/>
          </a:effectLst>
        </p:spPr>
      </p:pic>
      <p:pic>
        <p:nvPicPr>
          <p:cNvPr id="7" name="图片 4">
            <a:extLst>
              <a:ext uri="{FF2B5EF4-FFF2-40B4-BE49-F238E27FC236}">
                <a16:creationId xmlns:a16="http://schemas.microsoft.com/office/drawing/2014/main" xmlns="" id="{D3A76AD9-7F52-4C1E-B7F7-4641961BBA25}"/>
              </a:ext>
            </a:extLst>
          </p:cNvPr>
          <p:cNvPicPr>
            <a:picLocks noChangeAspect="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16408" y="820142"/>
            <a:ext cx="3596640" cy="4405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3582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par>
                                <p:cTn id="18" presetID="2" presetClass="entr" presetSubtype="4"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5" presetClass="entr" presetSubtype="1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checkerboard(across)">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checkerboard(across)">
                                      <p:cBhvr>
                                        <p:cTn id="29" dur="5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checkerboard(across)">
                                      <p:cBhvr>
                                        <p:cTn id="3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0666993E-7686-7E4E-BC19-B4756D6D7CA7}"/>
              </a:ext>
            </a:extLst>
          </p:cNvPr>
          <p:cNvSpPr>
            <a:spLocks noGrp="1"/>
          </p:cNvSpPr>
          <p:nvPr>
            <p:ph type="title"/>
          </p:nvPr>
        </p:nvSpPr>
        <p:spPr>
          <a:xfrm>
            <a:off x="518160" y="4044"/>
            <a:ext cx="10515600" cy="1325563"/>
          </a:xfrm>
        </p:spPr>
        <p:txBody>
          <a:bodyPr/>
          <a:lstStyle/>
          <a:p>
            <a:r>
              <a:rPr lang="zh-CN" altLang="en-US" b="1" dirty="0">
                <a:solidFill>
                  <a:schemeClr val="accent2">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辭官編書</a:t>
            </a:r>
            <a:endParaRPr kumimoji="1" lang="zh-HK" altLang="en-US" dirty="0">
              <a:latin typeface="Microsoft JhengHei" panose="020B0604030504040204" pitchFamily="34" charset="-120"/>
              <a:ea typeface="Microsoft JhengHei" panose="020B0604030504040204" pitchFamily="34" charset="-120"/>
            </a:endParaRPr>
          </a:p>
        </p:txBody>
      </p:sp>
      <p:sp>
        <p:nvSpPr>
          <p:cNvPr id="3" name="內容版面配置區 2">
            <a:extLst>
              <a:ext uri="{FF2B5EF4-FFF2-40B4-BE49-F238E27FC236}">
                <a16:creationId xmlns:a16="http://schemas.microsoft.com/office/drawing/2014/main" xmlns="" id="{B4247FAC-968C-7C43-A38A-C640D4574484}"/>
              </a:ext>
            </a:extLst>
          </p:cNvPr>
          <p:cNvSpPr>
            <a:spLocks noGrp="1"/>
          </p:cNvSpPr>
          <p:nvPr>
            <p:ph idx="1"/>
          </p:nvPr>
        </p:nvSpPr>
        <p:spPr>
          <a:xfrm>
            <a:off x="216408" y="1555221"/>
            <a:ext cx="8596668" cy="4453275"/>
          </a:xfrm>
        </p:spPr>
        <p:txBody>
          <a:bodyPr>
            <a:noAutofit/>
          </a:bodyPr>
          <a:lstStyle/>
          <a:p>
            <a:r>
              <a:rPr kumimoji="1" lang="zh-HK" altLang="en-US" dirty="0">
                <a:latin typeface="Microsoft JhengHei" panose="020B0604030504040204" pitchFamily="34" charset="-120"/>
                <a:ea typeface="Microsoft JhengHei" panose="020B0604030504040204" pitchFamily="34" charset="-120"/>
              </a:rPr>
              <a:t>李時珍很早以前便立志要糾正古醫藥書籍的謬誤</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他在太醫院逗留期間，多次向太醫院建議編寫新的本草注解</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結果他遭到了嘲笑和打壓</a:t>
            </a:r>
            <a:endParaRPr kumimoji="1" lang="en-US" altLang="zh-TW" dirty="0">
              <a:latin typeface="Microsoft JhengHei" panose="020B0604030504040204" pitchFamily="34" charset="-120"/>
              <a:ea typeface="Microsoft JhengHei" panose="020B0604030504040204" pitchFamily="34" charset="-120"/>
            </a:endParaRPr>
          </a:p>
          <a:p>
            <a:pPr marL="0" indent="0">
              <a:buNone/>
            </a:pPr>
            <a:endParaRPr kumimoji="1" lang="en-US" altLang="zh-TW" dirty="0">
              <a:latin typeface="Microsoft JhengHei" panose="020B0604030504040204" pitchFamily="34" charset="-120"/>
              <a:ea typeface="Microsoft JhengHei" panose="020B0604030504040204" pitchFamily="34" charset="-120"/>
            </a:endParaRPr>
          </a:p>
          <a:p>
            <a:pPr marL="0" indent="0">
              <a:buNone/>
            </a:pPr>
            <a:endParaRPr kumimoji="1" lang="en-US" altLang="zh-TW" dirty="0">
              <a:latin typeface="Microsoft JhengHei" panose="020B0604030504040204" pitchFamily="34" charset="-120"/>
              <a:ea typeface="Microsoft JhengHei" panose="020B0604030504040204" pitchFamily="34" charset="-120"/>
            </a:endParaRPr>
          </a:p>
          <a:p>
            <a:r>
              <a:rPr kumimoji="1" lang="zh-TW" altLang="en-US" dirty="0">
                <a:latin typeface="Microsoft JhengHei" panose="020B0604030504040204" pitchFamily="34" charset="-120"/>
                <a:ea typeface="Microsoft JhengHei" panose="020B0604030504040204" pitchFamily="34" charset="-120"/>
              </a:rPr>
              <a:t>現在朝廷這條路走不通了</a:t>
            </a:r>
            <a:endParaRPr kumimoji="1" lang="en-US" altLang="zh-TW" dirty="0">
              <a:latin typeface="Microsoft JhengHei" panose="020B0604030504040204" pitchFamily="34" charset="-120"/>
              <a:ea typeface="Microsoft JhengHei" panose="020B0604030504040204" pitchFamily="34" charset="-120"/>
            </a:endParaRPr>
          </a:p>
          <a:p>
            <a:r>
              <a:rPr kumimoji="1" lang="zh-TW" altLang="en-US" dirty="0">
                <a:latin typeface="Microsoft JhengHei" panose="020B0604030504040204" pitchFamily="34" charset="-120"/>
                <a:ea typeface="Microsoft JhengHei" panose="020B0604030504040204" pitchFamily="34" charset="-120"/>
              </a:rPr>
              <a:t>李時珍明白到關鍵時刻還是只能靠自己</a:t>
            </a:r>
            <a:r>
              <a:rPr kumimoji="1" lang="zh-CN" altLang="en-US" dirty="0">
                <a:latin typeface="Microsoft JhengHei" panose="020B0604030504040204" pitchFamily="34" charset="-120"/>
                <a:ea typeface="Microsoft JhengHei" panose="020B0604030504040204" pitchFamily="34" charset="-120"/>
              </a:rPr>
              <a:t>，</a:t>
            </a:r>
            <a:endParaRPr kumimoji="1" lang="en-US" altLang="zh-CN" dirty="0">
              <a:latin typeface="Microsoft JhengHei" panose="020B0604030504040204" pitchFamily="34" charset="-120"/>
              <a:ea typeface="Microsoft JhengHei" panose="020B0604030504040204" pitchFamily="34" charset="-120"/>
            </a:endParaRPr>
          </a:p>
          <a:p>
            <a:pPr marL="0" indent="0">
              <a:buNone/>
            </a:pPr>
            <a:r>
              <a:rPr kumimoji="1" lang="en-US" altLang="zh-TW" dirty="0">
                <a:latin typeface="Microsoft JhengHei" panose="020B0604030504040204" pitchFamily="34" charset="-120"/>
                <a:ea typeface="Microsoft JhengHei" panose="020B0604030504040204" pitchFamily="34" charset="-120"/>
              </a:rPr>
              <a:t>  </a:t>
            </a:r>
            <a:r>
              <a:rPr kumimoji="1" lang="zh-TW" altLang="en-US" dirty="0">
                <a:latin typeface="Microsoft JhengHei" panose="020B0604030504040204" pitchFamily="34" charset="-120"/>
                <a:ea typeface="Microsoft JhengHei" panose="020B0604030504040204" pitchFamily="34" charset="-120"/>
              </a:rPr>
              <a:t>便辭官回鄉</a:t>
            </a:r>
            <a:endParaRPr kumimoji="1" lang="en-US" altLang="zh-TW" dirty="0">
              <a:latin typeface="Microsoft JhengHei" panose="020B0604030504040204" pitchFamily="34" charset="-120"/>
              <a:ea typeface="Microsoft JhengHei" panose="020B0604030504040204" pitchFamily="34" charset="-120"/>
            </a:endParaRPr>
          </a:p>
        </p:txBody>
      </p:sp>
      <p:pic>
        <p:nvPicPr>
          <p:cNvPr id="5" name="圖片 4">
            <a:extLst>
              <a:ext uri="{FF2B5EF4-FFF2-40B4-BE49-F238E27FC236}">
                <a16:creationId xmlns:a16="http://schemas.microsoft.com/office/drawing/2014/main" xmlns="" id="{FAC952CB-D820-44C6-93E5-63E6C3769993}"/>
              </a:ext>
            </a:extLst>
          </p:cNvPr>
          <p:cNvPicPr>
            <a:picLocks noChangeAspect="1"/>
          </p:cNvPicPr>
          <p:nvPr/>
        </p:nvPicPr>
        <p:blipFill rotWithShape="1">
          <a:blip r:embed="rId3"/>
          <a:srcRect l="12205" t="2164" r="10545" b="10736"/>
          <a:stretch/>
        </p:blipFill>
        <p:spPr>
          <a:xfrm>
            <a:off x="6004953" y="2354385"/>
            <a:ext cx="5970639" cy="3107051"/>
          </a:xfrm>
          <a:prstGeom prst="rect">
            <a:avLst/>
          </a:prstGeom>
          <a:effectLst>
            <a:softEdge rad="317500"/>
          </a:effectLst>
        </p:spPr>
      </p:pic>
      <p:pic>
        <p:nvPicPr>
          <p:cNvPr id="6" name="图片 4">
            <a:extLst>
              <a:ext uri="{FF2B5EF4-FFF2-40B4-BE49-F238E27FC236}">
                <a16:creationId xmlns:a16="http://schemas.microsoft.com/office/drawing/2014/main" xmlns="" id="{CA637790-2A6A-41B3-A0E0-35BA0B8410DB}"/>
              </a:ext>
            </a:extLst>
          </p:cNvPr>
          <p:cNvPicPr>
            <a:picLocks noChangeAspect="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16408" y="991493"/>
            <a:ext cx="3596640" cy="4405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42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par>
                                <p:cTn id="28" presetID="9"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dissolve">
                                      <p:cBhvr>
                                        <p:cTn id="30" dur="500"/>
                                        <p:tgtEl>
                                          <p:spTgt spid="3">
                                            <p:txEl>
                                              <p:pRg st="7" end="7"/>
                                            </p:txEl>
                                          </p:spTgt>
                                        </p:tgtEl>
                                      </p:cBhvr>
                                    </p:animEffect>
                                  </p:childTnLst>
                                </p:cTn>
                              </p:par>
                              <p:par>
                                <p:cTn id="31" presetID="2" presetClass="entr" presetSubtype="4"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651C3EFC-59CE-AE4D-8FCE-10FFDF8824EE}"/>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kumimoji="1" lang="en-US" altLang="zh-HK" sz="6000" dirty="0">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sz="6000" dirty="0">
                <a:latin typeface="Microsoft JhengHei" panose="020B0604030504040204" pitchFamily="34" charset="-120"/>
                <a:ea typeface="Microsoft JhengHei" panose="020B0604030504040204" pitchFamily="34" charset="-120"/>
                <a:cs typeface="文鼎粗鋼筆行楷" panose="02010609010101010101" pitchFamily="49" charset="-120"/>
              </a:rPr>
              <a:t>本草綱目</a:t>
            </a:r>
            <a:r>
              <a:rPr kumimoji="1" lang="en-US" altLang="zh-HK" sz="6000" dirty="0">
                <a:latin typeface="Microsoft JhengHei" panose="020B0604030504040204" pitchFamily="34" charset="-120"/>
                <a:ea typeface="Microsoft JhengHei" panose="020B0604030504040204" pitchFamily="34" charset="-120"/>
                <a:cs typeface="文鼎粗鋼筆行楷" panose="02010609010101010101" pitchFamily="49" charset="-120"/>
              </a:rPr>
              <a:t>》</a:t>
            </a:r>
          </a:p>
        </p:txBody>
      </p:sp>
      <p:sp>
        <p:nvSpPr>
          <p:cNvPr id="3" name="文字版面配置區 2">
            <a:extLst>
              <a:ext uri="{FF2B5EF4-FFF2-40B4-BE49-F238E27FC236}">
                <a16:creationId xmlns:a16="http://schemas.microsoft.com/office/drawing/2014/main" xmlns="" id="{E31225A9-6C1A-4647-A69F-2C59A4910E0F}"/>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kumimoji="1" lang="zh-HK" altLang="en-US" sz="1800" dirty="0">
                <a:solidFill>
                  <a:schemeClr val="tx1"/>
                </a:solidFill>
                <a:latin typeface="Microsoft JhengHei" panose="020B0604030504040204" pitchFamily="34" charset="-120"/>
                <a:ea typeface="Microsoft JhengHei" panose="020B0604030504040204" pitchFamily="34" charset="-120"/>
                <a:cs typeface="文鼎粗鋼筆行楷" panose="02010609010101010101" pitchFamily="49" charset="-120"/>
              </a:rPr>
              <a:t>中藥界的聖經</a:t>
            </a:r>
            <a:endParaRPr kumimoji="1" lang="en-US" altLang="zh-HK" sz="1800" dirty="0">
              <a:solidFill>
                <a:schemeClr val="tx1"/>
              </a:solidFill>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Tree>
    <p:extLst>
      <p:ext uri="{BB962C8B-B14F-4D97-AF65-F5344CB8AC3E}">
        <p14:creationId xmlns:p14="http://schemas.microsoft.com/office/powerpoint/2010/main" val="1871860103"/>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357C626-8917-FC4C-866E-2040D305AF93}"/>
              </a:ext>
            </a:extLst>
          </p:cNvPr>
          <p:cNvSpPr>
            <a:spLocks noGrp="1"/>
          </p:cNvSpPr>
          <p:nvPr>
            <p:ph type="title"/>
          </p:nvPr>
        </p:nvSpPr>
        <p:spPr/>
        <p:txBody>
          <a:bodyPr/>
          <a:lstStyle/>
          <a:p>
            <a:r>
              <a:rPr kumimoji="1" lang="en-US" altLang="zh-HK" b="1" dirty="0">
                <a:solidFill>
                  <a:schemeClr val="accent6">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b="1" dirty="0">
                <a:solidFill>
                  <a:schemeClr val="accent6">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本草</a:t>
            </a:r>
            <a:r>
              <a:rPr kumimoji="1" lang="en-US" altLang="zh-HK" b="1" dirty="0">
                <a:solidFill>
                  <a:schemeClr val="accent6">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a:t>
            </a:r>
            <a:endParaRPr kumimoji="1" lang="zh-HK" altLang="en-US" b="1" dirty="0">
              <a:solidFill>
                <a:schemeClr val="accent6">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
        <p:nvSpPr>
          <p:cNvPr id="3" name="內容版面配置區 2">
            <a:extLst>
              <a:ext uri="{FF2B5EF4-FFF2-40B4-BE49-F238E27FC236}">
                <a16:creationId xmlns:a16="http://schemas.microsoft.com/office/drawing/2014/main" xmlns="" id="{02697E28-B164-9F4C-9FAE-C2F6A15016A6}"/>
              </a:ext>
            </a:extLst>
          </p:cNvPr>
          <p:cNvSpPr>
            <a:spLocks noGrp="1"/>
          </p:cNvSpPr>
          <p:nvPr>
            <p:ph idx="1"/>
          </p:nvPr>
        </p:nvSpPr>
        <p:spPr/>
        <p:txBody>
          <a:bodyPr>
            <a:normAutofit/>
          </a:bodyPr>
          <a:lstStyle/>
          <a:p>
            <a:r>
              <a:rPr kumimoji="1" lang="zh-HK" altLang="en-US" dirty="0">
                <a:latin typeface="Microsoft JhengHei" panose="020B0604030504040204" pitchFamily="34" charset="-120"/>
                <a:ea typeface="Microsoft JhengHei" panose="020B0604030504040204" pitchFamily="34" charset="-120"/>
              </a:rPr>
              <a:t>本草，本是古代藥物學的代名詞</a:t>
            </a:r>
            <a:endParaRPr kumimoji="1" lang="en-US" altLang="zh-HK" dirty="0">
              <a:latin typeface="Microsoft JhengHei" panose="020B0604030504040204" pitchFamily="34" charset="-120"/>
              <a:ea typeface="Microsoft JhengHei" panose="020B0604030504040204" pitchFamily="34" charset="-120"/>
            </a:endParaRPr>
          </a:p>
          <a:p>
            <a:r>
              <a:rPr kumimoji="1" lang="zh-CN" altLang="en-US" dirty="0">
                <a:latin typeface="Microsoft JhengHei" panose="020B0604030504040204" pitchFamily="34" charset="-120"/>
                <a:ea typeface="Microsoft JhengHei" panose="020B0604030504040204" pitchFamily="34" charset="-120"/>
              </a:rPr>
              <a:t>出</a:t>
            </a:r>
            <a:r>
              <a:rPr kumimoji="1" lang="zh-HK" altLang="en-US" dirty="0">
                <a:latin typeface="Microsoft JhengHei" panose="020B0604030504040204" pitchFamily="34" charset="-120"/>
                <a:ea typeface="Microsoft JhengHei" panose="020B0604030504040204" pitchFamily="34" charset="-120"/>
              </a:rPr>
              <a:t>自於漢朝時期，班固的</a:t>
            </a:r>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漢書</a:t>
            </a:r>
            <a:r>
              <a:rPr kumimoji="1" lang="en-US" altLang="zh-HK" dirty="0">
                <a:latin typeface="Microsoft JhengHei" panose="020B0604030504040204" pitchFamily="34" charset="-120"/>
                <a:ea typeface="Microsoft JhengHei" panose="020B0604030504040204" pitchFamily="34" charset="-120"/>
              </a:rPr>
              <a:t>》</a:t>
            </a:r>
          </a:p>
          <a:p>
            <a:r>
              <a:rPr kumimoji="1" lang="zh-HK" altLang="en-US" dirty="0">
                <a:latin typeface="Microsoft JhengHei" panose="020B0604030504040204" pitchFamily="34" charset="-120"/>
                <a:ea typeface="Microsoft JhengHei" panose="020B0604030504040204" pitchFamily="34" charset="-120"/>
              </a:rPr>
              <a:t>它包括花草果木、鳥獸</a:t>
            </a:r>
            <a:r>
              <a:rPr kumimoji="1" lang="zh-TW" altLang="en-US" dirty="0">
                <a:latin typeface="Microsoft JhengHei" panose="020B0604030504040204" pitchFamily="34" charset="-120"/>
                <a:ea typeface="Microsoft JhengHei" panose="020B0604030504040204" pitchFamily="34" charset="-120"/>
              </a:rPr>
              <a:t>魚蟲、鉛錫硫汞等眾多植物，</a:t>
            </a:r>
            <a:r>
              <a:rPr kumimoji="1" lang="en-US" altLang="zh-TW" dirty="0">
                <a:latin typeface="Microsoft JhengHei" panose="020B0604030504040204" pitchFamily="34" charset="-120"/>
                <a:ea typeface="Microsoft JhengHei" panose="020B0604030504040204" pitchFamily="34" charset="-120"/>
              </a:rPr>
              <a:t> </a:t>
            </a:r>
            <a:r>
              <a:rPr kumimoji="1" lang="zh-TW" altLang="en-US" dirty="0">
                <a:latin typeface="Microsoft JhengHei" panose="020B0604030504040204" pitchFamily="34" charset="-120"/>
                <a:ea typeface="Microsoft JhengHei" panose="020B0604030504040204" pitchFamily="34" charset="-120"/>
              </a:rPr>
              <a:t>動物及礦物</a:t>
            </a:r>
            <a:endParaRPr kumimoji="1" lang="en-US" altLang="zh-TW" dirty="0">
              <a:latin typeface="Microsoft JhengHei" panose="020B0604030504040204" pitchFamily="34" charset="-120"/>
              <a:ea typeface="Microsoft JhengHei" panose="020B0604030504040204" pitchFamily="34" charset="-120"/>
            </a:endParaRPr>
          </a:p>
          <a:p>
            <a:pPr marL="0" indent="0">
              <a:buNone/>
            </a:pPr>
            <a:endParaRPr kumimoji="1" lang="en-US" altLang="zh-TW" dirty="0">
              <a:latin typeface="Microsoft JhengHei" panose="020B0604030504040204" pitchFamily="34" charset="-120"/>
              <a:ea typeface="Microsoft JhengHei" panose="020B0604030504040204" pitchFamily="34" charset="-120"/>
            </a:endParaRPr>
          </a:p>
          <a:p>
            <a:r>
              <a:rPr kumimoji="1" lang="zh-TW" altLang="en-US" dirty="0">
                <a:latin typeface="Microsoft JhengHei" panose="020B0604030504040204" pitchFamily="34" charset="-120"/>
                <a:ea typeface="Microsoft JhengHei" panose="020B0604030504040204" pitchFamily="34" charset="-120"/>
              </a:rPr>
              <a:t>由於其中絕大多數均為植物</a:t>
            </a:r>
            <a:endParaRPr kumimoji="1" lang="en-US" altLang="zh-TW" dirty="0">
              <a:latin typeface="Microsoft JhengHei" panose="020B0604030504040204" pitchFamily="34" charset="-120"/>
              <a:ea typeface="Microsoft JhengHei" panose="020B0604030504040204" pitchFamily="34" charset="-120"/>
            </a:endParaRPr>
          </a:p>
          <a:p>
            <a:r>
              <a:rPr kumimoji="1" lang="zh-TW" altLang="en-US" dirty="0">
                <a:latin typeface="Microsoft JhengHei" panose="020B0604030504040204" pitchFamily="34" charset="-120"/>
                <a:ea typeface="Microsoft JhengHei" panose="020B0604030504040204" pitchFamily="34" charset="-120"/>
              </a:rPr>
              <a:t>人們遂將藥物及其有關學說稱為「本草」</a:t>
            </a:r>
            <a:endParaRPr kumimoji="1" lang="en-US" altLang="zh-TW" dirty="0">
              <a:latin typeface="Microsoft JhengHei" panose="020B0604030504040204" pitchFamily="34" charset="-120"/>
              <a:ea typeface="Microsoft JhengHei" panose="020B0604030504040204" pitchFamily="34" charset="-120"/>
            </a:endParaRPr>
          </a:p>
        </p:txBody>
      </p:sp>
      <p:pic>
        <p:nvPicPr>
          <p:cNvPr id="7170" name="Picture 2" descr="中药手绘|插画|商业插画|啊艽- 原创作品- 站酷(ZCOOL)">
            <a:extLst>
              <a:ext uri="{FF2B5EF4-FFF2-40B4-BE49-F238E27FC236}">
                <a16:creationId xmlns:a16="http://schemas.microsoft.com/office/drawing/2014/main" xmlns="" id="{5271EFBB-CF96-4A33-9997-791D793A91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1159" y="3471881"/>
            <a:ext cx="2889789" cy="284001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中药手绘图片简单(第1页) - 一起扣扣网">
            <a:extLst>
              <a:ext uri="{FF2B5EF4-FFF2-40B4-BE49-F238E27FC236}">
                <a16:creationId xmlns:a16="http://schemas.microsoft.com/office/drawing/2014/main" xmlns="" id="{07EF9761-3F25-4286-B2A1-9731CE8D1593}"/>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l="-5399" t="25836" r="-6227" b="33094"/>
          <a:stretch/>
        </p:blipFill>
        <p:spPr bwMode="auto">
          <a:xfrm>
            <a:off x="3108960" y="597599"/>
            <a:ext cx="2700169" cy="8606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图片 4">
            <a:extLst>
              <a:ext uri="{FF2B5EF4-FFF2-40B4-BE49-F238E27FC236}">
                <a16:creationId xmlns:a16="http://schemas.microsoft.com/office/drawing/2014/main" xmlns="" id="{AEE9CB36-F24F-472F-A12C-5DF767219DFB}"/>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838200" y="1383621"/>
            <a:ext cx="3057444" cy="3745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7426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heckerboard(across)">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checkerboard(across)">
                                      <p:cBhvr>
                                        <p:cTn id="24" dur="500"/>
                                        <p:tgtEl>
                                          <p:spTgt spid="3">
                                            <p:txEl>
                                              <p:pRg st="2" end="2"/>
                                            </p:txEl>
                                          </p:spTgt>
                                        </p:tgtEl>
                                      </p:cBhvr>
                                    </p:animEffect>
                                  </p:childTnLst>
                                </p:cTn>
                              </p:par>
                              <p:par>
                                <p:cTn id="25" presetID="42" presetClass="entr" presetSubtype="0" fill="hold" nodeType="withEffect">
                                  <p:stCondLst>
                                    <p:cond delay="0"/>
                                  </p:stCondLst>
                                  <p:childTnLst>
                                    <p:set>
                                      <p:cBhvr>
                                        <p:cTn id="26" dur="1" fill="hold">
                                          <p:stCondLst>
                                            <p:cond delay="0"/>
                                          </p:stCondLst>
                                        </p:cTn>
                                        <p:tgtEl>
                                          <p:spTgt spid="7170"/>
                                        </p:tgtEl>
                                        <p:attrNameLst>
                                          <p:attrName>style.visibility</p:attrName>
                                        </p:attrNameLst>
                                      </p:cBhvr>
                                      <p:to>
                                        <p:strVal val="visible"/>
                                      </p:to>
                                    </p:set>
                                    <p:animEffect transition="in" filter="fade">
                                      <p:cBhvr>
                                        <p:cTn id="27" dur="1000"/>
                                        <p:tgtEl>
                                          <p:spTgt spid="7170"/>
                                        </p:tgtEl>
                                      </p:cBhvr>
                                    </p:animEffect>
                                    <p:anim calcmode="lin" valueType="num">
                                      <p:cBhvr>
                                        <p:cTn id="28" dur="1000" fill="hold"/>
                                        <p:tgtEl>
                                          <p:spTgt spid="7170"/>
                                        </p:tgtEl>
                                        <p:attrNameLst>
                                          <p:attrName>ppt_x</p:attrName>
                                        </p:attrNameLst>
                                      </p:cBhvr>
                                      <p:tavLst>
                                        <p:tav tm="0">
                                          <p:val>
                                            <p:strVal val="#ppt_x"/>
                                          </p:val>
                                        </p:tav>
                                        <p:tav tm="100000">
                                          <p:val>
                                            <p:strVal val="#ppt_x"/>
                                          </p:val>
                                        </p:tav>
                                      </p:tavLst>
                                    </p:anim>
                                    <p:anim calcmode="lin" valueType="num">
                                      <p:cBhvr>
                                        <p:cTn id="2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checkerboard(across)">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checkerboard(across)">
                                      <p:cBhvr>
                                        <p:cTn id="3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圖片 15" descr="一張含有 標誌, 畫畫, 電腦 的圖片&#10;&#10;自動產生的描述">
            <a:extLst>
              <a:ext uri="{FF2B5EF4-FFF2-40B4-BE49-F238E27FC236}">
                <a16:creationId xmlns:a16="http://schemas.microsoft.com/office/drawing/2014/main" xmlns="" id="{FD3F5BD7-0831-409E-9592-08B01719D281}"/>
              </a:ext>
            </a:extLst>
          </p:cNvPr>
          <p:cNvPicPr>
            <a:picLocks noChangeAspect="1"/>
          </p:cNvPicPr>
          <p:nvPr/>
        </p:nvPicPr>
        <p:blipFill>
          <a:blip r:embed="rId2">
            <a:duotone>
              <a:schemeClr val="accent6">
                <a:shade val="45000"/>
                <a:satMod val="135000"/>
              </a:schemeClr>
              <a:prstClr val="white"/>
            </a:duotone>
          </a:blip>
          <a:stretch>
            <a:fillRect/>
          </a:stretch>
        </p:blipFill>
        <p:spPr>
          <a:xfrm>
            <a:off x="8515537" y="4961961"/>
            <a:ext cx="3217817" cy="1769799"/>
          </a:xfrm>
          <a:prstGeom prst="rect">
            <a:avLst/>
          </a:prstGeom>
        </p:spPr>
      </p:pic>
      <p:pic>
        <p:nvPicPr>
          <p:cNvPr id="5" name="圖片 4">
            <a:extLst>
              <a:ext uri="{FF2B5EF4-FFF2-40B4-BE49-F238E27FC236}">
                <a16:creationId xmlns:a16="http://schemas.microsoft.com/office/drawing/2014/main" xmlns="" id="{A03D6C5B-533A-5F4F-A9B7-FBB70E53D599}"/>
              </a:ext>
            </a:extLst>
          </p:cNvPr>
          <p:cNvPicPr>
            <a:picLocks noChangeAspect="1"/>
          </p:cNvPicPr>
          <p:nvPr/>
        </p:nvPicPr>
        <p:blipFill rotWithShape="1">
          <a:blip r:embed="rId3"/>
          <a:srcRect l="8263" t="13320" r="9578" b="11004"/>
          <a:stretch/>
        </p:blipFill>
        <p:spPr>
          <a:xfrm>
            <a:off x="3962849" y="3739322"/>
            <a:ext cx="4625266" cy="2838450"/>
          </a:xfrm>
          <a:prstGeom prst="rect">
            <a:avLst/>
          </a:prstGeom>
          <a:effectLst>
            <a:softEdge rad="127000"/>
          </a:effectLst>
        </p:spPr>
      </p:pic>
      <p:pic>
        <p:nvPicPr>
          <p:cNvPr id="4" name="內容版面配置區 3">
            <a:extLst>
              <a:ext uri="{FF2B5EF4-FFF2-40B4-BE49-F238E27FC236}">
                <a16:creationId xmlns:a16="http://schemas.microsoft.com/office/drawing/2014/main" xmlns="" id="{E2663EBB-B0B1-4F4E-BF93-C9D9CE642DA4}"/>
              </a:ext>
            </a:extLst>
          </p:cNvPr>
          <p:cNvPicPr>
            <a:picLocks noGrp="1" noChangeAspect="1"/>
          </p:cNvPicPr>
          <p:nvPr>
            <p:ph idx="1"/>
          </p:nvPr>
        </p:nvPicPr>
        <p:blipFill>
          <a:blip r:embed="rId4"/>
          <a:stretch>
            <a:fillRect/>
          </a:stretch>
        </p:blipFill>
        <p:spPr>
          <a:xfrm>
            <a:off x="769145" y="391874"/>
            <a:ext cx="3060577" cy="3012978"/>
          </a:xfrm>
          <a:prstGeom prst="rect">
            <a:avLst/>
          </a:prstGeom>
          <a:ln>
            <a:noFill/>
          </a:ln>
          <a:effectLst>
            <a:softEdge rad="317500"/>
          </a:effectLst>
        </p:spPr>
      </p:pic>
      <p:pic>
        <p:nvPicPr>
          <p:cNvPr id="6" name="圖片 5">
            <a:extLst>
              <a:ext uri="{FF2B5EF4-FFF2-40B4-BE49-F238E27FC236}">
                <a16:creationId xmlns:a16="http://schemas.microsoft.com/office/drawing/2014/main" xmlns="" id="{2FFCE1D5-B389-9441-A706-50DD7251B35D}"/>
              </a:ext>
            </a:extLst>
          </p:cNvPr>
          <p:cNvPicPr>
            <a:picLocks noChangeAspect="1"/>
          </p:cNvPicPr>
          <p:nvPr/>
        </p:nvPicPr>
        <p:blipFill>
          <a:blip r:embed="rId5"/>
          <a:stretch>
            <a:fillRect/>
          </a:stretch>
        </p:blipFill>
        <p:spPr>
          <a:xfrm>
            <a:off x="4592616" y="280228"/>
            <a:ext cx="4270899" cy="2847266"/>
          </a:xfrm>
          <a:prstGeom prst="rect">
            <a:avLst/>
          </a:prstGeom>
          <a:effectLst>
            <a:softEdge rad="317500"/>
          </a:effectLst>
        </p:spPr>
      </p:pic>
      <p:pic>
        <p:nvPicPr>
          <p:cNvPr id="10" name="圖片 9" descr="一張含有 標誌, 畫畫, 電腦 的圖片&#10;&#10;自動產生的描述">
            <a:extLst>
              <a:ext uri="{FF2B5EF4-FFF2-40B4-BE49-F238E27FC236}">
                <a16:creationId xmlns:a16="http://schemas.microsoft.com/office/drawing/2014/main" xmlns="" id="{9469796A-A957-45E4-B812-3637CFE2BF78}"/>
              </a:ext>
            </a:extLst>
          </p:cNvPr>
          <p:cNvPicPr>
            <a:picLocks noChangeAspect="1"/>
          </p:cNvPicPr>
          <p:nvPr/>
        </p:nvPicPr>
        <p:blipFill>
          <a:blip r:embed="rId2">
            <a:duotone>
              <a:schemeClr val="accent6">
                <a:shade val="45000"/>
                <a:satMod val="135000"/>
              </a:schemeClr>
              <a:prstClr val="white"/>
            </a:duotone>
          </a:blip>
          <a:stretch>
            <a:fillRect/>
          </a:stretch>
        </p:blipFill>
        <p:spPr>
          <a:xfrm>
            <a:off x="628038" y="3209626"/>
            <a:ext cx="3217817" cy="1769799"/>
          </a:xfrm>
          <a:prstGeom prst="rect">
            <a:avLst/>
          </a:prstGeom>
        </p:spPr>
      </p:pic>
      <p:sp>
        <p:nvSpPr>
          <p:cNvPr id="11" name="矩形 10">
            <a:extLst>
              <a:ext uri="{FF2B5EF4-FFF2-40B4-BE49-F238E27FC236}">
                <a16:creationId xmlns:a16="http://schemas.microsoft.com/office/drawing/2014/main" xmlns="" id="{17213E76-B1DF-4681-BE69-96155072D727}"/>
              </a:ext>
            </a:extLst>
          </p:cNvPr>
          <p:cNvSpPr/>
          <p:nvPr/>
        </p:nvSpPr>
        <p:spPr>
          <a:xfrm>
            <a:off x="511043" y="3719407"/>
            <a:ext cx="3451806" cy="584775"/>
          </a:xfrm>
          <a:prstGeom prst="rect">
            <a:avLst/>
          </a:prstGeom>
          <a:noFill/>
        </p:spPr>
        <p:txBody>
          <a:bodyPr wrap="square" lIns="91440" tIns="45720" rIns="91440" bIns="45720">
            <a:spAutoFit/>
          </a:bodyPr>
          <a:lstStyle/>
          <a:p>
            <a:pPr algn="ctr"/>
            <a:r>
              <a:rPr kumimoji="1" lang="zh-HK" altLang="en-US" sz="3200" b="0" cap="none" spc="0" dirty="0">
                <a:ln w="0"/>
                <a:solidFill>
                  <a:schemeClr val="tx1"/>
                </a:solidFill>
                <a:latin typeface="Microsoft JhengHei" panose="020B0604030504040204" pitchFamily="34" charset="-120"/>
                <a:ea typeface="Microsoft JhengHei" panose="020B0604030504040204" pitchFamily="34" charset="-120"/>
                <a:cs typeface="文鼎粗鋼筆行楷" panose="02010609010101010101" pitchFamily="49" charset="-120"/>
              </a:rPr>
              <a:t>草本植物</a:t>
            </a:r>
            <a:endParaRPr lang="en-US" sz="3200" b="0" cap="none" spc="0" dirty="0">
              <a:ln w="0"/>
              <a:solidFill>
                <a:schemeClr val="tx1"/>
              </a:solidFill>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pic>
        <p:nvPicPr>
          <p:cNvPr id="12" name="圖片 11" descr="一張含有 標誌, 畫畫, 電腦 的圖片&#10;&#10;自動產生的描述">
            <a:extLst>
              <a:ext uri="{FF2B5EF4-FFF2-40B4-BE49-F238E27FC236}">
                <a16:creationId xmlns:a16="http://schemas.microsoft.com/office/drawing/2014/main" xmlns="" id="{44621138-27D2-42A5-B444-F35C2CF60495}"/>
              </a:ext>
            </a:extLst>
          </p:cNvPr>
          <p:cNvPicPr>
            <a:picLocks noChangeAspect="1"/>
          </p:cNvPicPr>
          <p:nvPr/>
        </p:nvPicPr>
        <p:blipFill>
          <a:blip r:embed="rId2">
            <a:duotone>
              <a:schemeClr val="accent6">
                <a:shade val="45000"/>
                <a:satMod val="135000"/>
              </a:schemeClr>
              <a:prstClr val="white"/>
            </a:duotone>
          </a:blip>
          <a:stretch>
            <a:fillRect/>
          </a:stretch>
        </p:blipFill>
        <p:spPr>
          <a:xfrm>
            <a:off x="8847230" y="1727069"/>
            <a:ext cx="3217817" cy="1769799"/>
          </a:xfrm>
          <a:prstGeom prst="rect">
            <a:avLst/>
          </a:prstGeom>
        </p:spPr>
      </p:pic>
      <p:sp>
        <p:nvSpPr>
          <p:cNvPr id="13" name="矩形 12">
            <a:extLst>
              <a:ext uri="{FF2B5EF4-FFF2-40B4-BE49-F238E27FC236}">
                <a16:creationId xmlns:a16="http://schemas.microsoft.com/office/drawing/2014/main" xmlns="" id="{ACA411A8-5073-482C-AB19-8531CEABEB0F}"/>
              </a:ext>
            </a:extLst>
          </p:cNvPr>
          <p:cNvSpPr/>
          <p:nvPr/>
        </p:nvSpPr>
        <p:spPr>
          <a:xfrm>
            <a:off x="9953436" y="2221259"/>
            <a:ext cx="1005403" cy="584775"/>
          </a:xfrm>
          <a:prstGeom prst="rect">
            <a:avLst/>
          </a:prstGeom>
        </p:spPr>
        <p:txBody>
          <a:bodyPr wrap="none">
            <a:spAutoFit/>
          </a:bodyPr>
          <a:lstStyle/>
          <a:p>
            <a:pPr algn="ctr"/>
            <a:r>
              <a:rPr kumimoji="1" lang="zh-HK" altLang="en-US" sz="3200" dirty="0">
                <a:latin typeface="Microsoft JhengHei" panose="020B0604030504040204" pitchFamily="34" charset="-120"/>
                <a:ea typeface="Microsoft JhengHei" panose="020B0604030504040204" pitchFamily="34" charset="-120"/>
                <a:cs typeface="文鼎粗鋼筆行楷" panose="02010609010101010101" pitchFamily="49" charset="-120"/>
              </a:rPr>
              <a:t>礦物</a:t>
            </a:r>
          </a:p>
        </p:txBody>
      </p:sp>
      <p:sp>
        <p:nvSpPr>
          <p:cNvPr id="15" name="矩形 14">
            <a:extLst>
              <a:ext uri="{FF2B5EF4-FFF2-40B4-BE49-F238E27FC236}">
                <a16:creationId xmlns:a16="http://schemas.microsoft.com/office/drawing/2014/main" xmlns="" id="{BFB0185A-5DA8-4BDB-85C8-3A8C1B232875}"/>
              </a:ext>
            </a:extLst>
          </p:cNvPr>
          <p:cNvSpPr/>
          <p:nvPr/>
        </p:nvSpPr>
        <p:spPr>
          <a:xfrm>
            <a:off x="8515537" y="5468863"/>
            <a:ext cx="3217817" cy="584775"/>
          </a:xfrm>
          <a:prstGeom prst="rect">
            <a:avLst/>
          </a:prstGeom>
          <a:noFill/>
        </p:spPr>
        <p:txBody>
          <a:bodyPr wrap="square" lIns="91440" tIns="45720" rIns="91440" bIns="45720">
            <a:spAutoFit/>
          </a:bodyPr>
          <a:lstStyle/>
          <a:p>
            <a:pPr algn="ctr"/>
            <a:r>
              <a:rPr kumimoji="1" lang="zh-HK" altLang="en-US" sz="3200" cap="none" spc="0" dirty="0">
                <a:ln w="0"/>
                <a:solidFill>
                  <a:schemeClr val="tx1"/>
                </a:solidFill>
                <a:latin typeface="Microsoft JhengHei" panose="020B0604030504040204" pitchFamily="34" charset="-120"/>
                <a:ea typeface="Microsoft JhengHei" panose="020B0604030504040204" pitchFamily="34" charset="-120"/>
                <a:cs typeface="文鼎粗鋼筆行楷" panose="02010609010101010101" pitchFamily="49" charset="-120"/>
              </a:rPr>
              <a:t>動物</a:t>
            </a:r>
            <a:r>
              <a:rPr kumimoji="1" lang="zh-CN" altLang="en-US" sz="3200" cap="none" spc="0" dirty="0">
                <a:ln w="0"/>
                <a:solidFill>
                  <a:schemeClr val="tx1"/>
                </a:solidFill>
                <a:latin typeface="Microsoft JhengHei" panose="020B0604030504040204" pitchFamily="34" charset="-120"/>
                <a:ea typeface="Microsoft JhengHei" panose="020B0604030504040204" pitchFamily="34" charset="-120"/>
                <a:cs typeface="文鼎粗鋼筆行楷" panose="02010609010101010101" pitchFamily="49" charset="-120"/>
              </a:rPr>
              <a:t>藥料</a:t>
            </a:r>
            <a:endParaRPr lang="en-US" sz="3200" cap="none" spc="0" dirty="0">
              <a:ln w="0"/>
              <a:solidFill>
                <a:schemeClr val="tx1"/>
              </a:solidFill>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Tree>
    <p:extLst>
      <p:ext uri="{BB962C8B-B14F-4D97-AF65-F5344CB8AC3E}">
        <p14:creationId xmlns:p14="http://schemas.microsoft.com/office/powerpoint/2010/main" val="3321826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5C97E632-2884-9D49-A2FC-29449D0FE4C7}"/>
              </a:ext>
            </a:extLst>
          </p:cNvPr>
          <p:cNvSpPr>
            <a:spLocks noGrp="1"/>
          </p:cNvSpPr>
          <p:nvPr>
            <p:ph type="title"/>
          </p:nvPr>
        </p:nvSpPr>
        <p:spPr>
          <a:xfrm>
            <a:off x="0" y="40608"/>
            <a:ext cx="10515600" cy="1325563"/>
          </a:xfrm>
        </p:spPr>
        <p:txBody>
          <a:bodyPr>
            <a:normAutofit/>
          </a:bodyPr>
          <a:lstStyle/>
          <a:p>
            <a:r>
              <a:rPr kumimoji="1" lang="en-US" altLang="zh-HK" sz="4000"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sz="4000"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本草綱目</a:t>
            </a:r>
            <a:r>
              <a:rPr kumimoji="1" lang="en-US" altLang="zh-HK" sz="4000"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sz="4000"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的社會背景</a:t>
            </a:r>
            <a:endParaRPr kumimoji="1" lang="zh-HK" altLang="en-US" sz="4000" b="1" dirty="0">
              <a:latin typeface="Microsoft JhengHei" panose="020B0604030504040204" pitchFamily="34" charset="-120"/>
              <a:ea typeface="Microsoft JhengHei" panose="020B0604030504040204" pitchFamily="34" charset="-120"/>
            </a:endParaRPr>
          </a:p>
        </p:txBody>
      </p:sp>
      <p:sp>
        <p:nvSpPr>
          <p:cNvPr id="3" name="內容版面配置區 2">
            <a:extLst>
              <a:ext uri="{FF2B5EF4-FFF2-40B4-BE49-F238E27FC236}">
                <a16:creationId xmlns:a16="http://schemas.microsoft.com/office/drawing/2014/main" xmlns="" id="{FDAF1CB5-96A2-4346-99F0-2A019D851168}"/>
              </a:ext>
            </a:extLst>
          </p:cNvPr>
          <p:cNvSpPr>
            <a:spLocks noGrp="1"/>
          </p:cNvSpPr>
          <p:nvPr>
            <p:ph idx="1"/>
          </p:nvPr>
        </p:nvSpPr>
        <p:spPr>
          <a:xfrm>
            <a:off x="485661" y="1722974"/>
            <a:ext cx="10515600" cy="4351338"/>
          </a:xfrm>
        </p:spPr>
        <p:txBody>
          <a:bodyPr>
            <a:normAutofit/>
          </a:bodyPr>
          <a:lstStyle/>
          <a:p>
            <a:r>
              <a:rPr kumimoji="1" lang="zh-HK" altLang="en-US" sz="3200" dirty="0">
                <a:latin typeface="Microsoft JhengHei" panose="020B0604030504040204" pitchFamily="34" charset="-120"/>
                <a:ea typeface="Microsoft JhengHei" panose="020B0604030504040204" pitchFamily="34" charset="-120"/>
              </a:rPr>
              <a:t>李時珍想著述的思想十分明確：</a:t>
            </a:r>
            <a:endParaRPr kumimoji="1" lang="en-US" altLang="zh-HK" sz="3200" dirty="0">
              <a:latin typeface="Microsoft JhengHei" panose="020B0604030504040204" pitchFamily="34" charset="-120"/>
              <a:ea typeface="Microsoft JhengHei" panose="020B0604030504040204" pitchFamily="34" charset="-120"/>
            </a:endParaRPr>
          </a:p>
          <a:p>
            <a:pPr>
              <a:buFont typeface="Wingdings" pitchFamily="2" charset="2"/>
              <a:buChar char="u"/>
            </a:pPr>
            <a:r>
              <a:rPr kumimoji="1" lang="zh-HK" altLang="en-US" sz="3200" dirty="0">
                <a:latin typeface="Microsoft JhengHei" panose="020B0604030504040204" pitchFamily="34" charset="-120"/>
                <a:ea typeface="Microsoft JhengHei" panose="020B0604030504040204" pitchFamily="34" charset="-120"/>
              </a:rPr>
              <a:t>糾正古代草本的謬誤</a:t>
            </a:r>
            <a:endParaRPr kumimoji="1" lang="en-US" altLang="zh-HK" sz="3200" dirty="0">
              <a:latin typeface="Microsoft JhengHei" panose="020B0604030504040204" pitchFamily="34" charset="-120"/>
              <a:ea typeface="Microsoft JhengHei" panose="020B0604030504040204" pitchFamily="34" charset="-120"/>
            </a:endParaRPr>
          </a:p>
          <a:p>
            <a:pPr>
              <a:buFont typeface="Wingdings" pitchFamily="2" charset="2"/>
              <a:buChar char="u"/>
            </a:pPr>
            <a:r>
              <a:rPr kumimoji="1" lang="zh-HK" altLang="en-US" sz="3200" dirty="0">
                <a:latin typeface="Microsoft JhengHei" panose="020B0604030504040204" pitchFamily="34" charset="-120"/>
                <a:ea typeface="Microsoft JhengHei" panose="020B0604030504040204" pitchFamily="34" charset="-120"/>
              </a:rPr>
              <a:t>修改古代草本不合時宜的內容</a:t>
            </a:r>
            <a:endParaRPr kumimoji="1" lang="en-US" altLang="zh-HK" sz="3200" dirty="0">
              <a:latin typeface="Microsoft JhengHei" panose="020B0604030504040204" pitchFamily="34" charset="-120"/>
              <a:ea typeface="Microsoft JhengHei" panose="020B0604030504040204" pitchFamily="34" charset="-120"/>
            </a:endParaRPr>
          </a:p>
          <a:p>
            <a:pPr>
              <a:buFont typeface="Wingdings" pitchFamily="2" charset="2"/>
              <a:buChar char="u"/>
            </a:pPr>
            <a:r>
              <a:rPr kumimoji="1" lang="zh-HK" altLang="en-US" sz="3200" dirty="0">
                <a:latin typeface="Microsoft JhengHei" panose="020B0604030504040204" pitchFamily="34" charset="-120"/>
                <a:ea typeface="Microsoft JhengHei" panose="020B0604030504040204" pitchFamily="34" charset="-120"/>
              </a:rPr>
              <a:t>補充新發現的草本藥物</a:t>
            </a:r>
            <a:endParaRPr kumimoji="1" lang="en-US" altLang="zh-HK" sz="3200" dirty="0">
              <a:latin typeface="Microsoft JhengHei" panose="020B0604030504040204" pitchFamily="34" charset="-120"/>
              <a:ea typeface="Microsoft JhengHei" panose="020B0604030504040204" pitchFamily="34" charset="-120"/>
            </a:endParaRPr>
          </a:p>
          <a:p>
            <a:pPr>
              <a:buFont typeface="Wingdings" pitchFamily="2" charset="2"/>
              <a:buChar char="u"/>
            </a:pPr>
            <a:r>
              <a:rPr kumimoji="1" lang="zh-HK" altLang="en-US" sz="3200" dirty="0">
                <a:latin typeface="Microsoft JhengHei" panose="020B0604030504040204" pitchFamily="34" charset="-120"/>
                <a:ea typeface="Microsoft JhengHei" panose="020B0604030504040204" pitchFamily="34" charset="-120"/>
              </a:rPr>
              <a:t>補充最新研究的療法</a:t>
            </a:r>
            <a:r>
              <a:rPr kumimoji="1" lang="zh-HK" altLang="en-US" sz="3200" dirty="0" smtClean="0">
                <a:latin typeface="Microsoft JhengHei" panose="020B0604030504040204" pitchFamily="34" charset="-120"/>
                <a:ea typeface="Microsoft JhengHei" panose="020B0604030504040204" pitchFamily="34" charset="-120"/>
              </a:rPr>
              <a:t>和</a:t>
            </a:r>
            <a:r>
              <a:rPr kumimoji="1" lang="zh-TW" altLang="en-US" sz="3200" dirty="0" smtClean="0">
                <a:latin typeface="Microsoft JhengHei" panose="020B0604030504040204" pitchFamily="34" charset="-120"/>
                <a:ea typeface="Microsoft JhengHei" panose="020B0604030504040204" pitchFamily="34" charset="-120"/>
              </a:rPr>
              <a:t>製</a:t>
            </a:r>
            <a:r>
              <a:rPr kumimoji="1" lang="zh-HK" altLang="en-US" sz="3200" dirty="0" smtClean="0">
                <a:latin typeface="Microsoft JhengHei" panose="020B0604030504040204" pitchFamily="34" charset="-120"/>
                <a:ea typeface="Microsoft JhengHei" panose="020B0604030504040204" pitchFamily="34" charset="-120"/>
              </a:rPr>
              <a:t>藥</a:t>
            </a:r>
            <a:r>
              <a:rPr kumimoji="1" lang="zh-HK" altLang="en-US" sz="3200" dirty="0">
                <a:latin typeface="Microsoft JhengHei" panose="020B0604030504040204" pitchFamily="34" charset="-120"/>
                <a:ea typeface="Microsoft JhengHei" panose="020B0604030504040204" pitchFamily="34" charset="-120"/>
              </a:rPr>
              <a:t>成果</a:t>
            </a:r>
            <a:endParaRPr kumimoji="1" lang="en-US" altLang="zh-HK" sz="3200" dirty="0">
              <a:latin typeface="Microsoft JhengHei" panose="020B0604030504040204" pitchFamily="34" charset="-120"/>
              <a:ea typeface="Microsoft JhengHei" panose="020B0604030504040204" pitchFamily="34" charset="-120"/>
            </a:endParaRPr>
          </a:p>
          <a:p>
            <a:pPr>
              <a:buFont typeface="Wingdings" pitchFamily="2" charset="2"/>
              <a:buChar char="u"/>
            </a:pPr>
            <a:r>
              <a:rPr kumimoji="1" lang="zh-HK" altLang="en-US" sz="3200" dirty="0">
                <a:latin typeface="Microsoft JhengHei" panose="020B0604030504040204" pitchFamily="34" charset="-120"/>
                <a:ea typeface="Microsoft JhengHei" panose="020B0604030504040204" pitchFamily="34" charset="-120"/>
              </a:rPr>
              <a:t>總結歷代所有藥材的資料</a:t>
            </a:r>
          </a:p>
        </p:txBody>
      </p:sp>
      <p:pic>
        <p:nvPicPr>
          <p:cNvPr id="4" name="图片 4">
            <a:extLst>
              <a:ext uri="{FF2B5EF4-FFF2-40B4-BE49-F238E27FC236}">
                <a16:creationId xmlns:a16="http://schemas.microsoft.com/office/drawing/2014/main" xmlns="" id="{3581B41C-F461-452D-AE0B-754E6A2A73C0}"/>
              </a:ext>
            </a:extLst>
          </p:cNvPr>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6508"/>
                    </a14:imgEffect>
                  </a14:imgLayer>
                </a14:imgProps>
              </a:ext>
              <a:ext uri="{28A0092B-C50C-407E-A947-70E740481C1C}">
                <a14:useLocalDpi xmlns:a14="http://schemas.microsoft.com/office/drawing/2010/main" val="0"/>
              </a:ext>
            </a:extLst>
          </a:blip>
          <a:stretch>
            <a:fillRect/>
          </a:stretch>
        </p:blipFill>
        <p:spPr bwMode="auto">
          <a:xfrm>
            <a:off x="242798" y="944096"/>
            <a:ext cx="5583580" cy="469816"/>
          </a:xfrm>
          <a:prstGeom prst="rect">
            <a:avLst/>
          </a:prstGeom>
          <a:noFill/>
        </p:spPr>
      </p:pic>
      <p:pic>
        <p:nvPicPr>
          <p:cNvPr id="1030" name="Picture 6" descr="手绘创意中药保健养生海报背景素材免抠素材免费下载_觅元素51yuansu.com">
            <a:extLst>
              <a:ext uri="{FF2B5EF4-FFF2-40B4-BE49-F238E27FC236}">
                <a16:creationId xmlns:a16="http://schemas.microsoft.com/office/drawing/2014/main" xmlns="" id="{830B96A3-5587-4D65-8395-6FC1D0FC84E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9084"/>
          <a:stretch/>
        </p:blipFill>
        <p:spPr bwMode="auto">
          <a:xfrm>
            <a:off x="6896644" y="2027600"/>
            <a:ext cx="2377266" cy="2531273"/>
          </a:xfrm>
          <a:prstGeom prst="ellipse">
            <a:avLst/>
          </a:prstGeom>
          <a:ln w="63500" cap="rnd">
            <a:solidFill>
              <a:schemeClr val="accent1">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9" name="圖片 8" descr="卡通看书写字的古代夫子素材免抠素材免费下载_觅元素51yuansu.com">
            <a:extLst>
              <a:ext uri="{FF2B5EF4-FFF2-40B4-BE49-F238E27FC236}">
                <a16:creationId xmlns:a16="http://schemas.microsoft.com/office/drawing/2014/main" xmlns="" id="{6AF65175-F126-44FC-B646-6C52B65A8F30}"/>
              </a:ext>
            </a:extLst>
          </p:cNvPr>
          <p:cNvPicPr/>
          <p:nvPr/>
        </p:nvPicPr>
        <p:blipFill rotWithShape="1">
          <a:blip r:embed="rId6">
            <a:extLst>
              <a:ext uri="{28A0092B-C50C-407E-A947-70E740481C1C}">
                <a14:useLocalDpi xmlns:a14="http://schemas.microsoft.com/office/drawing/2010/main" val="0"/>
              </a:ext>
            </a:extLst>
          </a:blip>
          <a:srcRect l="13328" t="16866" r="12801" b="5387"/>
          <a:stretch/>
        </p:blipFill>
        <p:spPr bwMode="auto">
          <a:xfrm>
            <a:off x="9020521" y="0"/>
            <a:ext cx="3101249" cy="3161172"/>
          </a:xfrm>
          <a:prstGeom prst="ellipse">
            <a:avLst/>
          </a:prstGeom>
          <a:ln w="63500" cap="rnd">
            <a:solidFill>
              <a:schemeClr val="accent1">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36" name="Picture 12" descr="古书卡通">
            <a:extLst>
              <a:ext uri="{FF2B5EF4-FFF2-40B4-BE49-F238E27FC236}">
                <a16:creationId xmlns:a16="http://schemas.microsoft.com/office/drawing/2014/main" xmlns="" id="{15C83137-769D-4983-8150-EB05B5BF7B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86270" y="4349552"/>
            <a:ext cx="3345001" cy="2421780"/>
          </a:xfrm>
          <a:prstGeom prst="ellipse">
            <a:avLst/>
          </a:prstGeom>
          <a:ln w="63500" cap="rnd">
            <a:solidFill>
              <a:schemeClr val="accent1">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781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1000"/>
                                        <p:tgtEl>
                                          <p:spTgt spid="3">
                                            <p:txEl>
                                              <p:pRg st="2" end="2"/>
                                            </p:txEl>
                                          </p:spTgt>
                                        </p:tgtEl>
                                      </p:cBhvr>
                                    </p:animEffect>
                                    <p:anim calcmode="lin" valueType="num">
                                      <p:cBhvr>
                                        <p:cTn id="3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1000"/>
                                        <p:tgtEl>
                                          <p:spTgt spid="3">
                                            <p:txEl>
                                              <p:pRg st="3" end="3"/>
                                            </p:txEl>
                                          </p:spTgt>
                                        </p:tgtEl>
                                      </p:cBhvr>
                                    </p:animEffect>
                                    <p:anim calcmode="lin" valueType="num">
                                      <p:cBhvr>
                                        <p:cTn id="3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1030"/>
                                        </p:tgtEl>
                                        <p:attrNameLst>
                                          <p:attrName>style.visibility</p:attrName>
                                        </p:attrNameLst>
                                      </p:cBhvr>
                                      <p:to>
                                        <p:strVal val="visible"/>
                                      </p:to>
                                    </p:set>
                                    <p:anim calcmode="lin" valueType="num">
                                      <p:cBhvr additive="base">
                                        <p:cTn id="42" dur="500" fill="hold"/>
                                        <p:tgtEl>
                                          <p:spTgt spid="1030"/>
                                        </p:tgtEl>
                                        <p:attrNameLst>
                                          <p:attrName>ppt_x</p:attrName>
                                        </p:attrNameLst>
                                      </p:cBhvr>
                                      <p:tavLst>
                                        <p:tav tm="0">
                                          <p:val>
                                            <p:strVal val="#ppt_x"/>
                                          </p:val>
                                        </p:tav>
                                        <p:tav tm="100000">
                                          <p:val>
                                            <p:strVal val="#ppt_x"/>
                                          </p:val>
                                        </p:tav>
                                      </p:tavLst>
                                    </p:anim>
                                    <p:anim calcmode="lin" valueType="num">
                                      <p:cBhvr additive="base">
                                        <p:cTn id="43"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Effect transition="in" filter="fade">
                                      <p:cBhvr>
                                        <p:cTn id="48" dur="1000"/>
                                        <p:tgtEl>
                                          <p:spTgt spid="3">
                                            <p:txEl>
                                              <p:pRg st="4" end="4"/>
                                            </p:txEl>
                                          </p:spTgt>
                                        </p:tgtEl>
                                      </p:cBhvr>
                                    </p:animEffect>
                                    <p:anim calcmode="lin" valueType="num">
                                      <p:cBhvr>
                                        <p:cTn id="4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Effect transition="in" filter="fade">
                                      <p:cBhvr>
                                        <p:cTn id="55" dur="1000"/>
                                        <p:tgtEl>
                                          <p:spTgt spid="3">
                                            <p:txEl>
                                              <p:pRg st="5" end="5"/>
                                            </p:txEl>
                                          </p:spTgt>
                                        </p:tgtEl>
                                      </p:cBhvr>
                                    </p:animEffect>
                                    <p:anim calcmode="lin" valueType="num">
                                      <p:cBhvr>
                                        <p:cTn id="5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5" end="5"/>
                                            </p:txEl>
                                          </p:spTgt>
                                        </p:tgtEl>
                                        <p:attrNameLst>
                                          <p:attrName>ppt_y</p:attrName>
                                        </p:attrNameLst>
                                      </p:cBhvr>
                                      <p:tavLst>
                                        <p:tav tm="0">
                                          <p:val>
                                            <p:strVal val="#ppt_y+.1"/>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1036"/>
                                        </p:tgtEl>
                                        <p:attrNameLst>
                                          <p:attrName>style.visibility</p:attrName>
                                        </p:attrNameLst>
                                      </p:cBhvr>
                                      <p:to>
                                        <p:strVal val="visible"/>
                                      </p:to>
                                    </p:set>
                                    <p:anim calcmode="lin" valueType="num">
                                      <p:cBhvr additive="base">
                                        <p:cTn id="60" dur="500" fill="hold"/>
                                        <p:tgtEl>
                                          <p:spTgt spid="1036"/>
                                        </p:tgtEl>
                                        <p:attrNameLst>
                                          <p:attrName>ppt_x</p:attrName>
                                        </p:attrNameLst>
                                      </p:cBhvr>
                                      <p:tavLst>
                                        <p:tav tm="0">
                                          <p:val>
                                            <p:strVal val="#ppt_x"/>
                                          </p:val>
                                        </p:tav>
                                        <p:tav tm="100000">
                                          <p:val>
                                            <p:strVal val="#ppt_x"/>
                                          </p:val>
                                        </p:tav>
                                      </p:tavLst>
                                    </p:anim>
                                    <p:anim calcmode="lin" valueType="num">
                                      <p:cBhvr additive="base">
                                        <p:cTn id="61" dur="500" fill="hold"/>
                                        <p:tgtEl>
                                          <p:spTgt spid="10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善濟佛道堂- 道教煉丹術（一）—簡述道教崇尚養生，旨在修仙。 其中一種 ...">
            <a:extLst>
              <a:ext uri="{FF2B5EF4-FFF2-40B4-BE49-F238E27FC236}">
                <a16:creationId xmlns:a16="http://schemas.microsoft.com/office/drawing/2014/main" xmlns="" id="{D757E753-8D44-4EAF-917F-BFD486F87B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0932" y="1248087"/>
            <a:ext cx="2877056" cy="29157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標題 1">
            <a:extLst>
              <a:ext uri="{FF2B5EF4-FFF2-40B4-BE49-F238E27FC236}">
                <a16:creationId xmlns:a16="http://schemas.microsoft.com/office/drawing/2014/main" xmlns="" id="{389B3770-4AF2-D44F-843A-E3725F931921}"/>
              </a:ext>
            </a:extLst>
          </p:cNvPr>
          <p:cNvSpPr>
            <a:spLocks noGrp="1"/>
          </p:cNvSpPr>
          <p:nvPr>
            <p:ph type="title"/>
          </p:nvPr>
        </p:nvSpPr>
        <p:spPr>
          <a:xfrm>
            <a:off x="225014" y="77393"/>
            <a:ext cx="10515600" cy="1325563"/>
          </a:xfrm>
        </p:spPr>
        <p:txBody>
          <a:bodyPr>
            <a:normAutofit/>
          </a:bodyPr>
          <a:lstStyle/>
          <a:p>
            <a:r>
              <a:rPr kumimoji="1" lang="en-US" altLang="zh-HK" sz="4000"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sz="4000"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本草綱目</a:t>
            </a:r>
            <a:r>
              <a:rPr kumimoji="1" lang="en-US" altLang="zh-HK" sz="4000"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sz="4000"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的社會背景</a:t>
            </a:r>
          </a:p>
        </p:txBody>
      </p:sp>
      <p:sp>
        <p:nvSpPr>
          <p:cNvPr id="3" name="內容版面配置區 2">
            <a:extLst>
              <a:ext uri="{FF2B5EF4-FFF2-40B4-BE49-F238E27FC236}">
                <a16:creationId xmlns:a16="http://schemas.microsoft.com/office/drawing/2014/main" xmlns="" id="{ED288E30-9575-8A49-BD8B-F858478CF499}"/>
              </a:ext>
            </a:extLst>
          </p:cNvPr>
          <p:cNvSpPr>
            <a:spLocks noGrp="1"/>
          </p:cNvSpPr>
          <p:nvPr>
            <p:ph idx="1"/>
          </p:nvPr>
        </p:nvSpPr>
        <p:spPr>
          <a:xfrm>
            <a:off x="312254" y="1610606"/>
            <a:ext cx="10112188" cy="3810520"/>
          </a:xfrm>
        </p:spPr>
        <p:txBody>
          <a:bodyPr>
            <a:noAutofit/>
          </a:bodyPr>
          <a:lstStyle/>
          <a:p>
            <a:r>
              <a:rPr kumimoji="1" lang="zh-HK" altLang="en-US" sz="2400" dirty="0">
                <a:latin typeface="Microsoft JhengHei" panose="020B0604030504040204" pitchFamily="34" charset="-120"/>
                <a:ea typeface="Microsoft JhengHei" panose="020B0604030504040204" pitchFamily="34" charset="-120"/>
              </a:rPr>
              <a:t>據</a:t>
            </a:r>
            <a:r>
              <a:rPr kumimoji="1" lang="en-US" altLang="zh-HK" sz="2400" dirty="0">
                <a:latin typeface="Microsoft JhengHei" panose="020B0604030504040204" pitchFamily="34" charset="-120"/>
                <a:ea typeface="Microsoft JhengHei" panose="020B0604030504040204" pitchFamily="34" charset="-120"/>
              </a:rPr>
              <a:t>《</a:t>
            </a:r>
            <a:r>
              <a:rPr kumimoji="1" lang="zh-HK" altLang="en-US" sz="2400" dirty="0">
                <a:latin typeface="Microsoft JhengHei" panose="020B0604030504040204" pitchFamily="34" charset="-120"/>
                <a:ea typeface="Microsoft JhengHei" panose="020B0604030504040204" pitchFamily="34" charset="-120"/>
              </a:rPr>
              <a:t>明外史本傳</a:t>
            </a:r>
            <a:r>
              <a:rPr kumimoji="1" lang="en-US" altLang="zh-HK" sz="2400" dirty="0">
                <a:latin typeface="Microsoft JhengHei" panose="020B0604030504040204" pitchFamily="34" charset="-120"/>
                <a:ea typeface="Microsoft JhengHei" panose="020B0604030504040204" pitchFamily="34" charset="-120"/>
              </a:rPr>
              <a:t>》</a:t>
            </a:r>
            <a:r>
              <a:rPr kumimoji="1" lang="zh-TW" altLang="en-US" sz="2400" dirty="0">
                <a:latin typeface="Microsoft JhengHei" panose="020B0604030504040204" pitchFamily="34" charset="-120"/>
                <a:ea typeface="Microsoft JhengHei" panose="020B0604030504040204" pitchFamily="34" charset="-120"/>
              </a:rPr>
              <a:t> 記載，李時珍發現當時草本書籍的描述</a:t>
            </a:r>
            <a:endParaRPr kumimoji="1" lang="en-US" altLang="zh-TW" sz="2400" dirty="0">
              <a:latin typeface="Microsoft JhengHei" panose="020B0604030504040204" pitchFamily="34" charset="-120"/>
              <a:ea typeface="Microsoft JhengHei" panose="020B0604030504040204" pitchFamily="34" charset="-120"/>
            </a:endParaRPr>
          </a:p>
          <a:p>
            <a:pPr marL="0" indent="0">
              <a:buNone/>
            </a:pPr>
            <a:r>
              <a:rPr kumimoji="1" lang="zh-TW" altLang="en-US" sz="2400" dirty="0">
                <a:latin typeface="Microsoft JhengHei" panose="020B0604030504040204" pitchFamily="34" charset="-120"/>
                <a:ea typeface="Microsoft JhengHei" panose="020B0604030504040204" pitchFamily="34" charset="-120"/>
              </a:rPr>
              <a:t>    「品數既煩，名稱多雜。或一物析為二三，或二物混為一品。」</a:t>
            </a:r>
            <a:endParaRPr kumimoji="1" lang="en-US" altLang="zh-TW" sz="2400" dirty="0">
              <a:latin typeface="Microsoft JhengHei" panose="020B0604030504040204" pitchFamily="34" charset="-120"/>
              <a:ea typeface="Microsoft JhengHei" panose="020B0604030504040204" pitchFamily="34" charset="-120"/>
            </a:endParaRPr>
          </a:p>
          <a:p>
            <a:r>
              <a:rPr kumimoji="1" lang="zh-TW" altLang="en-US" sz="2400" dirty="0">
                <a:latin typeface="Microsoft JhengHei" panose="020B0604030504040204" pitchFamily="34" charset="-120"/>
                <a:ea typeface="Microsoft JhengHei" panose="020B0604030504040204" pitchFamily="34" charset="-120"/>
              </a:rPr>
              <a:t>許多毒性藥品，竟被方士吹捧為可以「延年益壽」</a:t>
            </a:r>
            <a:endParaRPr kumimoji="1" lang="en-US" altLang="zh-TW" sz="2400" dirty="0">
              <a:latin typeface="Microsoft JhengHei" panose="020B0604030504040204" pitchFamily="34" charset="-120"/>
              <a:ea typeface="Microsoft JhengHei" panose="020B0604030504040204" pitchFamily="34" charset="-120"/>
            </a:endParaRPr>
          </a:p>
          <a:p>
            <a:r>
              <a:rPr kumimoji="1" lang="zh-TW" altLang="en-US" sz="2400" dirty="0">
                <a:latin typeface="Microsoft JhengHei" panose="020B0604030504040204" pitchFamily="34" charset="-120"/>
                <a:ea typeface="Microsoft JhengHei" panose="020B0604030504040204" pitchFamily="34" charset="-120"/>
              </a:rPr>
              <a:t>明世宗朱厚熜迷信仙道，命方士為其</a:t>
            </a:r>
            <a:r>
              <a:rPr kumimoji="1" lang="zh-TW" altLang="en-US" sz="2400" dirty="0" smtClean="0">
                <a:latin typeface="Microsoft JhengHei" panose="020B0604030504040204" pitchFamily="34" charset="-120"/>
                <a:ea typeface="Microsoft JhengHei" panose="020B0604030504040204" pitchFamily="34" charset="-120"/>
              </a:rPr>
              <a:t>研製仙丹</a:t>
            </a:r>
            <a:endParaRPr kumimoji="1" lang="en-US" altLang="zh-TW" sz="2400" dirty="0">
              <a:latin typeface="Microsoft JhengHei" panose="020B0604030504040204" pitchFamily="34" charset="-120"/>
              <a:ea typeface="Microsoft JhengHei" panose="020B0604030504040204" pitchFamily="34" charset="-120"/>
            </a:endParaRPr>
          </a:p>
          <a:p>
            <a:r>
              <a:rPr kumimoji="1" lang="zh-TW" altLang="en-US" sz="2400" dirty="0">
                <a:latin typeface="Microsoft JhengHei" panose="020B0604030504040204" pitchFamily="34" charset="-120"/>
                <a:ea typeface="Microsoft JhengHei" panose="020B0604030504040204" pitchFamily="34" charset="-120"/>
              </a:rPr>
              <a:t>所謂「仙丹」竟用水銀、鉛、丹砂、硫磺、錫等有毒物質</a:t>
            </a:r>
            <a:endParaRPr kumimoji="1" lang="en-US" altLang="zh-TW" sz="2400" dirty="0">
              <a:latin typeface="Microsoft JhengHei" panose="020B0604030504040204" pitchFamily="34" charset="-120"/>
              <a:ea typeface="Microsoft JhengHei" panose="020B0604030504040204" pitchFamily="34" charset="-120"/>
            </a:endParaRPr>
          </a:p>
          <a:p>
            <a:r>
              <a:rPr kumimoji="1" lang="zh-TW" altLang="en-US" sz="2400" dirty="0">
                <a:latin typeface="Microsoft JhengHei" panose="020B0604030504040204" pitchFamily="34" charset="-120"/>
                <a:ea typeface="Microsoft JhengHei" panose="020B0604030504040204" pitchFamily="34" charset="-120"/>
              </a:rPr>
              <a:t>有人更相信古書記載的：食黃金能成神仙 等內容</a:t>
            </a:r>
            <a:endParaRPr kumimoji="1" lang="en-US" altLang="zh-TW" sz="2400" dirty="0">
              <a:latin typeface="Microsoft JhengHei" panose="020B0604030504040204" pitchFamily="34" charset="-120"/>
              <a:ea typeface="Microsoft JhengHei" panose="020B0604030504040204" pitchFamily="34" charset="-120"/>
            </a:endParaRPr>
          </a:p>
          <a:p>
            <a:r>
              <a:rPr kumimoji="1" lang="zh-TW" altLang="en-US" sz="2400" dirty="0">
                <a:latin typeface="Microsoft JhengHei" panose="020B0604030504040204" pitchFamily="34" charset="-120"/>
                <a:ea typeface="Microsoft JhengHei" panose="020B0604030504040204" pitchFamily="34" charset="-120"/>
              </a:rPr>
              <a:t>李時珍決心扭轉被歪曲的社會風氣，下定決心以科學的態度解決問題</a:t>
            </a:r>
            <a:endParaRPr kumimoji="1" lang="en-US" altLang="zh-TW" sz="2400" dirty="0">
              <a:latin typeface="Microsoft JhengHei" panose="020B0604030504040204" pitchFamily="34" charset="-120"/>
              <a:ea typeface="Microsoft JhengHei" panose="020B0604030504040204" pitchFamily="34" charset="-120"/>
            </a:endParaRPr>
          </a:p>
        </p:txBody>
      </p:sp>
      <p:pic>
        <p:nvPicPr>
          <p:cNvPr id="3076" name="Picture 4" descr="為何古代煉仙丹用硃砂？ 因為物質多神奇| 歷史長河| 巴士的報">
            <a:extLst>
              <a:ext uri="{FF2B5EF4-FFF2-40B4-BE49-F238E27FC236}">
                <a16:creationId xmlns:a16="http://schemas.microsoft.com/office/drawing/2014/main" xmlns="" id="{EA3FD5C5-EE36-49D4-9803-C17CAEEF96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1315" y="5112954"/>
            <a:ext cx="2125371" cy="14159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8" name="Picture 6" descr="硫- 维基百科，自由的百科全书">
            <a:extLst>
              <a:ext uri="{FF2B5EF4-FFF2-40B4-BE49-F238E27FC236}">
                <a16:creationId xmlns:a16="http://schemas.microsoft.com/office/drawing/2014/main" xmlns="" id="{1C11A6A2-F4CB-4AFD-9383-68CC96ABBF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94534" y="5068080"/>
            <a:ext cx="1959125" cy="14693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2" name="Picture 10" descr="故事：她第一次煉丹，就煉製出帶丹紋的丹藥，得到了前輩的認可- 每日頭條">
            <a:extLst>
              <a:ext uri="{FF2B5EF4-FFF2-40B4-BE49-F238E27FC236}">
                <a16:creationId xmlns:a16="http://schemas.microsoft.com/office/drawing/2014/main" xmlns="" id="{482B3B93-F934-4AF6-83A7-5DF092F2E69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212" t="20500" r="4697" b="10803"/>
          <a:stretch/>
        </p:blipFill>
        <p:spPr bwMode="auto">
          <a:xfrm>
            <a:off x="653042" y="5030182"/>
            <a:ext cx="1915797" cy="14693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4" name="Picture 12" descr="秦始皇墓地大量水銀，古人是怎麼製造水銀的？答案你萬萬想不到- 每日頭條">
            <a:extLst>
              <a:ext uri="{FF2B5EF4-FFF2-40B4-BE49-F238E27FC236}">
                <a16:creationId xmlns:a16="http://schemas.microsoft.com/office/drawing/2014/main" xmlns="" id="{7CB11026-3F5A-48DA-99FF-07BA8EC0573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4678" t="11781" r="10587" b="12512"/>
          <a:stretch/>
        </p:blipFill>
        <p:spPr bwMode="auto">
          <a:xfrm>
            <a:off x="4102765" y="5164692"/>
            <a:ext cx="1444156" cy="13124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8" name="Picture 16" descr="शिसे धातू">
            <a:extLst>
              <a:ext uri="{FF2B5EF4-FFF2-40B4-BE49-F238E27FC236}">
                <a16:creationId xmlns:a16="http://schemas.microsoft.com/office/drawing/2014/main" xmlns="" id="{41ABBB21-FC68-4638-A753-9503301BE56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54421" y="5129748"/>
            <a:ext cx="1270211" cy="1270211"/>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a:extLst>
              <a:ext uri="{FF2B5EF4-FFF2-40B4-BE49-F238E27FC236}">
                <a16:creationId xmlns:a16="http://schemas.microsoft.com/office/drawing/2014/main" xmlns="" id="{695F19CF-C5A2-40FC-83A5-7565C5EDC169}"/>
              </a:ext>
            </a:extLst>
          </p:cNvPr>
          <p:cNvSpPr/>
          <p:nvPr/>
        </p:nvSpPr>
        <p:spPr>
          <a:xfrm>
            <a:off x="2815979" y="4762126"/>
            <a:ext cx="1800493" cy="923330"/>
          </a:xfrm>
          <a:prstGeom prst="rect">
            <a:avLst/>
          </a:prstGeom>
          <a:noFill/>
        </p:spPr>
        <p:txBody>
          <a:bodyPr wrap="none" lIns="91440" tIns="45720" rIns="91440" bIns="45720">
            <a:spAutoFit/>
          </a:bodyPr>
          <a:lstStyle/>
          <a:p>
            <a:pPr algn="ctr"/>
            <a:r>
              <a:rPr lang="zh-CN" altLang="en-US" sz="3600" b="0" cap="none" spc="0" dirty="0">
                <a:ln w="0"/>
                <a:solidFill>
                  <a:schemeClr val="accent4"/>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rPr>
              <a:t>仙丹</a:t>
            </a:r>
            <a:r>
              <a:rPr lang="zh-CN" altLang="en-US" sz="5400" b="0" cap="none" spc="0" dirty="0">
                <a:ln w="0"/>
                <a:solidFill>
                  <a:schemeClr val="accent4"/>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rPr>
              <a:t>？</a:t>
            </a:r>
            <a:endParaRPr lang="zh-TW" altLang="en-US" sz="5400" b="0" cap="none" spc="0" dirty="0">
              <a:ln w="0"/>
              <a:solidFill>
                <a:schemeClr val="accent4"/>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endParaRPr>
          </a:p>
        </p:txBody>
      </p:sp>
      <p:sp>
        <p:nvSpPr>
          <p:cNvPr id="5" name="矩形 4">
            <a:extLst>
              <a:ext uri="{FF2B5EF4-FFF2-40B4-BE49-F238E27FC236}">
                <a16:creationId xmlns:a16="http://schemas.microsoft.com/office/drawing/2014/main" xmlns="" id="{DA104FA7-937C-417D-B57D-82F02E09AB7F}"/>
              </a:ext>
            </a:extLst>
          </p:cNvPr>
          <p:cNvSpPr/>
          <p:nvPr/>
        </p:nvSpPr>
        <p:spPr>
          <a:xfrm>
            <a:off x="-1541564" y="5454446"/>
            <a:ext cx="10112188" cy="923330"/>
          </a:xfrm>
          <a:prstGeom prst="rect">
            <a:avLst/>
          </a:prstGeom>
          <a:noFill/>
        </p:spPr>
        <p:txBody>
          <a:bodyPr wrap="square" lIns="91440" tIns="45720" rIns="91440" bIns="45720">
            <a:spAutoFit/>
          </a:bodyPr>
          <a:lstStyle/>
          <a:p>
            <a:pPr algn="ctr"/>
            <a:r>
              <a:rPr lang="zh-TW" altLang="en-US" sz="5400" dirty="0">
                <a:ln w="0"/>
                <a:effectLst>
                  <a:outerShdw blurRad="38100" dist="19050" dir="2700000" algn="tl" rotWithShape="0">
                    <a:schemeClr val="dk1">
                      <a:alpha val="40000"/>
                    </a:schemeClr>
                  </a:outerShdw>
                </a:effectLst>
                <a:sym typeface="Wingdings" panose="05000000000000000000" pitchFamily="2" charset="2"/>
              </a:rPr>
              <a:t></a:t>
            </a:r>
            <a:endParaRPr lang="zh-TW" altLang="en-US" sz="5400" b="0" cap="none" spc="0" dirty="0">
              <a:ln w="0"/>
              <a:solidFill>
                <a:schemeClr val="tx1"/>
              </a:solidFill>
              <a:effectLst>
                <a:outerShdw blurRad="38100" dist="19050" dir="2700000" algn="tl" rotWithShape="0">
                  <a:schemeClr val="dk1">
                    <a:alpha val="40000"/>
                  </a:schemeClr>
                </a:outerShdw>
              </a:effectLst>
            </a:endParaRPr>
          </a:p>
        </p:txBody>
      </p:sp>
      <p:sp>
        <p:nvSpPr>
          <p:cNvPr id="6" name="矩形 5">
            <a:extLst>
              <a:ext uri="{FF2B5EF4-FFF2-40B4-BE49-F238E27FC236}">
                <a16:creationId xmlns:a16="http://schemas.microsoft.com/office/drawing/2014/main" xmlns="" id="{834A33E3-5A5C-4097-8946-373BA058014F}"/>
              </a:ext>
            </a:extLst>
          </p:cNvPr>
          <p:cNvSpPr/>
          <p:nvPr/>
        </p:nvSpPr>
        <p:spPr>
          <a:xfrm>
            <a:off x="2815979" y="4841523"/>
            <a:ext cx="1234210" cy="923330"/>
          </a:xfrm>
          <a:prstGeom prst="rect">
            <a:avLst/>
          </a:prstGeom>
          <a:noFill/>
        </p:spPr>
        <p:txBody>
          <a:bodyPr wrap="square" lIns="91440" tIns="45720" rIns="91440" bIns="45720">
            <a:spAutoFit/>
          </a:bodyPr>
          <a:lstStyle/>
          <a:p>
            <a:pPr algn="ctr"/>
            <a:r>
              <a:rPr lang="zh-TW" altLang="en-US" sz="5400" b="0" cap="none" spc="0" dirty="0">
                <a:ln w="0"/>
                <a:solidFill>
                  <a:srgbClr val="FF0000"/>
                </a:solidFill>
                <a:effectLst>
                  <a:outerShdw blurRad="38100" dist="19050" dir="2700000" algn="tl" rotWithShape="0">
                    <a:schemeClr val="dk1">
                      <a:alpha val="40000"/>
                    </a:schemeClr>
                  </a:outerShdw>
                </a:effectLst>
                <a:sym typeface="Wingdings" panose="05000000000000000000" pitchFamily="2" charset="2"/>
              </a:rPr>
              <a:t></a:t>
            </a:r>
            <a:endParaRPr lang="zh-TW" altLang="en-US" sz="5400" b="0" cap="none" spc="0" dirty="0">
              <a:ln w="0"/>
              <a:solidFill>
                <a:srgbClr val="FF0000"/>
              </a:solidFill>
              <a:effectLst>
                <a:outerShdw blurRad="38100" dist="19050" dir="2700000" algn="tl" rotWithShape="0">
                  <a:schemeClr val="dk1">
                    <a:alpha val="40000"/>
                  </a:schemeClr>
                </a:outerShdw>
              </a:effectLst>
            </a:endParaRPr>
          </a:p>
        </p:txBody>
      </p:sp>
      <p:sp>
        <p:nvSpPr>
          <p:cNvPr id="7" name="矩形 6">
            <a:extLst>
              <a:ext uri="{FF2B5EF4-FFF2-40B4-BE49-F238E27FC236}">
                <a16:creationId xmlns:a16="http://schemas.microsoft.com/office/drawing/2014/main" xmlns="" id="{434F890D-B04D-466B-AD65-ED571BD3883A}"/>
              </a:ext>
            </a:extLst>
          </p:cNvPr>
          <p:cNvSpPr/>
          <p:nvPr/>
        </p:nvSpPr>
        <p:spPr>
          <a:xfrm>
            <a:off x="4635215" y="4705446"/>
            <a:ext cx="5880630" cy="923330"/>
          </a:xfrm>
          <a:prstGeom prst="rect">
            <a:avLst/>
          </a:prstGeom>
          <a:noFill/>
        </p:spPr>
        <p:txBody>
          <a:bodyPr wrap="square" lIns="91440" tIns="45720" rIns="91440" bIns="45720">
            <a:spAutoFit/>
          </a:bodyPr>
          <a:lstStyle/>
          <a:p>
            <a:pPr algn="ctr"/>
            <a:r>
              <a:rPr lang="zh-CN" altLang="en-US" sz="5400" dirty="0">
                <a:ln w="0"/>
                <a:solidFill>
                  <a:srgbClr val="C00000"/>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rPr>
              <a:t>有   毒  物  質</a:t>
            </a:r>
            <a:endParaRPr lang="zh-TW" altLang="en-US" sz="5400" b="0" cap="none" spc="0" dirty="0">
              <a:ln w="0"/>
              <a:solidFill>
                <a:srgbClr val="C00000"/>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endParaRPr>
          </a:p>
        </p:txBody>
      </p:sp>
      <p:pic>
        <p:nvPicPr>
          <p:cNvPr id="16" name="图片 4">
            <a:extLst>
              <a:ext uri="{FF2B5EF4-FFF2-40B4-BE49-F238E27FC236}">
                <a16:creationId xmlns:a16="http://schemas.microsoft.com/office/drawing/2014/main" xmlns="" id="{EEC596DE-6A77-4152-82DB-F5A3831C6A56}"/>
              </a:ext>
            </a:extLst>
          </p:cNvPr>
          <p:cNvPicPr>
            <a:picLocks noChangeAspect="1"/>
          </p:cNvPicPr>
          <p:nvPr/>
        </p:nvPicPr>
        <p:blipFill>
          <a:blip r:embed="rId9">
            <a:duotone>
              <a:schemeClr val="accent1">
                <a:shade val="45000"/>
                <a:satMod val="135000"/>
              </a:schemeClr>
              <a:prstClr val="white"/>
            </a:duotone>
            <a:extLst>
              <a:ext uri="{BEBA8EAE-BF5A-486C-A8C5-ECC9F3942E4B}">
                <a14:imgProps xmlns:a14="http://schemas.microsoft.com/office/drawing/2010/main">
                  <a14:imgLayer r:embed="rId10">
                    <a14:imgEffect>
                      <a14:colorTemperature colorTemp="6508"/>
                    </a14:imgEffect>
                  </a14:imgLayer>
                </a14:imgProps>
              </a:ext>
              <a:ext uri="{28A0092B-C50C-407E-A947-70E740481C1C}">
                <a14:useLocalDpi xmlns:a14="http://schemas.microsoft.com/office/drawing/2010/main" val="0"/>
              </a:ext>
            </a:extLst>
          </a:blip>
          <a:stretch>
            <a:fillRect/>
          </a:stretch>
        </p:blipFill>
        <p:spPr bwMode="auto">
          <a:xfrm>
            <a:off x="544012" y="1013179"/>
            <a:ext cx="5583580" cy="469816"/>
          </a:xfrm>
          <a:prstGeom prst="rect">
            <a:avLst/>
          </a:prstGeom>
          <a:noFill/>
        </p:spPr>
      </p:pic>
    </p:spTree>
    <p:extLst>
      <p:ext uri="{BB962C8B-B14F-4D97-AF65-F5344CB8AC3E}">
        <p14:creationId xmlns:p14="http://schemas.microsoft.com/office/powerpoint/2010/main" val="497028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1000"/>
                                        <p:tgtEl>
                                          <p:spTgt spid="3074"/>
                                        </p:tgtEl>
                                      </p:cBhvr>
                                    </p:animEffect>
                                    <p:anim calcmode="lin" valueType="num">
                                      <p:cBhvr>
                                        <p:cTn id="13" dur="1000" fill="hold"/>
                                        <p:tgtEl>
                                          <p:spTgt spid="3074"/>
                                        </p:tgtEl>
                                        <p:attrNameLst>
                                          <p:attrName>ppt_x</p:attrName>
                                        </p:attrNameLst>
                                      </p:cBhvr>
                                      <p:tavLst>
                                        <p:tav tm="0">
                                          <p:val>
                                            <p:strVal val="#ppt_x"/>
                                          </p:val>
                                        </p:tav>
                                        <p:tav tm="100000">
                                          <p:val>
                                            <p:strVal val="#ppt_x"/>
                                          </p:val>
                                        </p:tav>
                                      </p:tavLst>
                                    </p:anim>
                                    <p:anim calcmode="lin" valueType="num">
                                      <p:cBhvr>
                                        <p:cTn id="14"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down)">
                                      <p:cBhvr>
                                        <p:cTn id="19" dur="500"/>
                                        <p:tgtEl>
                                          <p:spTgt spid="3">
                                            <p:txEl>
                                              <p:pRg st="0" end="0"/>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down)">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down)">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wipe(down)">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082"/>
                                        </p:tgtEl>
                                        <p:attrNameLst>
                                          <p:attrName>style.visibility</p:attrName>
                                        </p:attrNameLst>
                                      </p:cBhvr>
                                      <p:to>
                                        <p:strVal val="visible"/>
                                      </p:to>
                                    </p:set>
                                    <p:anim calcmode="lin" valueType="num">
                                      <p:cBhvr additive="base">
                                        <p:cTn id="42" dur="500" fill="hold"/>
                                        <p:tgtEl>
                                          <p:spTgt spid="3082"/>
                                        </p:tgtEl>
                                        <p:attrNameLst>
                                          <p:attrName>ppt_x</p:attrName>
                                        </p:attrNameLst>
                                      </p:cBhvr>
                                      <p:tavLst>
                                        <p:tav tm="0">
                                          <p:val>
                                            <p:strVal val="#ppt_x"/>
                                          </p:val>
                                        </p:tav>
                                        <p:tav tm="100000">
                                          <p:val>
                                            <p:strVal val="#ppt_x"/>
                                          </p:val>
                                        </p:tav>
                                      </p:tavLst>
                                    </p:anim>
                                    <p:anim calcmode="lin" valueType="num">
                                      <p:cBhvr additive="base">
                                        <p:cTn id="43" dur="500" fill="hold"/>
                                        <p:tgtEl>
                                          <p:spTgt spid="3082"/>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ppt_x"/>
                                          </p:val>
                                        </p:tav>
                                        <p:tav tm="100000">
                                          <p:val>
                                            <p:strVal val="#ppt_x"/>
                                          </p:val>
                                        </p:tav>
                                      </p:tavLst>
                                    </p:anim>
                                    <p:anim calcmode="lin" valueType="num">
                                      <p:cBhvr additive="base">
                                        <p:cTn id="5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5"/>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3084"/>
                                        </p:tgtEl>
                                        <p:attrNameLst>
                                          <p:attrName>style.visibility</p:attrName>
                                        </p:attrNameLst>
                                      </p:cBhvr>
                                      <p:to>
                                        <p:strVal val="visible"/>
                                      </p:to>
                                    </p:set>
                                    <p:anim calcmode="lin" valueType="num">
                                      <p:cBhvr additive="base">
                                        <p:cTn id="62" dur="500" fill="hold"/>
                                        <p:tgtEl>
                                          <p:spTgt spid="3084"/>
                                        </p:tgtEl>
                                        <p:attrNameLst>
                                          <p:attrName>ppt_x</p:attrName>
                                        </p:attrNameLst>
                                      </p:cBhvr>
                                      <p:tavLst>
                                        <p:tav tm="0">
                                          <p:val>
                                            <p:strVal val="#ppt_x"/>
                                          </p:val>
                                        </p:tav>
                                        <p:tav tm="100000">
                                          <p:val>
                                            <p:strVal val="#ppt_x"/>
                                          </p:val>
                                        </p:tav>
                                      </p:tavLst>
                                    </p:anim>
                                    <p:anim calcmode="lin" valueType="num">
                                      <p:cBhvr additive="base">
                                        <p:cTn id="63" dur="500" fill="hold"/>
                                        <p:tgtEl>
                                          <p:spTgt spid="3084"/>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3088"/>
                                        </p:tgtEl>
                                        <p:attrNameLst>
                                          <p:attrName>style.visibility</p:attrName>
                                        </p:attrNameLst>
                                      </p:cBhvr>
                                      <p:to>
                                        <p:strVal val="visible"/>
                                      </p:to>
                                    </p:set>
                                    <p:anim calcmode="lin" valueType="num">
                                      <p:cBhvr additive="base">
                                        <p:cTn id="68" dur="500" fill="hold"/>
                                        <p:tgtEl>
                                          <p:spTgt spid="3088"/>
                                        </p:tgtEl>
                                        <p:attrNameLst>
                                          <p:attrName>ppt_x</p:attrName>
                                        </p:attrNameLst>
                                      </p:cBhvr>
                                      <p:tavLst>
                                        <p:tav tm="0">
                                          <p:val>
                                            <p:strVal val="#ppt_x"/>
                                          </p:val>
                                        </p:tav>
                                        <p:tav tm="100000">
                                          <p:val>
                                            <p:strVal val="#ppt_x"/>
                                          </p:val>
                                        </p:tav>
                                      </p:tavLst>
                                    </p:anim>
                                    <p:anim calcmode="lin" valueType="num">
                                      <p:cBhvr additive="base">
                                        <p:cTn id="69" dur="500" fill="hold"/>
                                        <p:tgtEl>
                                          <p:spTgt spid="3088"/>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nodeType="clickEffect">
                                  <p:stCondLst>
                                    <p:cond delay="0"/>
                                  </p:stCondLst>
                                  <p:childTnLst>
                                    <p:set>
                                      <p:cBhvr>
                                        <p:cTn id="73" dur="1" fill="hold">
                                          <p:stCondLst>
                                            <p:cond delay="0"/>
                                          </p:stCondLst>
                                        </p:cTn>
                                        <p:tgtEl>
                                          <p:spTgt spid="3076"/>
                                        </p:tgtEl>
                                        <p:attrNameLst>
                                          <p:attrName>style.visibility</p:attrName>
                                        </p:attrNameLst>
                                      </p:cBhvr>
                                      <p:to>
                                        <p:strVal val="visible"/>
                                      </p:to>
                                    </p:set>
                                    <p:anim calcmode="lin" valueType="num">
                                      <p:cBhvr additive="base">
                                        <p:cTn id="74" dur="500" fill="hold"/>
                                        <p:tgtEl>
                                          <p:spTgt spid="3076"/>
                                        </p:tgtEl>
                                        <p:attrNameLst>
                                          <p:attrName>ppt_x</p:attrName>
                                        </p:attrNameLst>
                                      </p:cBhvr>
                                      <p:tavLst>
                                        <p:tav tm="0">
                                          <p:val>
                                            <p:strVal val="#ppt_x"/>
                                          </p:val>
                                        </p:tav>
                                        <p:tav tm="100000">
                                          <p:val>
                                            <p:strVal val="#ppt_x"/>
                                          </p:val>
                                        </p:tav>
                                      </p:tavLst>
                                    </p:anim>
                                    <p:anim calcmode="lin" valueType="num">
                                      <p:cBhvr additive="base">
                                        <p:cTn id="75"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3078"/>
                                        </p:tgtEl>
                                        <p:attrNameLst>
                                          <p:attrName>style.visibility</p:attrName>
                                        </p:attrNameLst>
                                      </p:cBhvr>
                                      <p:to>
                                        <p:strVal val="visible"/>
                                      </p:to>
                                    </p:set>
                                    <p:anim calcmode="lin" valueType="num">
                                      <p:cBhvr additive="base">
                                        <p:cTn id="80" dur="500" fill="hold"/>
                                        <p:tgtEl>
                                          <p:spTgt spid="3078"/>
                                        </p:tgtEl>
                                        <p:attrNameLst>
                                          <p:attrName>ppt_x</p:attrName>
                                        </p:attrNameLst>
                                      </p:cBhvr>
                                      <p:tavLst>
                                        <p:tav tm="0">
                                          <p:val>
                                            <p:strVal val="#ppt_x"/>
                                          </p:val>
                                        </p:tav>
                                        <p:tav tm="100000">
                                          <p:val>
                                            <p:strVal val="#ppt_x"/>
                                          </p:val>
                                        </p:tav>
                                      </p:tavLst>
                                    </p:anim>
                                    <p:anim calcmode="lin" valueType="num">
                                      <p:cBhvr additive="base">
                                        <p:cTn id="81" dur="500" fill="hold"/>
                                        <p:tgtEl>
                                          <p:spTgt spid="3078"/>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grpId="0" nodeType="clickEffect">
                                  <p:stCondLst>
                                    <p:cond delay="0"/>
                                  </p:stCondLst>
                                  <p:childTnLst>
                                    <p:set>
                                      <p:cBhvr>
                                        <p:cTn id="85" dur="1" fill="hold">
                                          <p:stCondLst>
                                            <p:cond delay="0"/>
                                          </p:stCondLst>
                                        </p:cTn>
                                        <p:tgtEl>
                                          <p:spTgt spid="7"/>
                                        </p:tgtEl>
                                        <p:attrNameLst>
                                          <p:attrName>style.visibility</p:attrName>
                                        </p:attrNameLst>
                                      </p:cBhvr>
                                      <p:to>
                                        <p:strVal val="visible"/>
                                      </p:to>
                                    </p:set>
                                    <p:anim calcmode="lin" valueType="num">
                                      <p:cBhvr additive="base">
                                        <p:cTn id="86" dur="500" fill="hold"/>
                                        <p:tgtEl>
                                          <p:spTgt spid="7"/>
                                        </p:tgtEl>
                                        <p:attrNameLst>
                                          <p:attrName>ppt_x</p:attrName>
                                        </p:attrNameLst>
                                      </p:cBhvr>
                                      <p:tavLst>
                                        <p:tav tm="0">
                                          <p:val>
                                            <p:strVal val="#ppt_x"/>
                                          </p:val>
                                        </p:tav>
                                        <p:tav tm="100000">
                                          <p:val>
                                            <p:strVal val="#ppt_x"/>
                                          </p:val>
                                        </p:tav>
                                      </p:tavLst>
                                    </p:anim>
                                    <p:anim calcmode="lin" valueType="num">
                                      <p:cBhvr additive="base">
                                        <p:cTn id="8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nodeType="clickEffect">
                                  <p:stCondLst>
                                    <p:cond delay="0"/>
                                  </p:stCondLst>
                                  <p:childTnLst>
                                    <p:set>
                                      <p:cBhvr>
                                        <p:cTn id="91" dur="1" fill="hold">
                                          <p:stCondLst>
                                            <p:cond delay="0"/>
                                          </p:stCondLst>
                                        </p:cTn>
                                        <p:tgtEl>
                                          <p:spTgt spid="3">
                                            <p:txEl>
                                              <p:pRg st="5" end="5"/>
                                            </p:txEl>
                                          </p:spTgt>
                                        </p:tgtEl>
                                        <p:attrNameLst>
                                          <p:attrName>style.visibility</p:attrName>
                                        </p:attrNameLst>
                                      </p:cBhvr>
                                      <p:to>
                                        <p:strVal val="visible"/>
                                      </p:to>
                                    </p:set>
                                    <p:animEffect transition="in" filter="wipe(down)">
                                      <p:cBhvr>
                                        <p:cTn id="92" dur="500"/>
                                        <p:tgtEl>
                                          <p:spTgt spid="3">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nodeType="clickEffect">
                                  <p:stCondLst>
                                    <p:cond delay="0"/>
                                  </p:stCondLst>
                                  <p:childTnLst>
                                    <p:set>
                                      <p:cBhvr>
                                        <p:cTn id="96" dur="1" fill="hold">
                                          <p:stCondLst>
                                            <p:cond delay="0"/>
                                          </p:stCondLst>
                                        </p:cTn>
                                        <p:tgtEl>
                                          <p:spTgt spid="3">
                                            <p:txEl>
                                              <p:pRg st="6" end="6"/>
                                            </p:txEl>
                                          </p:spTgt>
                                        </p:tgtEl>
                                        <p:attrNameLst>
                                          <p:attrName>style.visibility</p:attrName>
                                        </p:attrNameLst>
                                      </p:cBhvr>
                                      <p:to>
                                        <p:strVal val="visible"/>
                                      </p:to>
                                    </p:set>
                                    <p:animEffect transition="in" filter="wipe(down)">
                                      <p:cBhvr>
                                        <p:cTn id="9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8991EBEF-0A49-DE44-B01E-464E0C0D1F9C}"/>
              </a:ext>
            </a:extLst>
          </p:cNvPr>
          <p:cNvSpPr>
            <a:spLocks noGrp="1"/>
          </p:cNvSpPr>
          <p:nvPr>
            <p:ph type="title"/>
          </p:nvPr>
        </p:nvSpPr>
        <p:spPr/>
        <p:txBody>
          <a:bodyPr/>
          <a:lstStyle/>
          <a:p>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西方是怎麼對待這種「大膽」的人的？</a:t>
            </a:r>
          </a:p>
        </p:txBody>
      </p:sp>
      <p:pic>
        <p:nvPicPr>
          <p:cNvPr id="4" name="內容版面配置區 3">
            <a:extLst>
              <a:ext uri="{FF2B5EF4-FFF2-40B4-BE49-F238E27FC236}">
                <a16:creationId xmlns:a16="http://schemas.microsoft.com/office/drawing/2014/main" xmlns="" id="{19D9B486-3FD0-AA46-B455-CD79FD1D2DA7}"/>
              </a:ext>
            </a:extLst>
          </p:cNvPr>
          <p:cNvPicPr>
            <a:picLocks noGrp="1" noChangeAspect="1"/>
          </p:cNvPicPr>
          <p:nvPr>
            <p:ph idx="1"/>
          </p:nvPr>
        </p:nvPicPr>
        <p:blipFill>
          <a:blip r:embed="rId3"/>
          <a:stretch>
            <a:fillRect/>
          </a:stretch>
        </p:blipFill>
        <p:spPr>
          <a:xfrm>
            <a:off x="2249094" y="1865524"/>
            <a:ext cx="5453147" cy="4103915"/>
          </a:xfrm>
          <a:prstGeom prst="rect">
            <a:avLst/>
          </a:prstGeom>
        </p:spPr>
      </p:pic>
    </p:spTree>
    <p:extLst>
      <p:ext uri="{BB962C8B-B14F-4D97-AF65-F5344CB8AC3E}">
        <p14:creationId xmlns:p14="http://schemas.microsoft.com/office/powerpoint/2010/main" val="362648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964FCAA2-08AF-5D42-8895-EBEE074BBFE6}"/>
              </a:ext>
            </a:extLst>
          </p:cNvPr>
          <p:cNvSpPr>
            <a:spLocks noGrp="1"/>
          </p:cNvSpPr>
          <p:nvPr>
            <p:ph type="title"/>
          </p:nvPr>
        </p:nvSpPr>
        <p:spPr/>
        <p:txBody>
          <a:bodyPr/>
          <a:lstStyle/>
          <a:p>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深入民間，搜集</a:t>
            </a:r>
            <a:r>
              <a:rPr kumimoji="1" lang="zh-TW"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一手資料</a:t>
            </a:r>
            <a:endPar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
        <p:nvSpPr>
          <p:cNvPr id="3" name="內容版面配置區 2">
            <a:extLst>
              <a:ext uri="{FF2B5EF4-FFF2-40B4-BE49-F238E27FC236}">
                <a16:creationId xmlns:a16="http://schemas.microsoft.com/office/drawing/2014/main" xmlns="" id="{8F814DB7-AE3A-1843-9021-18B90DD02C48}"/>
              </a:ext>
            </a:extLst>
          </p:cNvPr>
          <p:cNvSpPr>
            <a:spLocks noGrp="1"/>
          </p:cNvSpPr>
          <p:nvPr>
            <p:ph idx="1"/>
          </p:nvPr>
        </p:nvSpPr>
        <p:spPr>
          <a:xfrm>
            <a:off x="396968" y="1885168"/>
            <a:ext cx="9100993" cy="3880773"/>
          </a:xfrm>
        </p:spPr>
        <p:txBody>
          <a:bodyPr>
            <a:normAutofit/>
          </a:bodyPr>
          <a:lstStyle/>
          <a:p>
            <a:r>
              <a:rPr kumimoji="1" lang="zh-HK" altLang="en-US" sz="3200" dirty="0">
                <a:latin typeface="Microsoft JhengHei" panose="020B0604030504040204" pitchFamily="34" charset="-120"/>
                <a:ea typeface="Microsoft JhengHei" panose="020B0604030504040204" pitchFamily="34" charset="-120"/>
              </a:rPr>
              <a:t>一篇成功的論文，需要一手和二手資料輔助，才能顯得有內涵和說服力，這在古代也是如此</a:t>
            </a:r>
            <a:endParaRPr kumimoji="1" lang="en-US" altLang="zh-HK" sz="3200" dirty="0">
              <a:latin typeface="Microsoft JhengHei" panose="020B0604030504040204" pitchFamily="34" charset="-120"/>
              <a:ea typeface="Microsoft JhengHei" panose="020B0604030504040204" pitchFamily="34" charset="-120"/>
            </a:endParaRPr>
          </a:p>
          <a:p>
            <a:r>
              <a:rPr kumimoji="1" lang="zh-HK" altLang="en-US" sz="3200" dirty="0">
                <a:latin typeface="Microsoft JhengHei" panose="020B0604030504040204" pitchFamily="34" charset="-120"/>
                <a:ea typeface="Microsoft JhengHei" panose="020B0604030504040204" pitchFamily="34" charset="-120"/>
              </a:rPr>
              <a:t>李時珍深入實際生活，特別注重從民間收集資料，</a:t>
            </a:r>
            <a:endParaRPr kumimoji="1" lang="en-US" altLang="zh-HK" sz="3200" dirty="0">
              <a:latin typeface="Microsoft JhengHei" panose="020B0604030504040204" pitchFamily="34" charset="-120"/>
              <a:ea typeface="Microsoft JhengHei" panose="020B0604030504040204" pitchFamily="34" charset="-120"/>
            </a:endParaRPr>
          </a:p>
          <a:p>
            <a:pPr marL="0" indent="0">
              <a:buNone/>
            </a:pPr>
            <a:r>
              <a:rPr kumimoji="1" lang="en-US" altLang="zh-HK" sz="3200" dirty="0">
                <a:latin typeface="Microsoft JhengHei" panose="020B0604030504040204" pitchFamily="34" charset="-120"/>
                <a:ea typeface="Microsoft JhengHei" panose="020B0604030504040204" pitchFamily="34" charset="-120"/>
              </a:rPr>
              <a:t>  </a:t>
            </a:r>
            <a:r>
              <a:rPr kumimoji="1" lang="zh-HK" altLang="en-US" sz="3200" dirty="0">
                <a:latin typeface="Microsoft JhengHei" panose="020B0604030504040204" pitchFamily="34" charset="-120"/>
                <a:ea typeface="Microsoft JhengHei" panose="020B0604030504040204" pitchFamily="34" charset="-120"/>
              </a:rPr>
              <a:t>總結他們的醫學經驗</a:t>
            </a:r>
            <a:endParaRPr kumimoji="1" lang="en-US" altLang="zh-HK" sz="3200" dirty="0">
              <a:latin typeface="Microsoft JhengHei" panose="020B0604030504040204" pitchFamily="34" charset="-120"/>
              <a:ea typeface="Microsoft JhengHei" panose="020B0604030504040204" pitchFamily="34" charset="-120"/>
            </a:endParaRPr>
          </a:p>
          <a:p>
            <a:pPr marL="0" indent="0">
              <a:buNone/>
            </a:pPr>
            <a:endParaRPr kumimoji="1" lang="en-US" altLang="zh-HK" dirty="0">
              <a:latin typeface="Microsoft JhengHei" panose="020B0604030504040204" pitchFamily="34" charset="-120"/>
              <a:ea typeface="Microsoft JhengHei" panose="020B0604030504040204" pitchFamily="34" charset="-120"/>
            </a:endParaRPr>
          </a:p>
          <a:p>
            <a:r>
              <a:rPr kumimoji="1" lang="zh-HK" altLang="en-US" sz="3200" dirty="0">
                <a:latin typeface="Microsoft JhengHei" panose="020B0604030504040204" pitchFamily="34" charset="-120"/>
                <a:ea typeface="Microsoft JhengHei" panose="020B0604030504040204" pitchFamily="34" charset="-120"/>
              </a:rPr>
              <a:t>這使他從遊學於各地的經歷中</a:t>
            </a:r>
            <a:endParaRPr kumimoji="1" lang="en-US" altLang="zh-HK" sz="3200" dirty="0">
              <a:latin typeface="Microsoft JhengHei" panose="020B0604030504040204" pitchFamily="34" charset="-120"/>
              <a:ea typeface="Microsoft JhengHei" panose="020B0604030504040204" pitchFamily="34" charset="-120"/>
            </a:endParaRPr>
          </a:p>
          <a:p>
            <a:pPr marL="0" indent="0">
              <a:buNone/>
            </a:pPr>
            <a:r>
              <a:rPr kumimoji="1" lang="en-US" altLang="zh-HK" sz="3200" dirty="0">
                <a:latin typeface="Microsoft JhengHei" panose="020B0604030504040204" pitchFamily="34" charset="-120"/>
                <a:ea typeface="Microsoft JhengHei" panose="020B0604030504040204" pitchFamily="34" charset="-120"/>
              </a:rPr>
              <a:t>  </a:t>
            </a:r>
            <a:r>
              <a:rPr kumimoji="1" lang="zh-HK" altLang="en-US" sz="3200" dirty="0">
                <a:latin typeface="Microsoft JhengHei" panose="020B0604030504040204" pitchFamily="34" charset="-120"/>
                <a:ea typeface="Microsoft JhengHei" panose="020B0604030504040204" pitchFamily="34" charset="-120"/>
              </a:rPr>
              <a:t>獲益良多</a:t>
            </a:r>
            <a:endParaRPr kumimoji="1" lang="en-US" altLang="zh-HK" sz="3200" dirty="0">
              <a:latin typeface="Microsoft JhengHei" panose="020B0604030504040204" pitchFamily="34" charset="-120"/>
              <a:ea typeface="Microsoft JhengHei" panose="020B0604030504040204" pitchFamily="34" charset="-120"/>
            </a:endParaRPr>
          </a:p>
          <a:p>
            <a:endParaRPr kumimoji="1" lang="en-US" altLang="zh-HK" sz="2400" dirty="0"/>
          </a:p>
        </p:txBody>
      </p:sp>
      <p:pic>
        <p:nvPicPr>
          <p:cNvPr id="5" name="圖片 4" descr="一張含有 建築物, 坐 的圖片&#10;&#10;自動產生的描述">
            <a:extLst>
              <a:ext uri="{FF2B5EF4-FFF2-40B4-BE49-F238E27FC236}">
                <a16:creationId xmlns:a16="http://schemas.microsoft.com/office/drawing/2014/main" xmlns="" id="{ED7109E5-C636-4CF6-A192-5BB4DCAB85A8}"/>
              </a:ext>
            </a:extLst>
          </p:cNvPr>
          <p:cNvPicPr>
            <a:picLocks noChangeAspect="1"/>
          </p:cNvPicPr>
          <p:nvPr/>
        </p:nvPicPr>
        <p:blipFill>
          <a:blip r:embed="rId3"/>
          <a:stretch>
            <a:fillRect/>
          </a:stretch>
        </p:blipFill>
        <p:spPr>
          <a:xfrm>
            <a:off x="8777509" y="21697"/>
            <a:ext cx="3265334" cy="3265334"/>
          </a:xfrm>
          <a:prstGeom prst="rect">
            <a:avLst/>
          </a:prstGeom>
        </p:spPr>
      </p:pic>
      <p:pic>
        <p:nvPicPr>
          <p:cNvPr id="8" name="圖片 7" descr="一張含有 房間 的圖片&#10;&#10;自動產生的描述">
            <a:extLst>
              <a:ext uri="{FF2B5EF4-FFF2-40B4-BE49-F238E27FC236}">
                <a16:creationId xmlns:a16="http://schemas.microsoft.com/office/drawing/2014/main" xmlns="" id="{1DE48ABF-283A-4FCC-8994-158524798B0E}"/>
              </a:ext>
            </a:extLst>
          </p:cNvPr>
          <p:cNvPicPr>
            <a:picLocks noChangeAspect="1"/>
          </p:cNvPicPr>
          <p:nvPr/>
        </p:nvPicPr>
        <p:blipFill rotWithShape="1">
          <a:blip r:embed="rId4"/>
          <a:srcRect l="8474" r="8575" b="7305"/>
          <a:stretch/>
        </p:blipFill>
        <p:spPr>
          <a:xfrm>
            <a:off x="5778018" y="3424424"/>
            <a:ext cx="6413982" cy="3384983"/>
          </a:xfrm>
          <a:prstGeom prst="rect">
            <a:avLst/>
          </a:prstGeom>
          <a:effectLst>
            <a:softEdge rad="317500"/>
          </a:effectLst>
        </p:spPr>
      </p:pic>
    </p:spTree>
    <p:extLst>
      <p:ext uri="{BB962C8B-B14F-4D97-AF65-F5344CB8AC3E}">
        <p14:creationId xmlns:p14="http://schemas.microsoft.com/office/powerpoint/2010/main" val="1172793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2" presetClass="entr" presetSubtype="4"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一張含有 文字, 地圖 的圖片&#10;&#10;自動產生的描述">
            <a:extLst>
              <a:ext uri="{FF2B5EF4-FFF2-40B4-BE49-F238E27FC236}">
                <a16:creationId xmlns:a16="http://schemas.microsoft.com/office/drawing/2014/main" xmlns="" id="{8ECF1544-05F0-4AE4-B04C-CEDA98AA4533}"/>
              </a:ext>
            </a:extLst>
          </p:cNvPr>
          <p:cNvPicPr>
            <a:picLocks noChangeAspect="1"/>
          </p:cNvPicPr>
          <p:nvPr/>
        </p:nvPicPr>
        <p:blipFill rotWithShape="1">
          <a:blip r:embed="rId2">
            <a:alphaModFix amt="35000"/>
          </a:blip>
          <a:srcRect l="13724" t="3575" r="12551" b="6937"/>
          <a:stretch/>
        </p:blipFill>
        <p:spPr>
          <a:xfrm>
            <a:off x="-275464" y="-126460"/>
            <a:ext cx="12467464" cy="6984460"/>
          </a:xfrm>
          <a:prstGeom prst="rect">
            <a:avLst/>
          </a:prstGeom>
          <a:ln>
            <a:noFill/>
          </a:ln>
          <a:effectLst>
            <a:outerShdw blurRad="292100" dist="139700" dir="2700000" algn="tl" rotWithShape="0">
              <a:srgbClr val="333333">
                <a:alpha val="65000"/>
              </a:srgbClr>
            </a:outerShdw>
          </a:effectLst>
        </p:spPr>
      </p:pic>
      <p:sp>
        <p:nvSpPr>
          <p:cNvPr id="2" name="標題 1">
            <a:extLst>
              <a:ext uri="{FF2B5EF4-FFF2-40B4-BE49-F238E27FC236}">
                <a16:creationId xmlns:a16="http://schemas.microsoft.com/office/drawing/2014/main" xmlns="" id="{7E49AD9C-8770-E148-A8BE-458C46616C96}"/>
              </a:ext>
            </a:extLst>
          </p:cNvPr>
          <p:cNvSpPr>
            <a:spLocks noGrp="1"/>
          </p:cNvSpPr>
          <p:nvPr>
            <p:ph type="title"/>
          </p:nvPr>
        </p:nvSpPr>
        <p:spPr/>
        <p:txBody>
          <a:bodyPr/>
          <a:lstStyle/>
          <a:p>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李時珍去過了什麼地方</a:t>
            </a:r>
            <a:r>
              <a:rPr kumimoji="1" lang="zh-CN"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a:t>
            </a:r>
            <a:endPar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
        <p:nvSpPr>
          <p:cNvPr id="3" name="內容版面配置區 2">
            <a:extLst>
              <a:ext uri="{FF2B5EF4-FFF2-40B4-BE49-F238E27FC236}">
                <a16:creationId xmlns:a16="http://schemas.microsoft.com/office/drawing/2014/main" xmlns="" id="{F3C4CFCC-574E-4746-B0C6-2AF36B50EA25}"/>
              </a:ext>
            </a:extLst>
          </p:cNvPr>
          <p:cNvSpPr>
            <a:spLocks noGrp="1"/>
          </p:cNvSpPr>
          <p:nvPr>
            <p:ph idx="1"/>
          </p:nvPr>
        </p:nvSpPr>
        <p:spPr>
          <a:xfrm>
            <a:off x="383109" y="1488613"/>
            <a:ext cx="8795140" cy="3880773"/>
          </a:xfrm>
        </p:spPr>
        <p:txBody>
          <a:bodyPr>
            <a:normAutofit/>
          </a:bodyPr>
          <a:lstStyle/>
          <a:p>
            <a:r>
              <a:rPr kumimoji="1" lang="zh-HK" altLang="en-US" dirty="0">
                <a:latin typeface="Microsoft JhengHei" panose="020B0604030504040204" pitchFamily="34" charset="-120"/>
                <a:ea typeface="Microsoft JhengHei" panose="020B0604030504040204" pitchFamily="34" charset="-120"/>
              </a:rPr>
              <a:t>從文獻中記載李時珍的足跡至少遍及十餘個省份</a:t>
            </a:r>
            <a:r>
              <a:rPr kumimoji="1" lang="zh-HK" altLang="en-US" dirty="0" smtClean="0">
                <a:latin typeface="Microsoft JhengHei" panose="020B0604030504040204" pitchFamily="34" charset="-120"/>
                <a:ea typeface="Microsoft JhengHei" panose="020B0604030504040204" pitchFamily="34" charset="-120"/>
              </a:rPr>
              <a:t>，</a:t>
            </a:r>
            <a:r>
              <a:rPr kumimoji="1" lang="zh-TW" altLang="en-US" dirty="0" smtClean="0">
                <a:latin typeface="Microsoft JhengHei" panose="020B0604030504040204" pitchFamily="34" charset="-120"/>
                <a:ea typeface="Microsoft JhengHei" panose="020B0604030504040204" pitchFamily="34" charset="-120"/>
              </a:rPr>
              <a:t>苗</a:t>
            </a:r>
            <a:r>
              <a:rPr kumimoji="1" lang="zh-HK" altLang="en-US" dirty="0" smtClean="0">
                <a:latin typeface="Microsoft JhengHei" panose="020B0604030504040204" pitchFamily="34" charset="-120"/>
                <a:ea typeface="Microsoft JhengHei" panose="020B0604030504040204" pitchFamily="34" charset="-120"/>
              </a:rPr>
              <a:t>傜</a:t>
            </a:r>
            <a:r>
              <a:rPr kumimoji="1" lang="zh-HK" altLang="en-US" dirty="0">
                <a:latin typeface="Microsoft JhengHei" panose="020B0604030504040204" pitchFamily="34" charset="-120"/>
                <a:ea typeface="Microsoft JhengHei" panose="020B0604030504040204" pitchFamily="34" charset="-120"/>
              </a:rPr>
              <a:t>少數民族地區，各種窮鄉僻壤，荒山野嶺等等</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自</a:t>
            </a:r>
            <a:r>
              <a:rPr kumimoji="1" lang="en-US" altLang="zh-HK" dirty="0">
                <a:latin typeface="Microsoft JhengHei" panose="020B0604030504040204" pitchFamily="34" charset="-120"/>
                <a:ea typeface="Microsoft JhengHei" panose="020B0604030504040204" pitchFamily="34" charset="-120"/>
              </a:rPr>
              <a:t>1</a:t>
            </a:r>
            <a:r>
              <a:rPr kumimoji="1" lang="en-US" altLang="zh-TW" dirty="0">
                <a:latin typeface="Microsoft JhengHei" panose="020B0604030504040204" pitchFamily="34" charset="-120"/>
                <a:ea typeface="Microsoft JhengHei" panose="020B0604030504040204" pitchFamily="34" charset="-120"/>
              </a:rPr>
              <a:t>565</a:t>
            </a:r>
            <a:r>
              <a:rPr kumimoji="1" lang="zh-HK" altLang="en-US" dirty="0">
                <a:latin typeface="Microsoft JhengHei" panose="020B0604030504040204" pitchFamily="34" charset="-120"/>
                <a:ea typeface="Microsoft JhengHei" panose="020B0604030504040204" pitchFamily="34" charset="-120"/>
              </a:rPr>
              <a:t>年起，李時珍先後到訪</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en-US" altLang="zh-HK" dirty="0">
                <a:latin typeface="Microsoft JhengHei" panose="020B0604030504040204" pitchFamily="34" charset="-120"/>
                <a:ea typeface="Microsoft JhengHei" panose="020B0604030504040204" pitchFamily="34" charset="-120"/>
              </a:rPr>
              <a:t>  </a:t>
            </a:r>
            <a:r>
              <a:rPr kumimoji="1" lang="en-US" altLang="zh-HK" dirty="0">
                <a:latin typeface="Microsoft JhengHei" panose="020B0604030504040204" pitchFamily="34" charset="-120"/>
                <a:ea typeface="Microsoft JhengHei" panose="020B0604030504040204" pitchFamily="34" charset="-120"/>
                <a:sym typeface="Wingdings" panose="05000000000000000000" pitchFamily="2" charset="2"/>
              </a:rPr>
              <a:t></a:t>
            </a:r>
            <a:r>
              <a:rPr kumimoji="1" lang="zh-HK" altLang="en-US" dirty="0">
                <a:latin typeface="Microsoft JhengHei" panose="020B0604030504040204" pitchFamily="34" charset="-120"/>
                <a:ea typeface="Microsoft JhengHei" panose="020B0604030504040204" pitchFamily="34" charset="-120"/>
              </a:rPr>
              <a:t>武當山、廬山、茅山、牛首山</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zh-HK" altLang="en-US" dirty="0">
                <a:latin typeface="Microsoft JhengHei" panose="020B0604030504040204" pitchFamily="34" charset="-120"/>
                <a:ea typeface="Microsoft JhengHei" panose="020B0604030504040204" pitchFamily="34" charset="-120"/>
                <a:sym typeface="Wingdings" panose="05000000000000000000" pitchFamily="2" charset="2"/>
              </a:rPr>
              <a:t>  </a:t>
            </a:r>
            <a:r>
              <a:rPr kumimoji="1" lang="zh-HK" altLang="en-US" dirty="0">
                <a:latin typeface="Microsoft JhengHei" panose="020B0604030504040204" pitchFamily="34" charset="-120"/>
                <a:ea typeface="Microsoft JhengHei" panose="020B0604030504040204" pitchFamily="34" charset="-120"/>
              </a:rPr>
              <a:t>湖廣、安徽、河南河北等地</a:t>
            </a:r>
            <a:endParaRPr kumimoji="1" lang="en-US" altLang="zh-HK"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135765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圖片 18" descr="一張含有 標誌, 畫畫, 電腦 的圖片&#10;&#10;自動產生的描述">
            <a:extLst>
              <a:ext uri="{FF2B5EF4-FFF2-40B4-BE49-F238E27FC236}">
                <a16:creationId xmlns:a16="http://schemas.microsoft.com/office/drawing/2014/main" xmlns="" id="{B5D20B45-BC1F-4B78-9A1A-F93BD02FC3D8}"/>
              </a:ext>
            </a:extLst>
          </p:cNvPr>
          <p:cNvPicPr>
            <a:picLocks noChangeAspect="1"/>
          </p:cNvPicPr>
          <p:nvPr/>
        </p:nvPicPr>
        <p:blipFill>
          <a:blip r:embed="rId2">
            <a:duotone>
              <a:schemeClr val="accent6">
                <a:shade val="45000"/>
                <a:satMod val="135000"/>
              </a:schemeClr>
              <a:prstClr val="white"/>
            </a:duotone>
          </a:blip>
          <a:stretch>
            <a:fillRect/>
          </a:stretch>
        </p:blipFill>
        <p:spPr>
          <a:xfrm>
            <a:off x="9317026" y="4832359"/>
            <a:ext cx="2713596" cy="1508978"/>
          </a:xfrm>
          <a:prstGeom prst="rect">
            <a:avLst/>
          </a:prstGeom>
        </p:spPr>
      </p:pic>
      <p:pic>
        <p:nvPicPr>
          <p:cNvPr id="18" name="圖片 17" descr="一張含有 標誌, 畫畫, 電腦 的圖片&#10;&#10;自動產生的描述">
            <a:extLst>
              <a:ext uri="{FF2B5EF4-FFF2-40B4-BE49-F238E27FC236}">
                <a16:creationId xmlns:a16="http://schemas.microsoft.com/office/drawing/2014/main" xmlns="" id="{7449E2AF-F679-4934-9CBC-52F02763EBF2}"/>
              </a:ext>
            </a:extLst>
          </p:cNvPr>
          <p:cNvPicPr>
            <a:picLocks noChangeAspect="1"/>
          </p:cNvPicPr>
          <p:nvPr/>
        </p:nvPicPr>
        <p:blipFill>
          <a:blip r:embed="rId2">
            <a:duotone>
              <a:schemeClr val="accent6">
                <a:shade val="45000"/>
                <a:satMod val="135000"/>
              </a:schemeClr>
              <a:prstClr val="white"/>
            </a:duotone>
          </a:blip>
          <a:stretch>
            <a:fillRect/>
          </a:stretch>
        </p:blipFill>
        <p:spPr>
          <a:xfrm>
            <a:off x="6471605" y="4812007"/>
            <a:ext cx="2713596" cy="1508978"/>
          </a:xfrm>
          <a:prstGeom prst="rect">
            <a:avLst/>
          </a:prstGeom>
        </p:spPr>
      </p:pic>
      <p:pic>
        <p:nvPicPr>
          <p:cNvPr id="17" name="圖片 16" descr="一張含有 標誌, 畫畫, 電腦 的圖片&#10;&#10;自動產生的描述">
            <a:extLst>
              <a:ext uri="{FF2B5EF4-FFF2-40B4-BE49-F238E27FC236}">
                <a16:creationId xmlns:a16="http://schemas.microsoft.com/office/drawing/2014/main" xmlns="" id="{C2A46831-06A0-4C85-866E-D919B6B7020C}"/>
              </a:ext>
            </a:extLst>
          </p:cNvPr>
          <p:cNvPicPr>
            <a:picLocks noChangeAspect="1"/>
          </p:cNvPicPr>
          <p:nvPr/>
        </p:nvPicPr>
        <p:blipFill>
          <a:blip r:embed="rId2">
            <a:duotone>
              <a:schemeClr val="accent6">
                <a:shade val="45000"/>
                <a:satMod val="135000"/>
              </a:schemeClr>
              <a:prstClr val="white"/>
            </a:duotone>
          </a:blip>
          <a:stretch>
            <a:fillRect/>
          </a:stretch>
        </p:blipFill>
        <p:spPr>
          <a:xfrm>
            <a:off x="3482356" y="4801632"/>
            <a:ext cx="2713596" cy="1508978"/>
          </a:xfrm>
          <a:prstGeom prst="rect">
            <a:avLst/>
          </a:prstGeom>
        </p:spPr>
      </p:pic>
      <p:pic>
        <p:nvPicPr>
          <p:cNvPr id="20" name="圖片 19" descr="一張含有 標誌, 畫畫, 電腦 的圖片&#10;&#10;自動產生的描述">
            <a:extLst>
              <a:ext uri="{FF2B5EF4-FFF2-40B4-BE49-F238E27FC236}">
                <a16:creationId xmlns:a16="http://schemas.microsoft.com/office/drawing/2014/main" xmlns="" id="{0EFEC628-EEA6-456C-88B6-00928F0DBED1}"/>
              </a:ext>
            </a:extLst>
          </p:cNvPr>
          <p:cNvPicPr>
            <a:picLocks noChangeAspect="1"/>
          </p:cNvPicPr>
          <p:nvPr/>
        </p:nvPicPr>
        <p:blipFill>
          <a:blip r:embed="rId2">
            <a:duotone>
              <a:schemeClr val="accent6">
                <a:shade val="45000"/>
                <a:satMod val="135000"/>
              </a:schemeClr>
              <a:prstClr val="white"/>
            </a:duotone>
          </a:blip>
          <a:stretch>
            <a:fillRect/>
          </a:stretch>
        </p:blipFill>
        <p:spPr>
          <a:xfrm>
            <a:off x="322018" y="4823041"/>
            <a:ext cx="2713596" cy="1508978"/>
          </a:xfrm>
          <a:prstGeom prst="rect">
            <a:avLst/>
          </a:prstGeom>
        </p:spPr>
      </p:pic>
      <p:sp>
        <p:nvSpPr>
          <p:cNvPr id="2" name="標題 1">
            <a:extLst>
              <a:ext uri="{FF2B5EF4-FFF2-40B4-BE49-F238E27FC236}">
                <a16:creationId xmlns:a16="http://schemas.microsoft.com/office/drawing/2014/main" xmlns="" id="{7E49AD9C-8770-E148-A8BE-458C46616C96}"/>
              </a:ext>
            </a:extLst>
          </p:cNvPr>
          <p:cNvSpPr>
            <a:spLocks noGrp="1"/>
          </p:cNvSpPr>
          <p:nvPr>
            <p:ph type="title"/>
          </p:nvPr>
        </p:nvSpPr>
        <p:spPr/>
        <p:txBody>
          <a:bodyPr/>
          <a:lstStyle/>
          <a:p>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李時珍去過了什麼地方</a:t>
            </a:r>
            <a:r>
              <a:rPr kumimoji="1" lang="zh-CN"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a:t>
            </a:r>
            <a:endPar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
        <p:nvSpPr>
          <p:cNvPr id="3" name="內容版面配置區 2">
            <a:extLst>
              <a:ext uri="{FF2B5EF4-FFF2-40B4-BE49-F238E27FC236}">
                <a16:creationId xmlns:a16="http://schemas.microsoft.com/office/drawing/2014/main" xmlns="" id="{F3C4CFCC-574E-4746-B0C6-2AF36B50EA25}"/>
              </a:ext>
            </a:extLst>
          </p:cNvPr>
          <p:cNvSpPr>
            <a:spLocks noGrp="1"/>
          </p:cNvSpPr>
          <p:nvPr>
            <p:ph idx="1"/>
          </p:nvPr>
        </p:nvSpPr>
        <p:spPr>
          <a:xfrm>
            <a:off x="521886" y="1566229"/>
            <a:ext cx="8795140" cy="3880773"/>
          </a:xfrm>
        </p:spPr>
        <p:txBody>
          <a:bodyPr>
            <a:normAutofit/>
          </a:bodyPr>
          <a:lstStyle/>
          <a:p>
            <a:r>
              <a:rPr kumimoji="1" lang="zh-HK" altLang="en-US" sz="3200" dirty="0">
                <a:latin typeface="Microsoft JhengHei" panose="020B0604030504040204" pitchFamily="34" charset="-120"/>
                <a:ea typeface="Microsoft JhengHei" panose="020B0604030504040204" pitchFamily="34" charset="-120"/>
              </a:rPr>
              <a:t>自</a:t>
            </a:r>
            <a:r>
              <a:rPr kumimoji="1" lang="en-US" altLang="zh-HK" sz="3200" dirty="0">
                <a:latin typeface="Microsoft JhengHei" panose="020B0604030504040204" pitchFamily="34" charset="-120"/>
                <a:ea typeface="Microsoft JhengHei" panose="020B0604030504040204" pitchFamily="34" charset="-120"/>
              </a:rPr>
              <a:t>1</a:t>
            </a:r>
            <a:r>
              <a:rPr kumimoji="1" lang="en-US" altLang="zh-TW" sz="3200" dirty="0">
                <a:latin typeface="Microsoft JhengHei" panose="020B0604030504040204" pitchFamily="34" charset="-120"/>
                <a:ea typeface="Microsoft JhengHei" panose="020B0604030504040204" pitchFamily="34" charset="-120"/>
              </a:rPr>
              <a:t>565</a:t>
            </a:r>
            <a:r>
              <a:rPr kumimoji="1" lang="zh-HK" altLang="en-US" sz="3200" dirty="0">
                <a:latin typeface="Microsoft JhengHei" panose="020B0604030504040204" pitchFamily="34" charset="-120"/>
                <a:ea typeface="Microsoft JhengHei" panose="020B0604030504040204" pitchFamily="34" charset="-120"/>
              </a:rPr>
              <a:t>年起，李時珍先後到訪</a:t>
            </a:r>
            <a:r>
              <a:rPr kumimoji="1" lang="zh-HK" altLang="en-US" sz="3200" b="1" dirty="0">
                <a:latin typeface="Microsoft JhengHei" panose="020B0604030504040204" pitchFamily="34" charset="-120"/>
                <a:ea typeface="Microsoft JhengHei" panose="020B0604030504040204" pitchFamily="34" charset="-120"/>
              </a:rPr>
              <a:t>武當山</a:t>
            </a:r>
            <a:r>
              <a:rPr kumimoji="1" lang="zh-HK" altLang="en-US" sz="3200" dirty="0">
                <a:latin typeface="Microsoft JhengHei" panose="020B0604030504040204" pitchFamily="34" charset="-120"/>
                <a:ea typeface="Microsoft JhengHei" panose="020B0604030504040204" pitchFamily="34" charset="-120"/>
              </a:rPr>
              <a:t>、</a:t>
            </a:r>
            <a:r>
              <a:rPr kumimoji="1" lang="zh-HK" altLang="en-US" sz="3200" b="1" dirty="0">
                <a:latin typeface="Microsoft JhengHei" panose="020B0604030504040204" pitchFamily="34" charset="-120"/>
                <a:ea typeface="Microsoft JhengHei" panose="020B0604030504040204" pitchFamily="34" charset="-120"/>
              </a:rPr>
              <a:t>廬山</a:t>
            </a:r>
            <a:r>
              <a:rPr kumimoji="1" lang="zh-HK" altLang="en-US" sz="3200" dirty="0">
                <a:latin typeface="Microsoft JhengHei" panose="020B0604030504040204" pitchFamily="34" charset="-120"/>
                <a:ea typeface="Microsoft JhengHei" panose="020B0604030504040204" pitchFamily="34" charset="-120"/>
              </a:rPr>
              <a:t>、</a:t>
            </a:r>
            <a:r>
              <a:rPr kumimoji="1" lang="zh-HK" altLang="en-US" sz="3200" b="1" dirty="0">
                <a:latin typeface="Microsoft JhengHei" panose="020B0604030504040204" pitchFamily="34" charset="-120"/>
                <a:ea typeface="Microsoft JhengHei" panose="020B0604030504040204" pitchFamily="34" charset="-120"/>
              </a:rPr>
              <a:t>茅山</a:t>
            </a:r>
            <a:r>
              <a:rPr kumimoji="1" lang="zh-HK" altLang="en-US" sz="3200" dirty="0">
                <a:latin typeface="Microsoft JhengHei" panose="020B0604030504040204" pitchFamily="34" charset="-120"/>
                <a:ea typeface="Microsoft JhengHei" panose="020B0604030504040204" pitchFamily="34" charset="-120"/>
              </a:rPr>
              <a:t>、</a:t>
            </a:r>
            <a:r>
              <a:rPr kumimoji="1" lang="zh-HK" altLang="en-US" sz="3200" b="1" dirty="0">
                <a:latin typeface="Microsoft JhengHei" panose="020B0604030504040204" pitchFamily="34" charset="-120"/>
                <a:ea typeface="Microsoft JhengHei" panose="020B0604030504040204" pitchFamily="34" charset="-120"/>
              </a:rPr>
              <a:t>牛首山</a:t>
            </a:r>
            <a:r>
              <a:rPr kumimoji="1" lang="zh-HK" altLang="en-US" sz="3200" dirty="0">
                <a:latin typeface="Microsoft JhengHei" panose="020B0604030504040204" pitchFamily="34" charset="-120"/>
                <a:ea typeface="Microsoft JhengHei" panose="020B0604030504040204" pitchFamily="34" charset="-120"/>
              </a:rPr>
              <a:t>，</a:t>
            </a:r>
            <a:r>
              <a:rPr kumimoji="1" lang="zh-HK" altLang="en-US" sz="3200" b="1" dirty="0">
                <a:latin typeface="Microsoft JhengHei" panose="020B0604030504040204" pitchFamily="34" charset="-120"/>
                <a:ea typeface="Microsoft JhengHei" panose="020B0604030504040204" pitchFamily="34" charset="-120"/>
              </a:rPr>
              <a:t>湖廣</a:t>
            </a:r>
            <a:r>
              <a:rPr kumimoji="1" lang="zh-HK" altLang="en-US" sz="3200" dirty="0">
                <a:latin typeface="Microsoft JhengHei" panose="020B0604030504040204" pitchFamily="34" charset="-120"/>
                <a:ea typeface="Microsoft JhengHei" panose="020B0604030504040204" pitchFamily="34" charset="-120"/>
              </a:rPr>
              <a:t>、</a:t>
            </a:r>
            <a:r>
              <a:rPr kumimoji="1" lang="zh-HK" altLang="en-US" sz="3200" b="1" dirty="0">
                <a:latin typeface="Microsoft JhengHei" panose="020B0604030504040204" pitchFamily="34" charset="-120"/>
                <a:ea typeface="Microsoft JhengHei" panose="020B0604030504040204" pitchFamily="34" charset="-120"/>
              </a:rPr>
              <a:t>安徽</a:t>
            </a:r>
            <a:r>
              <a:rPr kumimoji="1" lang="zh-HK" altLang="en-US" sz="3200" dirty="0">
                <a:latin typeface="Microsoft JhengHei" panose="020B0604030504040204" pitchFamily="34" charset="-120"/>
                <a:ea typeface="Microsoft JhengHei" panose="020B0604030504040204" pitchFamily="34" charset="-120"/>
              </a:rPr>
              <a:t>、</a:t>
            </a:r>
            <a:r>
              <a:rPr kumimoji="1" lang="zh-HK" altLang="en-US" sz="3200" b="1" dirty="0">
                <a:latin typeface="Microsoft JhengHei" panose="020B0604030504040204" pitchFamily="34" charset="-120"/>
                <a:ea typeface="Microsoft JhengHei" panose="020B0604030504040204" pitchFamily="34" charset="-120"/>
              </a:rPr>
              <a:t>河南河北</a:t>
            </a:r>
            <a:r>
              <a:rPr kumimoji="1" lang="zh-HK" altLang="en-US" sz="3200" dirty="0">
                <a:latin typeface="Microsoft JhengHei" panose="020B0604030504040204" pitchFamily="34" charset="-120"/>
                <a:ea typeface="Microsoft JhengHei" panose="020B0604030504040204" pitchFamily="34" charset="-120"/>
              </a:rPr>
              <a:t>等地</a:t>
            </a:r>
            <a:endParaRPr kumimoji="1" lang="en-US" altLang="zh-HK" sz="3200" dirty="0">
              <a:latin typeface="Microsoft JhengHei" panose="020B0604030504040204" pitchFamily="34" charset="-120"/>
              <a:ea typeface="Microsoft JhengHei" panose="020B0604030504040204" pitchFamily="34" charset="-120"/>
            </a:endParaRPr>
          </a:p>
        </p:txBody>
      </p:sp>
      <p:pic>
        <p:nvPicPr>
          <p:cNvPr id="1026" name="Picture 2">
            <a:extLst>
              <a:ext uri="{FF2B5EF4-FFF2-40B4-BE49-F238E27FC236}">
                <a16:creationId xmlns:a16="http://schemas.microsoft.com/office/drawing/2014/main" xmlns="" id="{71D92C52-4D54-4245-85E9-B0600A1572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268" y="2946961"/>
            <a:ext cx="2948028" cy="19252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圖片 7" descr="茅山">
            <a:extLst>
              <a:ext uri="{FF2B5EF4-FFF2-40B4-BE49-F238E27FC236}">
                <a16:creationId xmlns:a16="http://schemas.microsoft.com/office/drawing/2014/main" xmlns="" id="{D3A2D32D-F1B7-4F71-AE7E-3C9485212932}"/>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358696" y="2706113"/>
            <a:ext cx="2764214" cy="2126246"/>
          </a:xfrm>
          <a:prstGeom prst="rect">
            <a:avLst/>
          </a:prstGeom>
          <a:ln>
            <a:noFill/>
          </a:ln>
          <a:effectLst>
            <a:softEdge rad="112500"/>
          </a:effectLst>
        </p:spPr>
      </p:pic>
      <p:pic>
        <p:nvPicPr>
          <p:cNvPr id="1032" name="Picture 8">
            <a:extLst>
              <a:ext uri="{FF2B5EF4-FFF2-40B4-BE49-F238E27FC236}">
                <a16:creationId xmlns:a16="http://schemas.microsoft.com/office/drawing/2014/main" xmlns="" id="{A0E739A6-C908-4623-BD50-FA71E86B76C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1271"/>
          <a:stretch/>
        </p:blipFill>
        <p:spPr bwMode="auto">
          <a:xfrm>
            <a:off x="9317026" y="2788128"/>
            <a:ext cx="2834996" cy="20238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xmlns="" id="{11963F05-C3D1-424F-9FBB-E0082586FC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1120" y="2745956"/>
            <a:ext cx="2834996" cy="21262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矩形 5">
            <a:extLst>
              <a:ext uri="{FF2B5EF4-FFF2-40B4-BE49-F238E27FC236}">
                <a16:creationId xmlns:a16="http://schemas.microsoft.com/office/drawing/2014/main" xmlns="" id="{CFCDAC53-5BDD-4436-B5C1-732DAB4BD168}"/>
              </a:ext>
            </a:extLst>
          </p:cNvPr>
          <p:cNvSpPr/>
          <p:nvPr/>
        </p:nvSpPr>
        <p:spPr>
          <a:xfrm>
            <a:off x="1047874" y="5227534"/>
            <a:ext cx="1261884" cy="523220"/>
          </a:xfrm>
          <a:prstGeom prst="rect">
            <a:avLst/>
          </a:prstGeom>
          <a:noFill/>
        </p:spPr>
        <p:txBody>
          <a:bodyPr wrap="none" lIns="91440" tIns="45720" rIns="91440" bIns="45720">
            <a:spAutoFit/>
          </a:bodyPr>
          <a:lstStyle/>
          <a:p>
            <a:pPr algn="ctr"/>
            <a:r>
              <a:rPr lang="zh-CN" altLang="en-US" sz="2800" dirty="0">
                <a:ln w="0"/>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rPr>
              <a:t>武當山</a:t>
            </a:r>
            <a:endParaRPr lang="zh-TW" altLang="en-US" sz="28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endParaRPr>
          </a:p>
        </p:txBody>
      </p:sp>
      <p:sp>
        <p:nvSpPr>
          <p:cNvPr id="9" name="矩形 8">
            <a:extLst>
              <a:ext uri="{FF2B5EF4-FFF2-40B4-BE49-F238E27FC236}">
                <a16:creationId xmlns:a16="http://schemas.microsoft.com/office/drawing/2014/main" xmlns="" id="{6FD09661-91F4-48BF-B541-263193A7BE3F}"/>
              </a:ext>
            </a:extLst>
          </p:cNvPr>
          <p:cNvSpPr/>
          <p:nvPr/>
        </p:nvSpPr>
        <p:spPr>
          <a:xfrm>
            <a:off x="4418668" y="5227534"/>
            <a:ext cx="902811" cy="523220"/>
          </a:xfrm>
          <a:prstGeom prst="rect">
            <a:avLst/>
          </a:prstGeom>
          <a:noFill/>
        </p:spPr>
        <p:txBody>
          <a:bodyPr wrap="none" lIns="91440" tIns="45720" rIns="91440" bIns="45720">
            <a:spAutoFit/>
          </a:bodyPr>
          <a:lstStyle/>
          <a:p>
            <a:pPr algn="ctr"/>
            <a:r>
              <a:rPr kumimoji="1" lang="zh-HK" altLang="en-US" sz="2800" dirty="0">
                <a:latin typeface="Microsoft JhengHei" panose="020B0604030504040204" pitchFamily="34" charset="-120"/>
                <a:ea typeface="Microsoft JhengHei" panose="020B0604030504040204" pitchFamily="34" charset="-120"/>
              </a:rPr>
              <a:t>廬山</a:t>
            </a:r>
            <a:endParaRPr lang="zh-TW" altLang="en-US" sz="280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endParaRPr>
          </a:p>
        </p:txBody>
      </p:sp>
      <p:sp>
        <p:nvSpPr>
          <p:cNvPr id="11" name="矩形 10">
            <a:extLst>
              <a:ext uri="{FF2B5EF4-FFF2-40B4-BE49-F238E27FC236}">
                <a16:creationId xmlns:a16="http://schemas.microsoft.com/office/drawing/2014/main" xmlns="" id="{4952F6A5-1B37-40E1-B621-467347475DE6}"/>
              </a:ext>
            </a:extLst>
          </p:cNvPr>
          <p:cNvSpPr/>
          <p:nvPr/>
        </p:nvSpPr>
        <p:spPr>
          <a:xfrm>
            <a:off x="7376998" y="5221034"/>
            <a:ext cx="902811" cy="523220"/>
          </a:xfrm>
          <a:prstGeom prst="rect">
            <a:avLst/>
          </a:prstGeom>
          <a:noFill/>
        </p:spPr>
        <p:txBody>
          <a:bodyPr wrap="none" lIns="91440" tIns="45720" rIns="91440" bIns="45720">
            <a:spAutoFit/>
          </a:bodyPr>
          <a:lstStyle/>
          <a:p>
            <a:pPr algn="ctr"/>
            <a:r>
              <a:rPr kumimoji="1" lang="zh-CN" altLang="en-US" sz="2800" dirty="0">
                <a:ln w="0"/>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rPr>
              <a:t>茅山</a:t>
            </a:r>
            <a:endParaRPr lang="en-US" sz="28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endParaRPr>
          </a:p>
        </p:txBody>
      </p:sp>
      <p:sp>
        <p:nvSpPr>
          <p:cNvPr id="12" name="矩形 11">
            <a:extLst>
              <a:ext uri="{FF2B5EF4-FFF2-40B4-BE49-F238E27FC236}">
                <a16:creationId xmlns:a16="http://schemas.microsoft.com/office/drawing/2014/main" xmlns="" id="{2BAE7DB0-4E79-474E-8869-789C34F4FE67}"/>
              </a:ext>
            </a:extLst>
          </p:cNvPr>
          <p:cNvSpPr/>
          <p:nvPr/>
        </p:nvSpPr>
        <p:spPr>
          <a:xfrm>
            <a:off x="10108079" y="5236635"/>
            <a:ext cx="1261884" cy="523220"/>
          </a:xfrm>
          <a:prstGeom prst="rect">
            <a:avLst/>
          </a:prstGeom>
          <a:noFill/>
        </p:spPr>
        <p:txBody>
          <a:bodyPr wrap="none" lIns="91440" tIns="45720" rIns="91440" bIns="45720">
            <a:spAutoFit/>
          </a:bodyPr>
          <a:lstStyle/>
          <a:p>
            <a:pPr algn="ctr"/>
            <a:r>
              <a:rPr kumimoji="1" lang="zh-HK" altLang="en-US" sz="28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rPr>
              <a:t>牛</a:t>
            </a:r>
            <a:r>
              <a:rPr kumimoji="1" lang="zh-CN" altLang="en-US" sz="28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rPr>
              <a:t>首山</a:t>
            </a:r>
            <a:endParaRPr lang="en-US" sz="28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353883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ppt_x"/>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ppt_x"/>
                                          </p:val>
                                        </p:tav>
                                        <p:tav tm="100000">
                                          <p:val>
                                            <p:strVal val="#ppt_x"/>
                                          </p:val>
                                        </p:tav>
                                      </p:tavLst>
                                    </p:anim>
                                    <p:anim calcmode="lin" valueType="num">
                                      <p:cBhvr additive="base">
                                        <p:cTn id="17" dur="500" fill="hold"/>
                                        <p:tgtEl>
                                          <p:spTgt spid="2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034"/>
                                        </p:tgtEl>
                                        <p:attrNameLst>
                                          <p:attrName>style.visibility</p:attrName>
                                        </p:attrNameLst>
                                      </p:cBhvr>
                                      <p:to>
                                        <p:strVal val="visible"/>
                                      </p:to>
                                    </p:set>
                                    <p:anim calcmode="lin" valueType="num">
                                      <p:cBhvr additive="base">
                                        <p:cTn id="26" dur="500" fill="hold"/>
                                        <p:tgtEl>
                                          <p:spTgt spid="1034"/>
                                        </p:tgtEl>
                                        <p:attrNameLst>
                                          <p:attrName>ppt_x</p:attrName>
                                        </p:attrNameLst>
                                      </p:cBhvr>
                                      <p:tavLst>
                                        <p:tav tm="0">
                                          <p:val>
                                            <p:strVal val="#ppt_x"/>
                                          </p:val>
                                        </p:tav>
                                        <p:tav tm="100000">
                                          <p:val>
                                            <p:strVal val="#ppt_x"/>
                                          </p:val>
                                        </p:tav>
                                      </p:tavLst>
                                    </p:anim>
                                    <p:anim calcmode="lin" valueType="num">
                                      <p:cBhvr additive="base">
                                        <p:cTn id="27" dur="500" fill="hold"/>
                                        <p:tgtEl>
                                          <p:spTgt spid="1034"/>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ppt_x"/>
                                          </p:val>
                                        </p:tav>
                                        <p:tav tm="100000">
                                          <p:val>
                                            <p:strVal val="#ppt_x"/>
                                          </p:val>
                                        </p:tav>
                                      </p:tavLst>
                                    </p:anim>
                                    <p:anim calcmode="lin" valueType="num">
                                      <p:cBhvr additive="base">
                                        <p:cTn id="45" dur="500" fill="hold"/>
                                        <p:tgtEl>
                                          <p:spTgt spid="11"/>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ppt_x"/>
                                          </p:val>
                                        </p:tav>
                                        <p:tav tm="100000">
                                          <p:val>
                                            <p:strVal val="#ppt_x"/>
                                          </p:val>
                                        </p:tav>
                                      </p:tavLst>
                                    </p:anim>
                                    <p:anim calcmode="lin" valueType="num">
                                      <p:cBhvr additive="base">
                                        <p:cTn id="4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1032"/>
                                        </p:tgtEl>
                                        <p:attrNameLst>
                                          <p:attrName>style.visibility</p:attrName>
                                        </p:attrNameLst>
                                      </p:cBhvr>
                                      <p:to>
                                        <p:strVal val="visible"/>
                                      </p:to>
                                    </p:set>
                                    <p:anim calcmode="lin" valueType="num">
                                      <p:cBhvr additive="base">
                                        <p:cTn id="54" dur="500" fill="hold"/>
                                        <p:tgtEl>
                                          <p:spTgt spid="1032"/>
                                        </p:tgtEl>
                                        <p:attrNameLst>
                                          <p:attrName>ppt_x</p:attrName>
                                        </p:attrNameLst>
                                      </p:cBhvr>
                                      <p:tavLst>
                                        <p:tav tm="0">
                                          <p:val>
                                            <p:strVal val="#ppt_x"/>
                                          </p:val>
                                        </p:tav>
                                        <p:tav tm="100000">
                                          <p:val>
                                            <p:strVal val="#ppt_x"/>
                                          </p:val>
                                        </p:tav>
                                      </p:tavLst>
                                    </p:anim>
                                    <p:anim calcmode="lin" valueType="num">
                                      <p:cBhvr additive="base">
                                        <p:cTn id="55" dur="500" fill="hold"/>
                                        <p:tgtEl>
                                          <p:spTgt spid="1032"/>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additive="base">
                                        <p:cTn id="58" dur="500" fill="hold"/>
                                        <p:tgtEl>
                                          <p:spTgt spid="19"/>
                                        </p:tgtEl>
                                        <p:attrNameLst>
                                          <p:attrName>ppt_x</p:attrName>
                                        </p:attrNameLst>
                                      </p:cBhvr>
                                      <p:tavLst>
                                        <p:tav tm="0">
                                          <p:val>
                                            <p:strVal val="#ppt_x"/>
                                          </p:val>
                                        </p:tav>
                                        <p:tav tm="100000">
                                          <p:val>
                                            <p:strVal val="#ppt_x"/>
                                          </p:val>
                                        </p:tav>
                                      </p:tavLst>
                                    </p:anim>
                                    <p:anim calcmode="lin" valueType="num">
                                      <p:cBhvr additive="base">
                                        <p:cTn id="59" dur="500" fill="hold"/>
                                        <p:tgtEl>
                                          <p:spTgt spid="19"/>
                                        </p:tgtEl>
                                        <p:attrNameLst>
                                          <p:attrName>ppt_y</p:attrName>
                                        </p:attrNameLst>
                                      </p:cBhvr>
                                      <p:tavLst>
                                        <p:tav tm="0">
                                          <p:val>
                                            <p:strVal val="1+#ppt_h/2"/>
                                          </p:val>
                                        </p:tav>
                                        <p:tav tm="100000">
                                          <p:val>
                                            <p:strVal val="#ppt_y"/>
                                          </p:val>
                                        </p:tav>
                                      </p:tavLst>
                                    </p:anim>
                                  </p:childTnLst>
                                </p:cTn>
                              </p:par>
                              <p:par>
                                <p:cTn id="60" presetID="10" presetClass="entr" presetSubtype="0"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古代風格古代農民手繪卡通免費插畫, 古, 農民, 卡通剪貼畫素材，PSD ...">
            <a:extLst>
              <a:ext uri="{FF2B5EF4-FFF2-40B4-BE49-F238E27FC236}">
                <a16:creationId xmlns:a16="http://schemas.microsoft.com/office/drawing/2014/main" xmlns="" id="{981AA22D-40C7-45FF-AAED-052D6663A8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491" y="3858548"/>
            <a:ext cx="2372638" cy="23726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8" name="Picture 10" descr="铁皮樵夫简笔画(第1页) - 一起扣扣网">
            <a:extLst>
              <a:ext uri="{FF2B5EF4-FFF2-40B4-BE49-F238E27FC236}">
                <a16:creationId xmlns:a16="http://schemas.microsoft.com/office/drawing/2014/main" xmlns="" id="{C878E337-DD96-47DB-B53F-2A76706FAB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1094" y="3739666"/>
            <a:ext cx="2640097" cy="2491520"/>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a:extLst>
              <a:ext uri="{FF2B5EF4-FFF2-40B4-BE49-F238E27FC236}">
                <a16:creationId xmlns:a16="http://schemas.microsoft.com/office/drawing/2014/main" xmlns="" id="{7E49AD9C-8770-E148-A8BE-458C46616C96}"/>
              </a:ext>
            </a:extLst>
          </p:cNvPr>
          <p:cNvSpPr>
            <a:spLocks noGrp="1"/>
          </p:cNvSpPr>
          <p:nvPr>
            <p:ph type="title"/>
          </p:nvPr>
        </p:nvSpPr>
        <p:spPr/>
        <p:txBody>
          <a:bodyPr/>
          <a:lstStyle/>
          <a:p>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李時珍去過了什麼地方</a:t>
            </a:r>
            <a:r>
              <a:rPr kumimoji="1" lang="zh-CN"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a:t>
            </a:r>
            <a:endPar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
        <p:nvSpPr>
          <p:cNvPr id="3" name="內容版面配置區 2">
            <a:extLst>
              <a:ext uri="{FF2B5EF4-FFF2-40B4-BE49-F238E27FC236}">
                <a16:creationId xmlns:a16="http://schemas.microsoft.com/office/drawing/2014/main" xmlns="" id="{F3C4CFCC-574E-4746-B0C6-2AF36B50EA25}"/>
              </a:ext>
            </a:extLst>
          </p:cNvPr>
          <p:cNvSpPr>
            <a:spLocks noGrp="1"/>
          </p:cNvSpPr>
          <p:nvPr>
            <p:ph idx="1"/>
          </p:nvPr>
        </p:nvSpPr>
        <p:spPr>
          <a:xfrm>
            <a:off x="486098" y="1908391"/>
            <a:ext cx="8795140" cy="4032798"/>
          </a:xfrm>
        </p:spPr>
        <p:txBody>
          <a:bodyPr>
            <a:normAutofit/>
          </a:bodyPr>
          <a:lstStyle/>
          <a:p>
            <a:r>
              <a:rPr kumimoji="1" lang="zh-CN" altLang="en-US" sz="3200" dirty="0">
                <a:latin typeface="Microsoft JhengHei" panose="020B0604030504040204" pitchFamily="34" charset="-120"/>
                <a:ea typeface="Microsoft JhengHei" panose="020B0604030504040204" pitchFamily="34" charset="-120"/>
              </a:rPr>
              <a:t>李時珍先後拜過漁人，樵夫，車夫，農民，藥工，捕蛇者為師，學習各種知識。</a:t>
            </a:r>
            <a:endParaRPr kumimoji="1" lang="en-US" altLang="zh-HK" sz="3200" dirty="0">
              <a:latin typeface="Microsoft JhengHei" panose="020B0604030504040204" pitchFamily="34" charset="-120"/>
              <a:ea typeface="Microsoft JhengHei" panose="020B0604030504040204" pitchFamily="34" charset="-120"/>
            </a:endParaRPr>
          </a:p>
        </p:txBody>
      </p:sp>
      <p:pic>
        <p:nvPicPr>
          <p:cNvPr id="2052" name="Picture 4" descr="古代钓鱼的老人卡通动漫形象设计_漫品购_MG动画短片素材_flash源文件_ ...">
            <a:extLst>
              <a:ext uri="{FF2B5EF4-FFF2-40B4-BE49-F238E27FC236}">
                <a16:creationId xmlns:a16="http://schemas.microsoft.com/office/drawing/2014/main" xmlns="" id="{E874FD07-FCCB-411F-8F2C-A16DE08743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702" y="3369939"/>
            <a:ext cx="1942392" cy="27602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xmlns="" id="{F99DD058-81CA-4E12-875A-2BCB626D1B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7965" y="3640845"/>
            <a:ext cx="1718515" cy="26104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4" descr="采药图片_采药素材_采药高清图片_摄图网图片下载">
            <a:extLst>
              <a:ext uri="{FF2B5EF4-FFF2-40B4-BE49-F238E27FC236}">
                <a16:creationId xmlns:a16="http://schemas.microsoft.com/office/drawing/2014/main" xmlns="" id="{80C2B5D0-9966-45DC-B204-D9B03001EA0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4335"/>
          <a:stretch/>
        </p:blipFill>
        <p:spPr bwMode="auto">
          <a:xfrm>
            <a:off x="8949095" y="3739666"/>
            <a:ext cx="2962744" cy="261040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056" name="Picture 8" descr="中國最好的動畫《九色鹿》 - 每日頭條">
            <a:extLst>
              <a:ext uri="{FF2B5EF4-FFF2-40B4-BE49-F238E27FC236}">
                <a16:creationId xmlns:a16="http://schemas.microsoft.com/office/drawing/2014/main" xmlns="" id="{D7A5F5B1-7F26-4853-9753-A34AB65D23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81239" y="1348043"/>
            <a:ext cx="2424663" cy="18161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6492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62AD997-6271-B845-BC95-CE9965892619}"/>
              </a:ext>
            </a:extLst>
          </p:cNvPr>
          <p:cNvSpPr>
            <a:spLocks noGrp="1"/>
          </p:cNvSpPr>
          <p:nvPr>
            <p:ph type="title"/>
          </p:nvPr>
        </p:nvSpPr>
        <p:spPr>
          <a:xfrm>
            <a:off x="617706" y="457538"/>
            <a:ext cx="5596058" cy="753556"/>
          </a:xfrm>
        </p:spPr>
        <p:txBody>
          <a:bodyPr>
            <a:noAutofit/>
          </a:bodyPr>
          <a:lstStyle/>
          <a:p>
            <a:r>
              <a:rPr kumimoji="1" lang="zh-CN" altLang="en-US"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行醫故事</a:t>
            </a:r>
            <a:r>
              <a:rPr kumimoji="1" lang="en-US" altLang="zh-TW" b="1" dirty="0">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開棺救母子</a:t>
            </a:r>
          </a:p>
        </p:txBody>
      </p:sp>
      <p:sp>
        <p:nvSpPr>
          <p:cNvPr id="3" name="內容版面配置區 2">
            <a:extLst>
              <a:ext uri="{FF2B5EF4-FFF2-40B4-BE49-F238E27FC236}">
                <a16:creationId xmlns:a16="http://schemas.microsoft.com/office/drawing/2014/main" xmlns="" id="{2E71B0F8-AF0E-304D-8E8E-71DF2739CD52}"/>
              </a:ext>
            </a:extLst>
          </p:cNvPr>
          <p:cNvSpPr>
            <a:spLocks noGrp="1"/>
          </p:cNvSpPr>
          <p:nvPr>
            <p:ph idx="1"/>
          </p:nvPr>
        </p:nvSpPr>
        <p:spPr>
          <a:xfrm>
            <a:off x="236594" y="1552522"/>
            <a:ext cx="9064722" cy="4803541"/>
          </a:xfrm>
        </p:spPr>
        <p:txBody>
          <a:bodyPr>
            <a:noAutofit/>
          </a:bodyPr>
          <a:lstStyle/>
          <a:p>
            <a:r>
              <a:rPr kumimoji="1" lang="zh-HK" altLang="en-US" dirty="0">
                <a:latin typeface="Microsoft JhengHei" panose="020B0604030504040204" pitchFamily="34" charset="-120"/>
                <a:ea typeface="Microsoft JhengHei" panose="020B0604030504040204" pitchFamily="34" charset="-120"/>
              </a:rPr>
              <a:t>某日，李時珍來到江西九江的湖口，遇到一群送葬人群</a:t>
            </a:r>
            <a:endParaRPr kumimoji="1" lang="en-US" altLang="zh-HK" dirty="0">
              <a:latin typeface="Microsoft JhengHei" panose="020B0604030504040204" pitchFamily="34" charset="-120"/>
              <a:ea typeface="Microsoft JhengHei" panose="020B0604030504040204" pitchFamily="34" charset="-120"/>
            </a:endParaRPr>
          </a:p>
          <a:p>
            <a:endParaRPr kumimoji="1" lang="en-US" altLang="zh-HK" dirty="0">
              <a:latin typeface="Microsoft JhengHei" panose="020B0604030504040204" pitchFamily="34" charset="-120"/>
              <a:ea typeface="Microsoft JhengHei" panose="020B0604030504040204" pitchFamily="34" charset="-120"/>
            </a:endParaRPr>
          </a:p>
          <a:p>
            <a:endParaRPr kumimoji="1" lang="en-US" altLang="zh-HK" dirty="0">
              <a:latin typeface="SimSun" panose="02010600030101010101" pitchFamily="2" charset="-122"/>
              <a:ea typeface="SimSun" panose="02010600030101010101" pitchFamily="2" charset="-122"/>
            </a:endParaRPr>
          </a:p>
          <a:p>
            <a:pPr marL="0" indent="0">
              <a:buNone/>
            </a:pPr>
            <a:endParaRPr kumimoji="1" lang="en-US" altLang="zh-HK" dirty="0">
              <a:latin typeface="SimSun" panose="02010600030101010101" pitchFamily="2" charset="-122"/>
              <a:ea typeface="SimSun" panose="02010600030101010101" pitchFamily="2" charset="-122"/>
            </a:endParaRPr>
          </a:p>
          <a:p>
            <a:endParaRPr kumimoji="1" lang="en-US" altLang="zh-HK" dirty="0">
              <a:latin typeface="SimSun" panose="02010600030101010101" pitchFamily="2" charset="-122"/>
              <a:ea typeface="SimSun" panose="02010600030101010101" pitchFamily="2" charset="-122"/>
            </a:endParaRPr>
          </a:p>
          <a:p>
            <a:r>
              <a:rPr kumimoji="1" lang="zh-HK" altLang="en-US" dirty="0">
                <a:latin typeface="Microsoft JhengHei" panose="020B0604030504040204" pitchFamily="34" charset="-120"/>
                <a:ea typeface="Microsoft JhengHei" panose="020B0604030504040204" pitchFamily="34" charset="-120"/>
              </a:rPr>
              <a:t>他觀察了從棺材裏流出的鮮血，連忙</a:t>
            </a:r>
            <a:r>
              <a:rPr kumimoji="1" lang="zh-HK" altLang="en-US" dirty="0" smtClean="0">
                <a:latin typeface="Microsoft JhengHei" panose="020B0604030504040204" pitchFamily="34" charset="-120"/>
                <a:ea typeface="Microsoft JhengHei" panose="020B0604030504040204" pitchFamily="34" charset="-120"/>
              </a:rPr>
              <a:t>攔</a:t>
            </a:r>
            <a:r>
              <a:rPr kumimoji="1" lang="zh-TW" altLang="en-US" dirty="0" smtClean="0">
                <a:latin typeface="Microsoft JhengHei" panose="020B0604030504040204" pitchFamily="34" charset="-120"/>
                <a:ea typeface="Microsoft JhengHei" panose="020B0604030504040204" pitchFamily="34" charset="-120"/>
              </a:rPr>
              <a:t>着</a:t>
            </a:r>
            <a:r>
              <a:rPr kumimoji="1" lang="zh-HK" altLang="en-US" dirty="0" smtClean="0">
                <a:latin typeface="Microsoft JhengHei" panose="020B0604030504040204" pitchFamily="34" charset="-120"/>
                <a:ea typeface="Microsoft JhengHei" panose="020B0604030504040204" pitchFamily="34" charset="-120"/>
              </a:rPr>
              <a:t>送葬</a:t>
            </a:r>
            <a:r>
              <a:rPr kumimoji="1" lang="zh-HK" altLang="en-US" dirty="0">
                <a:latin typeface="Microsoft JhengHei" panose="020B0604030504040204" pitchFamily="34" charset="-120"/>
                <a:ea typeface="Microsoft JhengHei" panose="020B0604030504040204" pitchFamily="34" charset="-120"/>
              </a:rPr>
              <a:t>隊伍</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他說：「快停下來，棺裏的人還有救啊！」</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眾人起初不信，但最後還是答應了讓李時珍嘗試</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en-US" altLang="zh-HK" dirty="0">
                <a:latin typeface="Microsoft JhengHei" panose="020B0604030504040204" pitchFamily="34" charset="-120"/>
                <a:ea typeface="Microsoft JhengHei" panose="020B0604030504040204" pitchFamily="34" charset="-120"/>
              </a:rPr>
              <a:t>   </a:t>
            </a:r>
            <a:r>
              <a:rPr kumimoji="1" lang="zh-HK" altLang="en-US" dirty="0">
                <a:latin typeface="Microsoft JhengHei" panose="020B0604030504040204" pitchFamily="34" charset="-120"/>
                <a:ea typeface="Microsoft JhengHei" panose="020B0604030504040204" pitchFamily="34" charset="-120"/>
              </a:rPr>
              <a:t>開棺救人</a:t>
            </a:r>
            <a:endParaRPr kumimoji="1" lang="en-US" altLang="zh-HK" dirty="0">
              <a:latin typeface="Microsoft JhengHei" panose="020B0604030504040204" pitchFamily="34" charset="-120"/>
              <a:ea typeface="Microsoft JhengHei" panose="020B0604030504040204" pitchFamily="34" charset="-120"/>
            </a:endParaRPr>
          </a:p>
          <a:p>
            <a:pPr marL="0" indent="0">
              <a:buNone/>
            </a:pPr>
            <a:endParaRPr kumimoji="1" lang="zh-HK" altLang="en-US" dirty="0"/>
          </a:p>
        </p:txBody>
      </p:sp>
      <p:pic>
        <p:nvPicPr>
          <p:cNvPr id="6" name="圖片 5" descr="悟空问答- 古代丧礼的过程主要由哪几部分组成？(识小录的回答，0赞）">
            <a:extLst>
              <a:ext uri="{FF2B5EF4-FFF2-40B4-BE49-F238E27FC236}">
                <a16:creationId xmlns:a16="http://schemas.microsoft.com/office/drawing/2014/main" xmlns="" id="{865360C2-AFD9-4112-A889-A86B7967D938}"/>
              </a:ext>
            </a:extLst>
          </p:cNvPr>
          <p:cNvPicPr/>
          <p:nvPr/>
        </p:nvPicPr>
        <p:blipFill rotWithShape="1">
          <a:blip r:embed="rId2">
            <a:extLst>
              <a:ext uri="{28A0092B-C50C-407E-A947-70E740481C1C}">
                <a14:useLocalDpi xmlns:a14="http://schemas.microsoft.com/office/drawing/2010/main" val="0"/>
              </a:ext>
            </a:extLst>
          </a:blip>
          <a:srcRect b="11425"/>
          <a:stretch/>
        </p:blipFill>
        <p:spPr bwMode="auto">
          <a:xfrm>
            <a:off x="1511225" y="2220972"/>
            <a:ext cx="5609422" cy="1733321"/>
          </a:xfrm>
          <a:prstGeom prst="rect">
            <a:avLst/>
          </a:prstGeom>
          <a:noFill/>
          <a:ln>
            <a:noFill/>
          </a:ln>
        </p:spPr>
      </p:pic>
      <p:pic>
        <p:nvPicPr>
          <p:cNvPr id="3078" name="Picture 6" descr="普通棺材简笔画(第1页) - 一起扣扣网">
            <a:extLst>
              <a:ext uri="{FF2B5EF4-FFF2-40B4-BE49-F238E27FC236}">
                <a16:creationId xmlns:a16="http://schemas.microsoft.com/office/drawing/2014/main" xmlns="" id="{F4A9250E-A5C4-4278-9328-DD96246996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646"/>
          <a:stretch/>
        </p:blipFill>
        <p:spPr bwMode="auto">
          <a:xfrm>
            <a:off x="8814194" y="4353752"/>
            <a:ext cx="3049274" cy="228702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手绘古人图片免费下载_手绘古人素材_手绘古人模板-图行天下素材网">
            <a:extLst>
              <a:ext uri="{FF2B5EF4-FFF2-40B4-BE49-F238E27FC236}">
                <a16:creationId xmlns:a16="http://schemas.microsoft.com/office/drawing/2014/main" xmlns="" id="{B3735657-39A8-4B0F-A105-2A6E671BE89E}"/>
              </a:ext>
            </a:extLst>
          </p:cNvPr>
          <p:cNvPicPr>
            <a:picLocks noChangeAspect="1" noChangeArrowheads="1"/>
          </p:cNvPicPr>
          <p:nvPr/>
        </p:nvPicPr>
        <p:blipFill rotWithShape="1">
          <a:blip r:embed="rId4">
            <a:biLevel thresh="75000"/>
            <a:extLst>
              <a:ext uri="{28A0092B-C50C-407E-A947-70E740481C1C}">
                <a14:useLocalDpi xmlns:a14="http://schemas.microsoft.com/office/drawing/2010/main" val="0"/>
              </a:ext>
            </a:extLst>
          </a:blip>
          <a:srcRect l="15111" t="4142" r="3675" b="4652"/>
          <a:stretch/>
        </p:blipFill>
        <p:spPr bwMode="auto">
          <a:xfrm>
            <a:off x="8694062" y="789234"/>
            <a:ext cx="2515639" cy="3040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48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strips(downLeft)">
                                      <p:cBhvr>
                                        <p:cTn id="17" dur="500"/>
                                        <p:tgtEl>
                                          <p:spTgt spid="3">
                                            <p:txEl>
                                              <p:pRg st="5" end="5"/>
                                            </p:txEl>
                                          </p:spTgt>
                                        </p:tgtEl>
                                      </p:cBhvr>
                                    </p:animEffect>
                                  </p:childTnLst>
                                </p:cTn>
                              </p:par>
                            </p:childTnLst>
                          </p:cTn>
                        </p:par>
                        <p:par>
                          <p:cTn id="18" fill="hold">
                            <p:stCondLst>
                              <p:cond delay="500"/>
                            </p:stCondLst>
                            <p:childTnLst>
                              <p:par>
                                <p:cTn id="19" presetID="18" presetClass="entr" presetSubtype="12" fill="hold" nodeType="after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strips(downLeft)">
                                      <p:cBhvr>
                                        <p:cTn id="21" dur="500"/>
                                        <p:tgtEl>
                                          <p:spTgt spid="3">
                                            <p:txEl>
                                              <p:pRg st="6" end="6"/>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3080"/>
                                        </p:tgtEl>
                                        <p:attrNameLst>
                                          <p:attrName>style.visibility</p:attrName>
                                        </p:attrNameLst>
                                      </p:cBhvr>
                                      <p:to>
                                        <p:strVal val="visible"/>
                                      </p:to>
                                    </p:set>
                                    <p:animEffect transition="in" filter="wheel(1)">
                                      <p:cBhvr>
                                        <p:cTn id="24" dur="2000"/>
                                        <p:tgtEl>
                                          <p:spTgt spid="3080"/>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12"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strips(downLeft)">
                                      <p:cBhvr>
                                        <p:cTn id="29" dur="500"/>
                                        <p:tgtEl>
                                          <p:spTgt spid="3">
                                            <p:txEl>
                                              <p:pRg st="7" end="7"/>
                                            </p:txEl>
                                          </p:spTgt>
                                        </p:tgtEl>
                                      </p:cBhvr>
                                    </p:animEffect>
                                  </p:childTnLst>
                                </p:cTn>
                              </p:par>
                              <p:par>
                                <p:cTn id="30" presetID="18" presetClass="entr" presetSubtype="12"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strips(downLeft)">
                                      <p:cBhvr>
                                        <p:cTn id="32" dur="500"/>
                                        <p:tgtEl>
                                          <p:spTgt spid="3">
                                            <p:txEl>
                                              <p:pRg st="8" end="8"/>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3078"/>
                                        </p:tgtEl>
                                        <p:attrNameLst>
                                          <p:attrName>style.visibility</p:attrName>
                                        </p:attrNameLst>
                                      </p:cBhvr>
                                      <p:to>
                                        <p:strVal val="visible"/>
                                      </p:to>
                                    </p:set>
                                    <p:animEffect transition="in" filter="barn(inVertical)">
                                      <p:cBhvr>
                                        <p:cTn id="35" dur="5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62AD997-6271-B845-BC95-CE9965892619}"/>
              </a:ext>
            </a:extLst>
          </p:cNvPr>
          <p:cNvSpPr>
            <a:spLocks noGrp="1"/>
          </p:cNvSpPr>
          <p:nvPr>
            <p:ph type="title"/>
          </p:nvPr>
        </p:nvSpPr>
        <p:spPr>
          <a:xfrm>
            <a:off x="314151" y="34385"/>
            <a:ext cx="10515600" cy="1325563"/>
          </a:xfrm>
        </p:spPr>
        <p:txBody>
          <a:bodyPr/>
          <a:lstStyle/>
          <a:p>
            <a:r>
              <a:rPr kumimoji="1" lang="zh-CN" altLang="en-US"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行醫故事</a:t>
            </a:r>
            <a:r>
              <a:rPr kumimoji="1" lang="en-US" altLang="zh-TW" b="1" dirty="0">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開棺救母子</a:t>
            </a:r>
          </a:p>
        </p:txBody>
      </p:sp>
      <p:sp>
        <p:nvSpPr>
          <p:cNvPr id="3" name="內容版面配置區 2">
            <a:extLst>
              <a:ext uri="{FF2B5EF4-FFF2-40B4-BE49-F238E27FC236}">
                <a16:creationId xmlns:a16="http://schemas.microsoft.com/office/drawing/2014/main" xmlns="" id="{2E71B0F8-AF0E-304D-8E8E-71DF2739CD52}"/>
              </a:ext>
            </a:extLst>
          </p:cNvPr>
          <p:cNvSpPr>
            <a:spLocks noGrp="1"/>
          </p:cNvSpPr>
          <p:nvPr>
            <p:ph idx="1"/>
          </p:nvPr>
        </p:nvSpPr>
        <p:spPr>
          <a:xfrm>
            <a:off x="314151" y="1337001"/>
            <a:ext cx="10515600" cy="4351338"/>
          </a:xfrm>
        </p:spPr>
        <p:txBody>
          <a:bodyPr>
            <a:normAutofit/>
          </a:bodyPr>
          <a:lstStyle/>
          <a:p>
            <a:r>
              <a:rPr kumimoji="1" lang="zh-HK" altLang="en-US" sz="3200" dirty="0">
                <a:latin typeface="Microsoft JhengHei" panose="020B0604030504040204" pitchFamily="34" charset="-120"/>
                <a:ea typeface="Microsoft JhengHei" panose="020B0604030504040204" pitchFamily="34" charset="-120"/>
              </a:rPr>
              <a:t>李時珍對棺內「死去」的孕婦推拿按摩，</a:t>
            </a:r>
            <a:r>
              <a:rPr kumimoji="1" lang="zh-HK" altLang="en-US" sz="3200" dirty="0" smtClean="0">
                <a:latin typeface="Microsoft JhengHei" panose="020B0604030504040204" pitchFamily="34" charset="-120"/>
                <a:ea typeface="Microsoft JhengHei" panose="020B0604030504040204" pitchFamily="34" charset="-120"/>
              </a:rPr>
              <a:t>接</a:t>
            </a:r>
            <a:r>
              <a:rPr kumimoji="1" lang="zh-TW" altLang="en-US" sz="3200" dirty="0" smtClean="0">
                <a:latin typeface="Microsoft JhengHei" panose="020B0604030504040204" pitchFamily="34" charset="-120"/>
                <a:ea typeface="Microsoft JhengHei" panose="020B0604030504040204" pitchFamily="34" charset="-120"/>
              </a:rPr>
              <a:t>着</a:t>
            </a:r>
            <a:r>
              <a:rPr kumimoji="1" lang="zh-HK" altLang="en-US" sz="3200" dirty="0" smtClean="0">
                <a:latin typeface="Microsoft JhengHei" panose="020B0604030504040204" pitchFamily="34" charset="-120"/>
                <a:ea typeface="Microsoft JhengHei" panose="020B0604030504040204" pitchFamily="34" charset="-120"/>
              </a:rPr>
              <a:t>進行</a:t>
            </a:r>
            <a:r>
              <a:rPr kumimoji="1" lang="zh-HK" altLang="en-US" sz="3200" dirty="0">
                <a:latin typeface="Microsoft JhengHei" panose="020B0604030504040204" pitchFamily="34" charset="-120"/>
                <a:ea typeface="Microsoft JhengHei" panose="020B0604030504040204" pitchFamily="34" charset="-120"/>
              </a:rPr>
              <a:t>針灸</a:t>
            </a:r>
            <a:endParaRPr kumimoji="1" lang="en-US" altLang="zh-HK" sz="3200" dirty="0">
              <a:latin typeface="Microsoft JhengHei" panose="020B0604030504040204" pitchFamily="34" charset="-120"/>
              <a:ea typeface="Microsoft JhengHei" panose="020B0604030504040204" pitchFamily="34" charset="-120"/>
            </a:endParaRPr>
          </a:p>
          <a:p>
            <a:r>
              <a:rPr kumimoji="1" lang="zh-HK" altLang="en-US" sz="3200" dirty="0">
                <a:latin typeface="Microsoft JhengHei" panose="020B0604030504040204" pitchFamily="34" charset="-120"/>
                <a:ea typeface="Microsoft JhengHei" panose="020B0604030504040204" pitchFamily="34" charset="-120"/>
              </a:rPr>
              <a:t>沒過多久，孕婦竟「起死回生」，並順利產下兒子</a:t>
            </a:r>
            <a:endParaRPr kumimoji="1" lang="en-US" altLang="zh-HK" sz="3200" dirty="0">
              <a:latin typeface="Microsoft JhengHei" panose="020B0604030504040204" pitchFamily="34" charset="-120"/>
              <a:ea typeface="Microsoft JhengHei" panose="020B0604030504040204" pitchFamily="34" charset="-120"/>
            </a:endParaRPr>
          </a:p>
          <a:p>
            <a:r>
              <a:rPr kumimoji="1" lang="zh-HK" altLang="en-US" sz="3200" dirty="0">
                <a:latin typeface="Microsoft JhengHei" panose="020B0604030504040204" pitchFamily="34" charset="-120"/>
                <a:ea typeface="Microsoft JhengHei" panose="020B0604030504040204" pitchFamily="34" charset="-120"/>
              </a:rPr>
              <a:t>從此，市面上多了個江湖傳說：李時珍一根銀針，救活了兩條人命，有起死回生的妙法</a:t>
            </a:r>
            <a:endParaRPr kumimoji="1" lang="en-US" altLang="zh-HK" sz="3200" dirty="0">
              <a:latin typeface="Microsoft JhengHei" panose="020B0604030504040204" pitchFamily="34" charset="-120"/>
              <a:ea typeface="Microsoft JhengHei" panose="020B0604030504040204" pitchFamily="34" charset="-120"/>
            </a:endParaRPr>
          </a:p>
          <a:p>
            <a:endParaRPr kumimoji="1" lang="zh-HK" altLang="en-US" dirty="0"/>
          </a:p>
        </p:txBody>
      </p:sp>
      <p:pic>
        <p:nvPicPr>
          <p:cNvPr id="1026" name="Picture 2" descr="针灸人物图片大全,针灸人物设计素材,针灸人物模板下载,针灸人物图库_昵 ...">
            <a:extLst>
              <a:ext uri="{FF2B5EF4-FFF2-40B4-BE49-F238E27FC236}">
                <a16:creationId xmlns:a16="http://schemas.microsoft.com/office/drawing/2014/main" xmlns="" id="{C434556C-66B5-4FE2-85C8-A3E5A616C0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100" t="1486"/>
          <a:stretch/>
        </p:blipFill>
        <p:spPr bwMode="auto">
          <a:xfrm>
            <a:off x="2067997" y="3228987"/>
            <a:ext cx="3502710" cy="3421759"/>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030" name="Picture 6" descr="皇帝要处死一人，大臣教他一奇招，皇帝听后真下不去手">
            <a:extLst>
              <a:ext uri="{FF2B5EF4-FFF2-40B4-BE49-F238E27FC236}">
                <a16:creationId xmlns:a16="http://schemas.microsoft.com/office/drawing/2014/main" xmlns="" id="{FC77BAD5-0F93-4133-8785-CBC40976F86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rcRect/>
          <a:stretch>
            <a:fillRect/>
          </a:stretch>
        </p:blipFill>
        <p:spPr bwMode="auto">
          <a:xfrm>
            <a:off x="7883024" y="2997052"/>
            <a:ext cx="2622848" cy="362272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5926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par>
                          <p:cTn id="8" fill="hold">
                            <p:stCondLst>
                              <p:cond delay="500"/>
                            </p:stCondLst>
                            <p:childTnLst>
                              <p:par>
                                <p:cTn id="9" presetID="18" presetClass="entr" presetSubtype="12"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trips(downLeft)">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12"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strips(downLeft)">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7A08AD9C-19F4-9248-85D1-4C5064C41A6B}"/>
              </a:ext>
            </a:extLst>
          </p:cNvPr>
          <p:cNvSpPr>
            <a:spLocks noGrp="1"/>
          </p:cNvSpPr>
          <p:nvPr>
            <p:ph type="title"/>
          </p:nvPr>
        </p:nvSpPr>
        <p:spPr>
          <a:xfrm>
            <a:off x="124968" y="93028"/>
            <a:ext cx="10515600" cy="1259332"/>
          </a:xfrm>
        </p:spPr>
        <p:txBody>
          <a:bodyPr/>
          <a:lstStyle/>
          <a:p>
            <a:r>
              <a:rPr kumimoji="1" lang="en-US" altLang="zh-HK"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本草綱目</a:t>
            </a:r>
            <a:r>
              <a:rPr kumimoji="1" lang="en-US" altLang="zh-HK"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的成書</a:t>
            </a:r>
          </a:p>
        </p:txBody>
      </p:sp>
      <p:sp>
        <p:nvSpPr>
          <p:cNvPr id="3" name="內容版面配置區 2">
            <a:extLst>
              <a:ext uri="{FF2B5EF4-FFF2-40B4-BE49-F238E27FC236}">
                <a16:creationId xmlns:a16="http://schemas.microsoft.com/office/drawing/2014/main" xmlns="" id="{9CF1AB09-C8AB-D74A-B162-2A3C31022165}"/>
              </a:ext>
            </a:extLst>
          </p:cNvPr>
          <p:cNvSpPr>
            <a:spLocks noGrp="1"/>
          </p:cNvSpPr>
          <p:nvPr>
            <p:ph idx="1"/>
          </p:nvPr>
        </p:nvSpPr>
        <p:spPr>
          <a:xfrm>
            <a:off x="252984" y="1130709"/>
            <a:ext cx="11664696" cy="5727291"/>
          </a:xfrm>
        </p:spPr>
        <p:txBody>
          <a:bodyPr>
            <a:normAutofit/>
          </a:bodyPr>
          <a:lstStyle/>
          <a:p>
            <a:r>
              <a:rPr kumimoji="1" lang="en-US" altLang="zh-HK" dirty="0">
                <a:latin typeface="Microsoft JhengHei" panose="020B0604030504040204" pitchFamily="34" charset="-120"/>
                <a:ea typeface="Microsoft JhengHei" panose="020B0604030504040204" pitchFamily="34" charset="-120"/>
              </a:rPr>
              <a:t>1</a:t>
            </a:r>
            <a:r>
              <a:rPr kumimoji="1" lang="en-US" altLang="zh-TW" dirty="0">
                <a:latin typeface="Microsoft JhengHei" panose="020B0604030504040204" pitchFamily="34" charset="-120"/>
                <a:ea typeface="Microsoft JhengHei" panose="020B0604030504040204" pitchFamily="34" charset="-120"/>
              </a:rPr>
              <a:t>552</a:t>
            </a:r>
            <a:r>
              <a:rPr kumimoji="1" lang="zh-HK" altLang="en-US" dirty="0">
                <a:latin typeface="Microsoft JhengHei" panose="020B0604030504040204" pitchFamily="34" charset="-120"/>
                <a:ea typeface="Microsoft JhengHei" panose="020B0604030504040204" pitchFamily="34" charset="-120"/>
              </a:rPr>
              <a:t>年，李時珍在參考了大量的著作後，正式動筆寫書</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他會為了弄清一個藥材的本質而徹夜不眠，甚至翻閱數十本書籍，直到找到正確的答案方才滿意</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這一寫，就是二十七年</a:t>
            </a:r>
            <a:endParaRPr kumimoji="1" lang="en-US" altLang="zh-HK" dirty="0">
              <a:latin typeface="Microsoft JhengHei" panose="020B0604030504040204" pitchFamily="34" charset="-120"/>
              <a:ea typeface="Microsoft JhengHei" panose="020B0604030504040204" pitchFamily="34" charset="-120"/>
            </a:endParaRPr>
          </a:p>
          <a:p>
            <a:r>
              <a:rPr kumimoji="1" lang="zh-TW" altLang="en-US" dirty="0">
                <a:latin typeface="Microsoft JhengHei" panose="020B0604030504040204" pitchFamily="34" charset="-120"/>
                <a:ea typeface="Microsoft JhengHei" panose="020B0604030504040204" pitchFamily="34" charset="-120"/>
              </a:rPr>
              <a:t>明朝萬歷六年（</a:t>
            </a:r>
            <a:r>
              <a:rPr kumimoji="1" lang="en-US" altLang="zh-TW" dirty="0">
                <a:latin typeface="Microsoft JhengHei" panose="020B0604030504040204" pitchFamily="34" charset="-120"/>
                <a:ea typeface="Microsoft JhengHei" panose="020B0604030504040204" pitchFamily="34" charset="-120"/>
              </a:rPr>
              <a:t>1578</a:t>
            </a:r>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a:t>
            </a:r>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本草綱目</a:t>
            </a:r>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的編寫終於完成</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又過了很多年後，萬曆十八年（</a:t>
            </a:r>
            <a:r>
              <a:rPr kumimoji="1" lang="en-US" altLang="zh-HK" dirty="0">
                <a:latin typeface="Microsoft JhengHei" panose="020B0604030504040204" pitchFamily="34" charset="-120"/>
                <a:ea typeface="Microsoft JhengHei" panose="020B0604030504040204" pitchFamily="34" charset="-120"/>
              </a:rPr>
              <a:t>1</a:t>
            </a:r>
            <a:r>
              <a:rPr kumimoji="1" lang="en-US" altLang="zh-TW" dirty="0">
                <a:latin typeface="Microsoft JhengHei" panose="020B0604030504040204" pitchFamily="34" charset="-120"/>
                <a:ea typeface="Microsoft JhengHei" panose="020B0604030504040204" pitchFamily="34" charset="-120"/>
              </a:rPr>
              <a:t>590</a:t>
            </a:r>
            <a:r>
              <a:rPr kumimoji="1" lang="zh-HK" altLang="en-US" dirty="0">
                <a:latin typeface="Microsoft JhengHei" panose="020B0604030504040204" pitchFamily="34" charset="-120"/>
                <a:ea typeface="Microsoft JhengHei" panose="020B0604030504040204" pitchFamily="34" charset="-120"/>
              </a:rPr>
              <a:t>年），這本全長一百九十二萬字的醫藥科學鉅作，才得以出版，向全世界展示它絕對的權威</a:t>
            </a:r>
            <a:endParaRPr kumimoji="1" lang="en-US" altLang="zh-HK" dirty="0">
              <a:latin typeface="Microsoft JhengHei" panose="020B0604030504040204" pitchFamily="34" charset="-120"/>
              <a:ea typeface="Microsoft JhengHei" panose="020B0604030504040204" pitchFamily="34" charset="-120"/>
            </a:endParaRPr>
          </a:p>
          <a:p>
            <a:endParaRPr kumimoji="1" lang="en-US" altLang="zh-HK" dirty="0"/>
          </a:p>
        </p:txBody>
      </p:sp>
      <p:pic>
        <p:nvPicPr>
          <p:cNvPr id="5" name="圖片 4">
            <a:extLst>
              <a:ext uri="{FF2B5EF4-FFF2-40B4-BE49-F238E27FC236}">
                <a16:creationId xmlns:a16="http://schemas.microsoft.com/office/drawing/2014/main" xmlns="" id="{2638ADC6-C8BE-4DDE-A73E-0C10E74F4396}"/>
              </a:ext>
            </a:extLst>
          </p:cNvPr>
          <p:cNvPicPr>
            <a:picLocks noChangeAspect="1"/>
          </p:cNvPicPr>
          <p:nvPr/>
        </p:nvPicPr>
        <p:blipFill rotWithShape="1">
          <a:blip r:embed="rId3"/>
          <a:srcRect l="15301" r="10750" b="11812"/>
          <a:stretch/>
        </p:blipFill>
        <p:spPr>
          <a:xfrm>
            <a:off x="6085332" y="4294970"/>
            <a:ext cx="4957898" cy="2563031"/>
          </a:xfrm>
          <a:prstGeom prst="rect">
            <a:avLst/>
          </a:prstGeom>
          <a:effectLst>
            <a:softEdge rad="317500"/>
          </a:effectLst>
        </p:spPr>
      </p:pic>
      <p:pic>
        <p:nvPicPr>
          <p:cNvPr id="7" name="圖片 6">
            <a:extLst>
              <a:ext uri="{FF2B5EF4-FFF2-40B4-BE49-F238E27FC236}">
                <a16:creationId xmlns:a16="http://schemas.microsoft.com/office/drawing/2014/main" xmlns="" id="{1242B8AE-A382-4C88-B609-35015A8957CC}"/>
              </a:ext>
            </a:extLst>
          </p:cNvPr>
          <p:cNvPicPr>
            <a:picLocks noChangeAspect="1"/>
          </p:cNvPicPr>
          <p:nvPr/>
        </p:nvPicPr>
        <p:blipFill rotWithShape="1">
          <a:blip r:embed="rId4"/>
          <a:srcRect l="20925" t="8400" r="22000" b="12703"/>
          <a:stretch/>
        </p:blipFill>
        <p:spPr>
          <a:xfrm>
            <a:off x="1264920" y="4294970"/>
            <a:ext cx="4017264" cy="2563030"/>
          </a:xfrm>
          <a:prstGeom prst="rect">
            <a:avLst/>
          </a:prstGeom>
          <a:effectLst>
            <a:softEdge rad="317500"/>
          </a:effectLst>
        </p:spPr>
      </p:pic>
    </p:spTree>
    <p:extLst>
      <p:ext uri="{BB962C8B-B14F-4D97-AF65-F5344CB8AC3E}">
        <p14:creationId xmlns:p14="http://schemas.microsoft.com/office/powerpoint/2010/main" val="2125410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5" dur="500"/>
                                        <p:tgtEl>
                                          <p:spTgt spid="3">
                                            <p:txEl>
                                              <p:pRg st="3" end="3"/>
                                            </p:txEl>
                                          </p:spTgt>
                                        </p:tgtEl>
                                      </p:cBhvr>
                                    </p:animEffect>
                                  </p:childTnLst>
                                </p:cTn>
                              </p:par>
                              <p:par>
                                <p:cTn id="26" presetID="2" presetClass="entr" presetSubtype="4"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additive="base">
                                        <p:cTn id="34"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5" dur="500"/>
                                        <p:tgtEl>
                                          <p:spTgt spid="3">
                                            <p:txEl>
                                              <p:pRg st="4" end="4"/>
                                            </p:txEl>
                                          </p:spTgt>
                                        </p:tgtEl>
                                      </p:cBhvr>
                                    </p:animEffect>
                                  </p:childTnLst>
                                </p:cTn>
                              </p:par>
                              <p:par>
                                <p:cTn id="36" presetID="2" presetClass="entr" presetSubtype="4"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ppt_x"/>
                                          </p:val>
                                        </p:tav>
                                        <p:tav tm="100000">
                                          <p:val>
                                            <p:strVal val="#ppt_x"/>
                                          </p:val>
                                        </p:tav>
                                      </p:tavLst>
                                    </p:anim>
                                    <p:anim calcmode="lin" valueType="num">
                                      <p:cBhvr additive="base">
                                        <p:cTn id="3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0F2BA30D-4E23-C949-8B0E-E40E26B117E6}"/>
              </a:ext>
            </a:extLst>
          </p:cNvPr>
          <p:cNvSpPr>
            <a:spLocks noGrp="1"/>
          </p:cNvSpPr>
          <p:nvPr>
            <p:ph type="title"/>
          </p:nvPr>
        </p:nvSpPr>
        <p:spPr>
          <a:xfrm>
            <a:off x="225552" y="132365"/>
            <a:ext cx="10515600" cy="1325563"/>
          </a:xfrm>
        </p:spPr>
        <p:txBody>
          <a:bodyPr/>
          <a:lstStyle/>
          <a:p>
            <a:r>
              <a:rPr kumimoji="1" lang="en-US" altLang="zh-HK"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本草綱目</a:t>
            </a:r>
            <a:r>
              <a:rPr kumimoji="1" lang="en-US" altLang="zh-HK"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裏對藥材的記載方式</a:t>
            </a:r>
          </a:p>
        </p:txBody>
      </p:sp>
      <p:sp>
        <p:nvSpPr>
          <p:cNvPr id="3" name="內容版面配置區 2">
            <a:extLst>
              <a:ext uri="{FF2B5EF4-FFF2-40B4-BE49-F238E27FC236}">
                <a16:creationId xmlns:a16="http://schemas.microsoft.com/office/drawing/2014/main" xmlns="" id="{E939263D-E4A9-604B-8FDE-34FF83DA578E}"/>
              </a:ext>
            </a:extLst>
          </p:cNvPr>
          <p:cNvSpPr>
            <a:spLocks noGrp="1"/>
          </p:cNvSpPr>
          <p:nvPr>
            <p:ph idx="1"/>
          </p:nvPr>
        </p:nvSpPr>
        <p:spPr>
          <a:xfrm>
            <a:off x="365495" y="1343086"/>
            <a:ext cx="11443047" cy="5919203"/>
          </a:xfrm>
        </p:spPr>
        <p:txBody>
          <a:bodyPr>
            <a:normAutofit fontScale="25000" lnSpcReduction="20000"/>
          </a:bodyPr>
          <a:lstStyle/>
          <a:p>
            <a:pPr marL="0" indent="0">
              <a:buNone/>
            </a:pPr>
            <a:r>
              <a:rPr kumimoji="1" lang="zh-HK" altLang="en-US" sz="12800" b="1" dirty="0">
                <a:latin typeface="Microsoft JhengHei" panose="020B0604030504040204" pitchFamily="34" charset="-120"/>
                <a:ea typeface="Microsoft JhengHei" panose="020B0604030504040204" pitchFamily="34" charset="-120"/>
              </a:rPr>
              <a:t>每味藥都排出了十個項目</a:t>
            </a:r>
            <a:r>
              <a:rPr kumimoji="1" lang="zh-HK" altLang="en-US" sz="9600" dirty="0">
                <a:latin typeface="SimSun" panose="02010600030101010101" pitchFamily="2" charset="-122"/>
                <a:ea typeface="SimSun" panose="02010600030101010101" pitchFamily="2" charset="-122"/>
              </a:rPr>
              <a:t>：</a:t>
            </a:r>
            <a:endParaRPr kumimoji="1" lang="en-US" altLang="zh-HK" sz="9600" dirty="0">
              <a:latin typeface="SimSun" panose="02010600030101010101" pitchFamily="2" charset="-122"/>
              <a:ea typeface="SimSun" panose="02010600030101010101" pitchFamily="2" charset="-122"/>
            </a:endParaRPr>
          </a:p>
          <a:p>
            <a:pPr marL="0" indent="0">
              <a:buNone/>
            </a:pPr>
            <a:r>
              <a:rPr kumimoji="1" lang="zh-HK" altLang="en-US" sz="9600" dirty="0">
                <a:sym typeface="Wingdings" panose="05000000000000000000" pitchFamily="2" charset="2"/>
              </a:rPr>
              <a:t></a:t>
            </a:r>
            <a:r>
              <a:rPr kumimoji="1" lang="zh-HK" altLang="en-US" sz="11200" dirty="0">
                <a:latin typeface="Microsoft JhengHei" panose="020B0604030504040204" pitchFamily="34" charset="-120"/>
                <a:ea typeface="Microsoft JhengHei" panose="020B0604030504040204" pitchFamily="34" charset="-120"/>
              </a:rPr>
              <a:t>正名、釋名、集解、辨疑、正誤、</a:t>
            </a:r>
            <a:r>
              <a:rPr kumimoji="1" lang="zh-HK" altLang="en-US" sz="11200" dirty="0" smtClean="0">
                <a:latin typeface="Microsoft JhengHei" panose="020B0604030504040204" pitchFamily="34" charset="-120"/>
                <a:ea typeface="Microsoft JhengHei" panose="020B0604030504040204" pitchFamily="34" charset="-120"/>
              </a:rPr>
              <a:t>修</a:t>
            </a:r>
            <a:r>
              <a:rPr kumimoji="1" lang="zh-TW" altLang="en-US" sz="11200" dirty="0" smtClean="0">
                <a:latin typeface="Microsoft JhengHei" panose="020B0604030504040204" pitchFamily="34" charset="-120"/>
                <a:ea typeface="Microsoft JhengHei" panose="020B0604030504040204" pitchFamily="34" charset="-120"/>
              </a:rPr>
              <a:t>製</a:t>
            </a:r>
            <a:r>
              <a:rPr kumimoji="1" lang="zh-HK" altLang="en-US" sz="11200" dirty="0" smtClean="0">
                <a:latin typeface="Microsoft JhengHei" panose="020B0604030504040204" pitchFamily="34" charset="-120"/>
                <a:ea typeface="Microsoft JhengHei" panose="020B0604030504040204" pitchFamily="34" charset="-120"/>
              </a:rPr>
              <a:t>、</a:t>
            </a:r>
            <a:r>
              <a:rPr kumimoji="1" lang="zh-HK" altLang="en-US" sz="11200" dirty="0">
                <a:latin typeface="Microsoft JhengHei" panose="020B0604030504040204" pitchFamily="34" charset="-120"/>
                <a:ea typeface="Microsoft JhengHei" panose="020B0604030504040204" pitchFamily="34" charset="-120"/>
              </a:rPr>
              <a:t>氣味、主治、發明、附方等</a:t>
            </a:r>
            <a:endParaRPr kumimoji="1" lang="en-US" altLang="zh-HK" sz="11200" dirty="0">
              <a:latin typeface="Microsoft JhengHei" panose="020B0604030504040204" pitchFamily="34" charset="-120"/>
              <a:ea typeface="Microsoft JhengHei" panose="020B0604030504040204" pitchFamily="34" charset="-120"/>
            </a:endParaRPr>
          </a:p>
          <a:p>
            <a:r>
              <a:rPr kumimoji="1" lang="zh-HK" altLang="en-US" sz="11200" dirty="0">
                <a:latin typeface="Microsoft JhengHei" panose="020B0604030504040204" pitchFamily="34" charset="-120"/>
                <a:ea typeface="Microsoft JhengHei" panose="020B0604030504040204" pitchFamily="34" charset="-120"/>
              </a:rPr>
              <a:t>正名：確定藥材的名字</a:t>
            </a:r>
            <a:endParaRPr kumimoji="1" lang="en-US" altLang="zh-HK" sz="11200" dirty="0">
              <a:latin typeface="Microsoft JhengHei" panose="020B0604030504040204" pitchFamily="34" charset="-120"/>
              <a:ea typeface="Microsoft JhengHei" panose="020B0604030504040204" pitchFamily="34" charset="-120"/>
            </a:endParaRPr>
          </a:p>
          <a:p>
            <a:r>
              <a:rPr kumimoji="1" lang="zh-HK" altLang="en-US" sz="11200" dirty="0">
                <a:latin typeface="Microsoft JhengHei" panose="020B0604030504040204" pitchFamily="34" charset="-120"/>
                <a:ea typeface="Microsoft JhengHei" panose="020B0604030504040204" pitchFamily="34" charset="-120"/>
              </a:rPr>
              <a:t>釋名：根據自己所知作出的改良名字</a:t>
            </a:r>
            <a:endParaRPr kumimoji="1" lang="en-US" altLang="zh-HK" sz="11200" dirty="0">
              <a:latin typeface="Microsoft JhengHei" panose="020B0604030504040204" pitchFamily="34" charset="-120"/>
              <a:ea typeface="Microsoft JhengHei" panose="020B0604030504040204" pitchFamily="34" charset="-120"/>
            </a:endParaRPr>
          </a:p>
          <a:p>
            <a:r>
              <a:rPr kumimoji="1" lang="zh-HK" altLang="en-US" sz="11200" dirty="0">
                <a:latin typeface="Microsoft JhengHei" panose="020B0604030504040204" pitchFamily="34" charset="-120"/>
                <a:ea typeface="Microsoft JhengHei" panose="020B0604030504040204" pitchFamily="34" charset="-120"/>
              </a:rPr>
              <a:t>集解：敘述產地、形態、栽培及採集方法</a:t>
            </a:r>
            <a:endParaRPr kumimoji="1" lang="en-US" altLang="zh-HK" sz="11200" dirty="0">
              <a:latin typeface="Microsoft JhengHei" panose="020B0604030504040204" pitchFamily="34" charset="-120"/>
              <a:ea typeface="Microsoft JhengHei" panose="020B0604030504040204" pitchFamily="34" charset="-120"/>
            </a:endParaRPr>
          </a:p>
          <a:p>
            <a:r>
              <a:rPr kumimoji="1" lang="zh-HK" altLang="en-US" sz="11200" dirty="0">
                <a:latin typeface="Microsoft JhengHei" panose="020B0604030504040204" pitchFamily="34" charset="-120"/>
                <a:ea typeface="Microsoft JhengHei" panose="020B0604030504040204" pitchFamily="34" charset="-120"/>
              </a:rPr>
              <a:t>辨疑：列出藥材容易被混淆的地方</a:t>
            </a:r>
            <a:endParaRPr kumimoji="1" lang="en-US" altLang="zh-HK" sz="11200" dirty="0">
              <a:latin typeface="Microsoft JhengHei" panose="020B0604030504040204" pitchFamily="34" charset="-120"/>
              <a:ea typeface="Microsoft JhengHei" panose="020B0604030504040204" pitchFamily="34" charset="-120"/>
            </a:endParaRPr>
          </a:p>
          <a:p>
            <a:r>
              <a:rPr kumimoji="1" lang="zh-HK" altLang="en-US" sz="11200" dirty="0">
                <a:latin typeface="Microsoft JhengHei" panose="020B0604030504040204" pitchFamily="34" charset="-120"/>
                <a:ea typeface="Microsoft JhengHei" panose="020B0604030504040204" pitchFamily="34" charset="-120"/>
              </a:rPr>
              <a:t>正誤：考證藥材</a:t>
            </a:r>
            <a:r>
              <a:rPr kumimoji="1" lang="zh-CN" altLang="en-US" sz="11200" dirty="0">
                <a:latin typeface="Microsoft JhengHei" panose="020B0604030504040204" pitchFamily="34" charset="-120"/>
                <a:ea typeface="Microsoft JhengHei" panose="020B0604030504040204" pitchFamily="34" charset="-120"/>
              </a:rPr>
              <a:t>的</a:t>
            </a:r>
            <a:r>
              <a:rPr kumimoji="1" lang="zh-HK" altLang="en-US" sz="11200" dirty="0">
                <a:latin typeface="Microsoft JhengHei" panose="020B0604030504040204" pitchFamily="34" charset="-120"/>
                <a:ea typeface="Microsoft JhengHei" panose="020B0604030504040204" pitchFamily="34" charset="-120"/>
              </a:rPr>
              <a:t>真偽及糾正歷史文獻的錯誤</a:t>
            </a:r>
            <a:endParaRPr kumimoji="1" lang="en-US" altLang="zh-HK" sz="11200" dirty="0">
              <a:latin typeface="Microsoft JhengHei" panose="020B0604030504040204" pitchFamily="34" charset="-120"/>
              <a:ea typeface="Microsoft JhengHei" panose="020B0604030504040204" pitchFamily="34" charset="-120"/>
            </a:endParaRPr>
          </a:p>
          <a:p>
            <a:r>
              <a:rPr kumimoji="1" lang="zh-HK" altLang="en-US" sz="11200" dirty="0" smtClean="0">
                <a:latin typeface="Microsoft JhengHei" panose="020B0604030504040204" pitchFamily="34" charset="-120"/>
                <a:ea typeface="Microsoft JhengHei" panose="020B0604030504040204" pitchFamily="34" charset="-120"/>
              </a:rPr>
              <a:t>修</a:t>
            </a:r>
            <a:r>
              <a:rPr kumimoji="1" lang="zh-TW" altLang="en-US" sz="11200" dirty="0" smtClean="0">
                <a:latin typeface="Microsoft JhengHei" panose="020B0604030504040204" pitchFamily="34" charset="-120"/>
                <a:ea typeface="Microsoft JhengHei" panose="020B0604030504040204" pitchFamily="34" charset="-120"/>
              </a:rPr>
              <a:t>製</a:t>
            </a:r>
            <a:r>
              <a:rPr kumimoji="1" lang="zh-HK" altLang="en-US" sz="11200" dirty="0" smtClean="0">
                <a:latin typeface="Microsoft JhengHei" panose="020B0604030504040204" pitchFamily="34" charset="-120"/>
                <a:ea typeface="Microsoft JhengHei" panose="020B0604030504040204" pitchFamily="34" charset="-120"/>
              </a:rPr>
              <a:t>：</a:t>
            </a:r>
            <a:r>
              <a:rPr kumimoji="1" lang="zh-HK" altLang="en-US" sz="11200" dirty="0">
                <a:latin typeface="Microsoft JhengHei" panose="020B0604030504040204" pitchFamily="34" charset="-120"/>
                <a:ea typeface="Microsoft JhengHei" panose="020B0604030504040204" pitchFamily="34" charset="-120"/>
              </a:rPr>
              <a:t>藥材的使用或加工方法</a:t>
            </a:r>
            <a:endParaRPr kumimoji="1" lang="en-US" altLang="zh-HK" sz="11200" dirty="0">
              <a:latin typeface="Microsoft JhengHei" panose="020B0604030504040204" pitchFamily="34" charset="-120"/>
              <a:ea typeface="Microsoft JhengHei" panose="020B0604030504040204" pitchFamily="34" charset="-120"/>
            </a:endParaRPr>
          </a:p>
          <a:p>
            <a:r>
              <a:rPr kumimoji="1" lang="zh-HK" altLang="en-US" sz="11200" dirty="0">
                <a:latin typeface="Microsoft JhengHei" panose="020B0604030504040204" pitchFamily="34" charset="-120"/>
                <a:ea typeface="Microsoft JhengHei" panose="020B0604030504040204" pitchFamily="34" charset="-120"/>
              </a:rPr>
              <a:t>氣味：藥材的氣味</a:t>
            </a:r>
            <a:endParaRPr kumimoji="1" lang="en-US" altLang="zh-HK" sz="11200" dirty="0">
              <a:latin typeface="Microsoft JhengHei" panose="020B0604030504040204" pitchFamily="34" charset="-120"/>
              <a:ea typeface="Microsoft JhengHei" panose="020B0604030504040204" pitchFamily="34" charset="-120"/>
            </a:endParaRPr>
          </a:p>
          <a:p>
            <a:r>
              <a:rPr kumimoji="1" lang="zh-HK" altLang="en-US" sz="11200" dirty="0">
                <a:latin typeface="Microsoft JhengHei" panose="020B0604030504040204" pitchFamily="34" charset="-120"/>
                <a:ea typeface="Microsoft JhengHei" panose="020B0604030504040204" pitchFamily="34" charset="-120"/>
              </a:rPr>
              <a:t>主治：藥材適合用於治理的病徵</a:t>
            </a:r>
            <a:endParaRPr kumimoji="1" lang="en-US" altLang="zh-HK" sz="11200" dirty="0">
              <a:latin typeface="Microsoft JhengHei" panose="020B0604030504040204" pitchFamily="34" charset="-120"/>
              <a:ea typeface="Microsoft JhengHei" panose="020B0604030504040204" pitchFamily="34" charset="-120"/>
            </a:endParaRPr>
          </a:p>
          <a:p>
            <a:r>
              <a:rPr kumimoji="1" lang="zh-HK" altLang="en-US" sz="11200" dirty="0">
                <a:latin typeface="Microsoft JhengHei" panose="020B0604030504040204" pitchFamily="34" charset="-120"/>
                <a:ea typeface="Microsoft JhengHei" panose="020B0604030504040204" pitchFamily="34" charset="-120"/>
              </a:rPr>
              <a:t>發明：根據自己所知而發現的新使用方法</a:t>
            </a:r>
            <a:endParaRPr kumimoji="1" lang="en-US" altLang="zh-HK" sz="11200" dirty="0">
              <a:latin typeface="Microsoft JhengHei" panose="020B0604030504040204" pitchFamily="34" charset="-120"/>
              <a:ea typeface="Microsoft JhengHei" panose="020B0604030504040204" pitchFamily="34" charset="-120"/>
            </a:endParaRPr>
          </a:p>
          <a:p>
            <a:r>
              <a:rPr kumimoji="1" lang="zh-HK" altLang="en-US" sz="11200" dirty="0">
                <a:latin typeface="Microsoft JhengHei" panose="020B0604030504040204" pitchFamily="34" charset="-120"/>
                <a:ea typeface="Microsoft JhengHei" panose="020B0604030504040204" pitchFamily="34" charset="-120"/>
              </a:rPr>
              <a:t>附方：配方參考</a:t>
            </a:r>
            <a:endParaRPr kumimoji="1" lang="en-US" altLang="zh-HK" sz="11200" dirty="0">
              <a:latin typeface="Microsoft JhengHei" panose="020B0604030504040204" pitchFamily="34" charset="-120"/>
              <a:ea typeface="Microsoft JhengHei" panose="020B0604030504040204" pitchFamily="34" charset="-120"/>
            </a:endParaRPr>
          </a:p>
          <a:p>
            <a:endParaRPr kumimoji="1" lang="en-US" altLang="zh-HK" sz="3200" dirty="0">
              <a:latin typeface="Microsoft JhengHei" panose="020B0604030504040204" pitchFamily="34" charset="-120"/>
              <a:ea typeface="Microsoft JhengHei" panose="020B0604030504040204" pitchFamily="34" charset="-120"/>
            </a:endParaRPr>
          </a:p>
          <a:p>
            <a:endParaRPr kumimoji="1" lang="en-US" altLang="zh-HK" sz="3200" dirty="0"/>
          </a:p>
          <a:p>
            <a:endParaRPr kumimoji="1" lang="zh-HK" altLang="en-US" dirty="0"/>
          </a:p>
        </p:txBody>
      </p:sp>
      <p:pic>
        <p:nvPicPr>
          <p:cNvPr id="6" name="圖片 5" descr="一張含有 時鐘 的圖片&#10;&#10;自動產生的描述">
            <a:extLst>
              <a:ext uri="{FF2B5EF4-FFF2-40B4-BE49-F238E27FC236}">
                <a16:creationId xmlns:a16="http://schemas.microsoft.com/office/drawing/2014/main" xmlns="" id="{7FDB065A-BAC0-4B1F-9288-D28347958744}"/>
              </a:ext>
            </a:extLst>
          </p:cNvPr>
          <p:cNvPicPr>
            <a:picLocks noChangeAspect="1"/>
          </p:cNvPicPr>
          <p:nvPr/>
        </p:nvPicPr>
        <p:blipFill rotWithShape="1">
          <a:blip r:embed="rId2"/>
          <a:srcRect l="27647" t="6130" r="32299" b="21538"/>
          <a:stretch/>
        </p:blipFill>
        <p:spPr>
          <a:xfrm>
            <a:off x="7528171" y="2810296"/>
            <a:ext cx="4551053" cy="3951280"/>
          </a:xfrm>
          <a:prstGeom prst="rect">
            <a:avLst/>
          </a:prstGeom>
          <a:effectLst>
            <a:softEdge rad="317500"/>
          </a:effectLst>
        </p:spPr>
      </p:pic>
    </p:spTree>
    <p:extLst>
      <p:ext uri="{BB962C8B-B14F-4D97-AF65-F5344CB8AC3E}">
        <p14:creationId xmlns:p14="http://schemas.microsoft.com/office/powerpoint/2010/main" val="2617799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53F02246-2B0B-AA4A-8715-99A5A4D5A150}"/>
              </a:ext>
            </a:extLst>
          </p:cNvPr>
          <p:cNvSpPr>
            <a:spLocks noGrp="1"/>
          </p:cNvSpPr>
          <p:nvPr>
            <p:ph type="title"/>
          </p:nvPr>
        </p:nvSpPr>
        <p:spPr>
          <a:xfrm>
            <a:off x="60853" y="-4665"/>
            <a:ext cx="10515600" cy="1325563"/>
          </a:xfrm>
        </p:spPr>
        <p:txBody>
          <a:bodyPr/>
          <a:lstStyle/>
          <a:p>
            <a:r>
              <a:rPr kumimoji="1" lang="zh-HK" altLang="en-US" dirty="0">
                <a:latin typeface="Microsoft JhengHei" panose="020B0604030504040204" pitchFamily="34" charset="-120"/>
                <a:ea typeface="Microsoft JhengHei" panose="020B0604030504040204" pitchFamily="34" charset="-120"/>
              </a:rPr>
              <a:t>例子</a:t>
            </a:r>
            <a:r>
              <a:rPr kumimoji="1" lang="en-US" altLang="zh-HK" dirty="0">
                <a:latin typeface="Microsoft JhengHei" panose="020B0604030504040204" pitchFamily="34" charset="-120"/>
                <a:ea typeface="Microsoft JhengHei" panose="020B0604030504040204" pitchFamily="34" charset="-120"/>
              </a:rPr>
              <a:t>1</a:t>
            </a:r>
            <a:endParaRPr kumimoji="1" lang="zh-HK" altLang="en-US" dirty="0">
              <a:latin typeface="Microsoft JhengHei" panose="020B0604030504040204" pitchFamily="34" charset="-120"/>
              <a:ea typeface="Microsoft JhengHei" panose="020B0604030504040204" pitchFamily="34" charset="-120"/>
            </a:endParaRPr>
          </a:p>
        </p:txBody>
      </p:sp>
      <p:pic>
        <p:nvPicPr>
          <p:cNvPr id="4" name="內容版面配置區 3">
            <a:extLst>
              <a:ext uri="{FF2B5EF4-FFF2-40B4-BE49-F238E27FC236}">
                <a16:creationId xmlns:a16="http://schemas.microsoft.com/office/drawing/2014/main" xmlns="" id="{61B793C0-2073-784F-AE64-0A7B8B6373F1}"/>
              </a:ext>
            </a:extLst>
          </p:cNvPr>
          <p:cNvPicPr>
            <a:picLocks noGrp="1" noChangeAspect="1"/>
          </p:cNvPicPr>
          <p:nvPr>
            <p:ph idx="1"/>
          </p:nvPr>
        </p:nvPicPr>
        <p:blipFill rotWithShape="1">
          <a:blip r:embed="rId3"/>
          <a:srcRect b="9870"/>
          <a:stretch/>
        </p:blipFill>
        <p:spPr>
          <a:xfrm>
            <a:off x="1158619" y="1157809"/>
            <a:ext cx="9034510" cy="4885685"/>
          </a:xfrm>
          <a:prstGeom prst="rect">
            <a:avLst/>
          </a:prstGeom>
        </p:spPr>
      </p:pic>
      <p:sp>
        <p:nvSpPr>
          <p:cNvPr id="5" name="甜甜圈 4">
            <a:extLst>
              <a:ext uri="{FF2B5EF4-FFF2-40B4-BE49-F238E27FC236}">
                <a16:creationId xmlns:a16="http://schemas.microsoft.com/office/drawing/2014/main" xmlns="" id="{ECEBE5E4-0F16-CA42-80EB-29589B1F7972}"/>
              </a:ext>
            </a:extLst>
          </p:cNvPr>
          <p:cNvSpPr/>
          <p:nvPr/>
        </p:nvSpPr>
        <p:spPr>
          <a:xfrm>
            <a:off x="5431738" y="1803912"/>
            <a:ext cx="488272" cy="893569"/>
          </a:xfrm>
          <a:prstGeom prst="donut">
            <a:avLst>
              <a:gd name="adj" fmla="val 500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HK" altLang="en-US">
              <a:solidFill>
                <a:schemeClr val="tx1"/>
              </a:solidFill>
            </a:endParaRPr>
          </a:p>
        </p:txBody>
      </p:sp>
      <p:sp>
        <p:nvSpPr>
          <p:cNvPr id="6" name="甜甜圈 5">
            <a:extLst>
              <a:ext uri="{FF2B5EF4-FFF2-40B4-BE49-F238E27FC236}">
                <a16:creationId xmlns:a16="http://schemas.microsoft.com/office/drawing/2014/main" xmlns="" id="{6EAD9A97-4DC9-A144-8501-FEB4D640F7D6}"/>
              </a:ext>
            </a:extLst>
          </p:cNvPr>
          <p:cNvSpPr/>
          <p:nvPr/>
        </p:nvSpPr>
        <p:spPr>
          <a:xfrm>
            <a:off x="6346971" y="1933417"/>
            <a:ext cx="488272" cy="893569"/>
          </a:xfrm>
          <a:prstGeom prst="donut">
            <a:avLst>
              <a:gd name="adj" fmla="val 500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HK" altLang="en-US">
              <a:solidFill>
                <a:schemeClr val="tx1"/>
              </a:solidFill>
            </a:endParaRPr>
          </a:p>
        </p:txBody>
      </p:sp>
      <p:sp>
        <p:nvSpPr>
          <p:cNvPr id="7" name="文字方塊 6">
            <a:extLst>
              <a:ext uri="{FF2B5EF4-FFF2-40B4-BE49-F238E27FC236}">
                <a16:creationId xmlns:a16="http://schemas.microsoft.com/office/drawing/2014/main" xmlns="" id="{C93E32BD-05EC-A943-9AA5-28023D52133B}"/>
              </a:ext>
            </a:extLst>
          </p:cNvPr>
          <p:cNvSpPr txBox="1"/>
          <p:nvPr/>
        </p:nvSpPr>
        <p:spPr>
          <a:xfrm>
            <a:off x="5275764" y="1320898"/>
            <a:ext cx="800219" cy="461665"/>
          </a:xfrm>
          <a:prstGeom prst="rect">
            <a:avLst/>
          </a:prstGeom>
          <a:noFill/>
        </p:spPr>
        <p:txBody>
          <a:bodyPr wrap="square" rtlCol="0">
            <a:spAutoFit/>
          </a:bodyPr>
          <a:lstStyle/>
          <a:p>
            <a:r>
              <a:rPr kumimoji="1" lang="zh-HK" altLang="en-US" sz="2400" dirty="0">
                <a:solidFill>
                  <a:srgbClr val="FF0000"/>
                </a:solidFill>
                <a:latin typeface="Microsoft JhengHei" panose="020B0604030504040204" pitchFamily="34" charset="-120"/>
                <a:ea typeface="Microsoft JhengHei" panose="020B0604030504040204" pitchFamily="34" charset="-120"/>
              </a:rPr>
              <a:t>集解</a:t>
            </a:r>
          </a:p>
        </p:txBody>
      </p:sp>
      <p:sp>
        <p:nvSpPr>
          <p:cNvPr id="8" name="文字方塊 7">
            <a:extLst>
              <a:ext uri="{FF2B5EF4-FFF2-40B4-BE49-F238E27FC236}">
                <a16:creationId xmlns:a16="http://schemas.microsoft.com/office/drawing/2014/main" xmlns="" id="{3B3AE6CD-94BC-4A4D-B35A-3DC4E974F6B9}"/>
              </a:ext>
            </a:extLst>
          </p:cNvPr>
          <p:cNvSpPr txBox="1"/>
          <p:nvPr/>
        </p:nvSpPr>
        <p:spPr>
          <a:xfrm>
            <a:off x="6267941" y="1327801"/>
            <a:ext cx="800219" cy="461665"/>
          </a:xfrm>
          <a:prstGeom prst="rect">
            <a:avLst/>
          </a:prstGeom>
          <a:noFill/>
        </p:spPr>
        <p:txBody>
          <a:bodyPr wrap="none" rtlCol="0">
            <a:spAutoFit/>
          </a:bodyPr>
          <a:lstStyle/>
          <a:p>
            <a:r>
              <a:rPr kumimoji="1" lang="zh-HK" altLang="en-US" sz="2400" dirty="0">
                <a:solidFill>
                  <a:srgbClr val="FF0000"/>
                </a:solidFill>
                <a:latin typeface="Microsoft JhengHei" panose="020B0604030504040204" pitchFamily="34" charset="-120"/>
                <a:ea typeface="Microsoft JhengHei" panose="020B0604030504040204" pitchFamily="34" charset="-120"/>
              </a:rPr>
              <a:t>釋名</a:t>
            </a:r>
          </a:p>
        </p:txBody>
      </p:sp>
    </p:spTree>
    <p:extLst>
      <p:ext uri="{BB962C8B-B14F-4D97-AF65-F5344CB8AC3E}">
        <p14:creationId xmlns:p14="http://schemas.microsoft.com/office/powerpoint/2010/main" val="2682901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600" fill="hold"/>
                                        <p:tgtEl>
                                          <p:spTgt spid="5"/>
                                        </p:tgtEl>
                                        <p:attrNameLst>
                                          <p:attrName>ppt_x</p:attrName>
                                        </p:attrNameLst>
                                      </p:cBhvr>
                                      <p:tavLst>
                                        <p:tav tm="0">
                                          <p:val>
                                            <p:strVal val="#ppt_x"/>
                                          </p:val>
                                        </p:tav>
                                        <p:tav tm="100000">
                                          <p:val>
                                            <p:strVal val="#ppt_x"/>
                                          </p:val>
                                        </p:tav>
                                      </p:tavLst>
                                    </p:anim>
                                    <p:anim calcmode="lin" valueType="num">
                                      <p:cBhvr additive="base">
                                        <p:cTn id="8" dur="6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600" fill="hold"/>
                                        <p:tgtEl>
                                          <p:spTgt spid="7"/>
                                        </p:tgtEl>
                                        <p:attrNameLst>
                                          <p:attrName>ppt_x</p:attrName>
                                        </p:attrNameLst>
                                      </p:cBhvr>
                                      <p:tavLst>
                                        <p:tav tm="0">
                                          <p:val>
                                            <p:strVal val="#ppt_x"/>
                                          </p:val>
                                        </p:tav>
                                        <p:tav tm="100000">
                                          <p:val>
                                            <p:strVal val="#ppt_x"/>
                                          </p:val>
                                        </p:tav>
                                      </p:tavLst>
                                    </p:anim>
                                    <p:anim calcmode="lin" valueType="num">
                                      <p:cBhvr additive="base">
                                        <p:cTn id="12" dur="6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600" fill="hold"/>
                                        <p:tgtEl>
                                          <p:spTgt spid="6"/>
                                        </p:tgtEl>
                                        <p:attrNameLst>
                                          <p:attrName>ppt_x</p:attrName>
                                        </p:attrNameLst>
                                      </p:cBhvr>
                                      <p:tavLst>
                                        <p:tav tm="0">
                                          <p:val>
                                            <p:strVal val="#ppt_x"/>
                                          </p:val>
                                        </p:tav>
                                        <p:tav tm="100000">
                                          <p:val>
                                            <p:strVal val="#ppt_x"/>
                                          </p:val>
                                        </p:tav>
                                      </p:tavLst>
                                    </p:anim>
                                    <p:anim calcmode="lin" valueType="num">
                                      <p:cBhvr additive="base">
                                        <p:cTn id="18" dur="6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600" fill="hold"/>
                                        <p:tgtEl>
                                          <p:spTgt spid="8"/>
                                        </p:tgtEl>
                                        <p:attrNameLst>
                                          <p:attrName>ppt_x</p:attrName>
                                        </p:attrNameLst>
                                      </p:cBhvr>
                                      <p:tavLst>
                                        <p:tav tm="0">
                                          <p:val>
                                            <p:strVal val="#ppt_x"/>
                                          </p:val>
                                        </p:tav>
                                        <p:tav tm="100000">
                                          <p:val>
                                            <p:strVal val="#ppt_x"/>
                                          </p:val>
                                        </p:tav>
                                      </p:tavLst>
                                    </p:anim>
                                    <p:anim calcmode="lin" valueType="num">
                                      <p:cBhvr additive="base">
                                        <p:cTn id="22" dur="6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DEB97B8B-5B0E-264B-81F1-32E70A6BB9E8}"/>
              </a:ext>
            </a:extLst>
          </p:cNvPr>
          <p:cNvSpPr>
            <a:spLocks noGrp="1"/>
          </p:cNvSpPr>
          <p:nvPr>
            <p:ph type="title"/>
          </p:nvPr>
        </p:nvSpPr>
        <p:spPr>
          <a:xfrm>
            <a:off x="0" y="13219"/>
            <a:ext cx="10515600" cy="1325563"/>
          </a:xfrm>
        </p:spPr>
        <p:txBody>
          <a:bodyPr/>
          <a:lstStyle/>
          <a:p>
            <a:r>
              <a:rPr kumimoji="1" lang="zh-HK" altLang="en-US" dirty="0">
                <a:latin typeface="Microsoft JhengHei" panose="020B0604030504040204" pitchFamily="34" charset="-120"/>
                <a:ea typeface="Microsoft JhengHei" panose="020B0604030504040204" pitchFamily="34" charset="-120"/>
              </a:rPr>
              <a:t>例子</a:t>
            </a:r>
            <a:r>
              <a:rPr kumimoji="1" lang="en-US" altLang="zh-HK" dirty="0">
                <a:latin typeface="Microsoft JhengHei" panose="020B0604030504040204" pitchFamily="34" charset="-120"/>
                <a:ea typeface="Microsoft JhengHei" panose="020B0604030504040204" pitchFamily="34" charset="-120"/>
              </a:rPr>
              <a:t>2</a:t>
            </a:r>
            <a:endParaRPr kumimoji="1" lang="zh-HK" altLang="en-US" dirty="0">
              <a:latin typeface="Microsoft JhengHei" panose="020B0604030504040204" pitchFamily="34" charset="-120"/>
              <a:ea typeface="Microsoft JhengHei" panose="020B0604030504040204" pitchFamily="34" charset="-120"/>
            </a:endParaRPr>
          </a:p>
        </p:txBody>
      </p:sp>
      <p:pic>
        <p:nvPicPr>
          <p:cNvPr id="4" name="內容版面配置區 3">
            <a:extLst>
              <a:ext uri="{FF2B5EF4-FFF2-40B4-BE49-F238E27FC236}">
                <a16:creationId xmlns:a16="http://schemas.microsoft.com/office/drawing/2014/main" xmlns="" id="{321B70D6-5709-5042-8C98-23AD78775D99}"/>
              </a:ext>
            </a:extLst>
          </p:cNvPr>
          <p:cNvPicPr>
            <a:picLocks noGrp="1" noChangeAspect="1"/>
          </p:cNvPicPr>
          <p:nvPr>
            <p:ph idx="1"/>
          </p:nvPr>
        </p:nvPicPr>
        <p:blipFill>
          <a:blip r:embed="rId2"/>
          <a:stretch>
            <a:fillRect/>
          </a:stretch>
        </p:blipFill>
        <p:spPr>
          <a:xfrm>
            <a:off x="2320916" y="867420"/>
            <a:ext cx="6095114" cy="5515941"/>
          </a:xfrm>
          <a:prstGeom prst="rect">
            <a:avLst/>
          </a:prstGeom>
        </p:spPr>
      </p:pic>
      <p:sp>
        <p:nvSpPr>
          <p:cNvPr id="5" name="甜甜圈 4">
            <a:extLst>
              <a:ext uri="{FF2B5EF4-FFF2-40B4-BE49-F238E27FC236}">
                <a16:creationId xmlns:a16="http://schemas.microsoft.com/office/drawing/2014/main" xmlns="" id="{DAB7B9FC-92ED-9149-8087-48AEE9A96AC8}"/>
              </a:ext>
            </a:extLst>
          </p:cNvPr>
          <p:cNvSpPr/>
          <p:nvPr/>
        </p:nvSpPr>
        <p:spPr>
          <a:xfrm>
            <a:off x="7194436" y="1741435"/>
            <a:ext cx="488272" cy="893569"/>
          </a:xfrm>
          <a:prstGeom prst="donut">
            <a:avLst>
              <a:gd name="adj" fmla="val 500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HK" altLang="en-US">
              <a:solidFill>
                <a:schemeClr val="tx1"/>
              </a:solidFill>
            </a:endParaRPr>
          </a:p>
        </p:txBody>
      </p:sp>
      <p:sp>
        <p:nvSpPr>
          <p:cNvPr id="6" name="甜甜圈 5">
            <a:extLst>
              <a:ext uri="{FF2B5EF4-FFF2-40B4-BE49-F238E27FC236}">
                <a16:creationId xmlns:a16="http://schemas.microsoft.com/office/drawing/2014/main" xmlns="" id="{937CC15E-813E-0845-BF86-749DD92BBEFB}"/>
              </a:ext>
            </a:extLst>
          </p:cNvPr>
          <p:cNvSpPr/>
          <p:nvPr/>
        </p:nvSpPr>
        <p:spPr>
          <a:xfrm>
            <a:off x="6005835" y="1741435"/>
            <a:ext cx="488272" cy="893569"/>
          </a:xfrm>
          <a:prstGeom prst="donut">
            <a:avLst>
              <a:gd name="adj" fmla="val 500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HK" altLang="en-US">
              <a:solidFill>
                <a:schemeClr val="tx1"/>
              </a:solidFill>
            </a:endParaRPr>
          </a:p>
        </p:txBody>
      </p:sp>
      <p:sp>
        <p:nvSpPr>
          <p:cNvPr id="7" name="文字方塊 6">
            <a:extLst>
              <a:ext uri="{FF2B5EF4-FFF2-40B4-BE49-F238E27FC236}">
                <a16:creationId xmlns:a16="http://schemas.microsoft.com/office/drawing/2014/main" xmlns="" id="{79EA9101-4C29-184C-88DC-F4C2FDCE43B3}"/>
              </a:ext>
            </a:extLst>
          </p:cNvPr>
          <p:cNvSpPr txBox="1"/>
          <p:nvPr/>
        </p:nvSpPr>
        <p:spPr>
          <a:xfrm>
            <a:off x="7359542" y="1058527"/>
            <a:ext cx="800219" cy="461665"/>
          </a:xfrm>
          <a:prstGeom prst="rect">
            <a:avLst/>
          </a:prstGeom>
          <a:noFill/>
        </p:spPr>
        <p:txBody>
          <a:bodyPr wrap="none" rtlCol="0">
            <a:spAutoFit/>
          </a:bodyPr>
          <a:lstStyle/>
          <a:p>
            <a:r>
              <a:rPr kumimoji="1" lang="zh-HK" altLang="en-US" sz="2400" dirty="0">
                <a:solidFill>
                  <a:srgbClr val="FF0000"/>
                </a:solidFill>
                <a:latin typeface="Microsoft JhengHei" panose="020B0604030504040204" pitchFamily="34" charset="-120"/>
                <a:ea typeface="Microsoft JhengHei" panose="020B0604030504040204" pitchFamily="34" charset="-120"/>
              </a:rPr>
              <a:t>發明</a:t>
            </a:r>
          </a:p>
        </p:txBody>
      </p:sp>
      <p:sp>
        <p:nvSpPr>
          <p:cNvPr id="8" name="文字方塊 7">
            <a:extLst>
              <a:ext uri="{FF2B5EF4-FFF2-40B4-BE49-F238E27FC236}">
                <a16:creationId xmlns:a16="http://schemas.microsoft.com/office/drawing/2014/main" xmlns="" id="{3E360809-1DDE-604E-B0F1-B2506882BF29}"/>
              </a:ext>
            </a:extLst>
          </p:cNvPr>
          <p:cNvSpPr txBox="1"/>
          <p:nvPr/>
        </p:nvSpPr>
        <p:spPr>
          <a:xfrm>
            <a:off x="4797040" y="1059020"/>
            <a:ext cx="800219" cy="461665"/>
          </a:xfrm>
          <a:prstGeom prst="rect">
            <a:avLst/>
          </a:prstGeom>
          <a:noFill/>
        </p:spPr>
        <p:txBody>
          <a:bodyPr wrap="none" rtlCol="0">
            <a:spAutoFit/>
          </a:bodyPr>
          <a:lstStyle/>
          <a:p>
            <a:r>
              <a:rPr kumimoji="1" lang="zh-HK" altLang="en-US" sz="2400" dirty="0">
                <a:solidFill>
                  <a:srgbClr val="FF0000"/>
                </a:solidFill>
                <a:latin typeface="Microsoft JhengHei" panose="020B0604030504040204" pitchFamily="34" charset="-120"/>
                <a:ea typeface="Microsoft JhengHei" panose="020B0604030504040204" pitchFamily="34" charset="-120"/>
              </a:rPr>
              <a:t>附方</a:t>
            </a:r>
          </a:p>
        </p:txBody>
      </p:sp>
      <p:cxnSp>
        <p:nvCxnSpPr>
          <p:cNvPr id="13" name="直線箭頭接點 12">
            <a:extLst>
              <a:ext uri="{FF2B5EF4-FFF2-40B4-BE49-F238E27FC236}">
                <a16:creationId xmlns:a16="http://schemas.microsoft.com/office/drawing/2014/main" xmlns="" id="{6DB1EF46-B8B9-3143-8781-9939C1F27777}"/>
              </a:ext>
            </a:extLst>
          </p:cNvPr>
          <p:cNvCxnSpPr>
            <a:stCxn id="6" idx="1"/>
            <a:endCxn id="8" idx="3"/>
          </p:cNvCxnSpPr>
          <p:nvPr/>
        </p:nvCxnSpPr>
        <p:spPr>
          <a:xfrm flipH="1" flipV="1">
            <a:off x="5597259" y="1289853"/>
            <a:ext cx="480082" cy="58244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箭頭接點 14">
            <a:extLst>
              <a:ext uri="{FF2B5EF4-FFF2-40B4-BE49-F238E27FC236}">
                <a16:creationId xmlns:a16="http://schemas.microsoft.com/office/drawing/2014/main" xmlns="" id="{7477EF02-EE04-0444-A4BC-CE47EAEF95F8}"/>
              </a:ext>
            </a:extLst>
          </p:cNvPr>
          <p:cNvCxnSpPr>
            <a:stCxn id="5" idx="0"/>
            <a:endCxn id="7" idx="2"/>
          </p:cNvCxnSpPr>
          <p:nvPr/>
        </p:nvCxnSpPr>
        <p:spPr>
          <a:xfrm flipV="1">
            <a:off x="7438572" y="1520192"/>
            <a:ext cx="321080" cy="22124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915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1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up)">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p:tgtEl>
                                          <p:spTgt spid="5"/>
                                        </p:tgtEl>
                                        <p:attrNameLst>
                                          <p:attrName>ppt_y</p:attrName>
                                        </p:attrNameLst>
                                      </p:cBhvr>
                                      <p:tavLst>
                                        <p:tav tm="0">
                                          <p:val>
                                            <p:strVal val="#ppt_y+#ppt_h*1.125000"/>
                                          </p:val>
                                        </p:tav>
                                        <p:tav tm="100000">
                                          <p:val>
                                            <p:strVal val="#ppt_y"/>
                                          </p:val>
                                        </p:tav>
                                      </p:tavLst>
                                    </p:anim>
                                    <p:animEffect transition="in" filter="wipe(up)">
                                      <p:cBhvr>
                                        <p:cTn id="22" dur="500"/>
                                        <p:tgtEl>
                                          <p:spTgt spid="5"/>
                                        </p:tgtEl>
                                      </p:cBhvr>
                                    </p:animEffect>
                                  </p:childTnLst>
                                </p:cTn>
                              </p:par>
                              <p:par>
                                <p:cTn id="23" presetID="12" presetClass="entr" presetSubtype="4"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ppt_y</p:attrName>
                                        </p:attrNameLst>
                                      </p:cBhvr>
                                      <p:tavLst>
                                        <p:tav tm="0">
                                          <p:val>
                                            <p:strVal val="#ppt_y+#ppt_h*1.125000"/>
                                          </p:val>
                                        </p:tav>
                                        <p:tav tm="100000">
                                          <p:val>
                                            <p:strVal val="#ppt_y"/>
                                          </p:val>
                                        </p:tav>
                                      </p:tavLst>
                                    </p:anim>
                                    <p:animEffect transition="in" filter="wipe(up)">
                                      <p:cBhvr>
                                        <p:cTn id="26" dur="500"/>
                                        <p:tgtEl>
                                          <p:spTgt spid="15"/>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ppt_y</p:attrName>
                                        </p:attrNameLst>
                                      </p:cBhvr>
                                      <p:tavLst>
                                        <p:tav tm="0">
                                          <p:val>
                                            <p:strVal val="#ppt_y+#ppt_h*1.125000"/>
                                          </p:val>
                                        </p:tav>
                                        <p:tav tm="100000">
                                          <p:val>
                                            <p:strVal val="#ppt_y"/>
                                          </p:val>
                                        </p:tav>
                                      </p:tavLst>
                                    </p:anim>
                                    <p:animEffect transition="in" filter="wipe(up)">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关键词:古代人物竹子交谈中国画">
            <a:extLst>
              <a:ext uri="{FF2B5EF4-FFF2-40B4-BE49-F238E27FC236}">
                <a16:creationId xmlns:a16="http://schemas.microsoft.com/office/drawing/2014/main" xmlns="" id="{00A471DC-0EF8-44CD-B7EC-D1813F82F0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0319" y="2590740"/>
            <a:ext cx="4581681" cy="413853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2" name="標題 1">
            <a:extLst>
              <a:ext uri="{FF2B5EF4-FFF2-40B4-BE49-F238E27FC236}">
                <a16:creationId xmlns:a16="http://schemas.microsoft.com/office/drawing/2014/main" xmlns="" id="{B0E27606-3E6B-A641-AD6A-B15559E2A3C3}"/>
              </a:ext>
            </a:extLst>
          </p:cNvPr>
          <p:cNvSpPr>
            <a:spLocks noGrp="1"/>
          </p:cNvSpPr>
          <p:nvPr>
            <p:ph type="title"/>
          </p:nvPr>
        </p:nvSpPr>
        <p:spPr/>
        <p:txBody>
          <a:bodyPr>
            <a:normAutofit/>
          </a:bodyPr>
          <a:lstStyle/>
          <a:p>
            <a:r>
              <a:rPr kumimoji="1" lang="zh-HK" altLang="en-US" sz="4800" b="1" dirty="0">
                <a:latin typeface="Microsoft JhengHei" panose="020B0604030504040204" pitchFamily="34" charset="-120"/>
                <a:ea typeface="Microsoft JhengHei" panose="020B0604030504040204" pitchFamily="34" charset="-120"/>
                <a:cs typeface="文鼎粗鋼筆行楷" panose="02010609010101010101" pitchFamily="49" charset="-120"/>
              </a:rPr>
              <a:t>創作態度</a:t>
            </a:r>
          </a:p>
        </p:txBody>
      </p:sp>
      <p:sp>
        <p:nvSpPr>
          <p:cNvPr id="3" name="內容版面配置區 2">
            <a:extLst>
              <a:ext uri="{FF2B5EF4-FFF2-40B4-BE49-F238E27FC236}">
                <a16:creationId xmlns:a16="http://schemas.microsoft.com/office/drawing/2014/main" xmlns="" id="{327AB31E-EDDE-B945-AC6E-A78412AEB443}"/>
              </a:ext>
            </a:extLst>
          </p:cNvPr>
          <p:cNvSpPr>
            <a:spLocks noGrp="1"/>
          </p:cNvSpPr>
          <p:nvPr>
            <p:ph idx="1"/>
          </p:nvPr>
        </p:nvSpPr>
        <p:spPr>
          <a:xfrm>
            <a:off x="265970" y="1779961"/>
            <a:ext cx="9856438" cy="4568685"/>
          </a:xfrm>
        </p:spPr>
        <p:txBody>
          <a:bodyPr>
            <a:normAutofit/>
          </a:bodyPr>
          <a:lstStyle/>
          <a:p>
            <a:r>
              <a:rPr kumimoji="1" lang="zh-HK" altLang="en-US" dirty="0">
                <a:latin typeface="Microsoft JhengHei" panose="020B0604030504040204" pitchFamily="34" charset="-120"/>
                <a:ea typeface="Microsoft JhengHei" panose="020B0604030504040204" pitchFamily="34" charset="-120"/>
              </a:rPr>
              <a:t>李時珍的尋找資料的方式可歸類為「通考據」，「詢野人」</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「通考據」的意思就是，通過對文獻的校正、考據、整理，糾正過去的錯誤，尋求正確的知識</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「詢野人」則包括了：社會調查、實地實物考察、以及自身的經驗所得等</a:t>
            </a:r>
            <a:endParaRPr kumimoji="1" lang="en-US" altLang="zh-HK" dirty="0">
              <a:latin typeface="Microsoft JhengHei" panose="020B0604030504040204" pitchFamily="34" charset="-120"/>
              <a:ea typeface="Microsoft JhengHei" panose="020B0604030504040204" pitchFamily="34" charset="-120"/>
            </a:endParaRPr>
          </a:p>
        </p:txBody>
      </p:sp>
      <p:pic>
        <p:nvPicPr>
          <p:cNvPr id="8" name="圖片 7" descr="李時珍千里求序- 雪花新闻">
            <a:extLst>
              <a:ext uri="{FF2B5EF4-FFF2-40B4-BE49-F238E27FC236}">
                <a16:creationId xmlns:a16="http://schemas.microsoft.com/office/drawing/2014/main" xmlns="" id="{D5132F04-92F7-408A-84A0-2F0D9C575B9D}"/>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103904" y="3882599"/>
            <a:ext cx="3176833" cy="2846675"/>
          </a:xfrm>
          <a:prstGeom prst="rect">
            <a:avLst/>
          </a:prstGeom>
          <a:noFill/>
          <a:ln>
            <a:noFill/>
          </a:ln>
          <a:effectLst>
            <a:softEdge rad="317500"/>
          </a:effectLst>
        </p:spPr>
      </p:pic>
      <p:pic>
        <p:nvPicPr>
          <p:cNvPr id="13" name="圖片 12" descr="一張含有 坐, 木製的, 房間, 鋪設 的圖片&#10;&#10;自動產生的描述">
            <a:extLst>
              <a:ext uri="{FF2B5EF4-FFF2-40B4-BE49-F238E27FC236}">
                <a16:creationId xmlns:a16="http://schemas.microsoft.com/office/drawing/2014/main" xmlns="" id="{EE49E469-87A0-49EC-A18C-5E256B76B3FB}"/>
              </a:ext>
            </a:extLst>
          </p:cNvPr>
          <p:cNvPicPr>
            <a:picLocks noChangeAspect="1"/>
          </p:cNvPicPr>
          <p:nvPr/>
        </p:nvPicPr>
        <p:blipFill>
          <a:blip r:embed="rId5"/>
          <a:stretch>
            <a:fillRect/>
          </a:stretch>
        </p:blipFill>
        <p:spPr>
          <a:xfrm>
            <a:off x="3337558" y="91198"/>
            <a:ext cx="1776223" cy="1743667"/>
          </a:xfrm>
          <a:prstGeom prst="rect">
            <a:avLst/>
          </a:prstGeom>
        </p:spPr>
      </p:pic>
    </p:spTree>
    <p:extLst>
      <p:ext uri="{BB962C8B-B14F-4D97-AF65-F5344CB8AC3E}">
        <p14:creationId xmlns:p14="http://schemas.microsoft.com/office/powerpoint/2010/main" val="414094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2" presetClass="entr" presetSubtype="4"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 calcmode="lin" valueType="num">
                                      <p:cBhvr additive="base">
                                        <p:cTn id="10" dur="500" fill="hold"/>
                                        <p:tgtEl>
                                          <p:spTgt spid="2050"/>
                                        </p:tgtEl>
                                        <p:attrNameLst>
                                          <p:attrName>ppt_x</p:attrName>
                                        </p:attrNameLst>
                                      </p:cBhvr>
                                      <p:tavLst>
                                        <p:tav tm="0">
                                          <p:val>
                                            <p:strVal val="#ppt_x"/>
                                          </p:val>
                                        </p:tav>
                                        <p:tav tm="100000">
                                          <p:val>
                                            <p:strVal val="#ppt_x"/>
                                          </p:val>
                                        </p:tav>
                                      </p:tavLst>
                                    </p:anim>
                                    <p:anim calcmode="lin" valueType="num">
                                      <p:cBhvr additive="base">
                                        <p:cTn id="11" dur="500" fill="hold"/>
                                        <p:tgtEl>
                                          <p:spTgt spid="2050"/>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checkerboard(across)">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checkerboard(across)">
                                      <p:cBhvr>
                                        <p:cTn id="2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399518FE-AD09-2F4B-BF91-CC55D0F58F31}"/>
              </a:ext>
            </a:extLst>
          </p:cNvPr>
          <p:cNvSpPr>
            <a:spLocks noGrp="1"/>
          </p:cNvSpPr>
          <p:nvPr>
            <p:ph type="title"/>
          </p:nvPr>
        </p:nvSpPr>
        <p:spPr/>
        <p:txBody>
          <a:bodyPr>
            <a:normAutofit/>
          </a:bodyPr>
          <a:lstStyle/>
          <a:p>
            <a:r>
              <a:rPr kumimoji="1" lang="zh-HK" altLang="en-US" sz="4800" b="1" dirty="0">
                <a:latin typeface="Microsoft JhengHei" panose="020B0604030504040204" pitchFamily="34" charset="-120"/>
                <a:ea typeface="Microsoft JhengHei" panose="020B0604030504040204" pitchFamily="34" charset="-120"/>
                <a:cs typeface="文鼎粗鋼筆行楷" panose="02010609010101010101" pitchFamily="49" charset="-120"/>
              </a:rPr>
              <a:t>創作態度</a:t>
            </a:r>
          </a:p>
        </p:txBody>
      </p:sp>
      <p:sp>
        <p:nvSpPr>
          <p:cNvPr id="3" name="內容版面配置區 2">
            <a:extLst>
              <a:ext uri="{FF2B5EF4-FFF2-40B4-BE49-F238E27FC236}">
                <a16:creationId xmlns:a16="http://schemas.microsoft.com/office/drawing/2014/main" xmlns="" id="{77F4E25E-AF90-2244-BF46-2669E1373C1A}"/>
              </a:ext>
            </a:extLst>
          </p:cNvPr>
          <p:cNvSpPr>
            <a:spLocks noGrp="1"/>
          </p:cNvSpPr>
          <p:nvPr>
            <p:ph idx="1"/>
          </p:nvPr>
        </p:nvSpPr>
        <p:spPr>
          <a:xfrm>
            <a:off x="210989" y="1767734"/>
            <a:ext cx="10751419" cy="4183587"/>
          </a:xfrm>
        </p:spPr>
        <p:txBody>
          <a:bodyPr>
            <a:normAutofit/>
          </a:bodyPr>
          <a:lstStyle/>
          <a:p>
            <a:r>
              <a:rPr kumimoji="1" lang="zh-HK" altLang="en-US" dirty="0">
                <a:latin typeface="Microsoft JhengHei" panose="020B0604030504040204" pitchFamily="34" charset="-120"/>
                <a:ea typeface="Microsoft JhengHei" panose="020B0604030504040204" pitchFamily="34" charset="-120"/>
              </a:rPr>
              <a:t>對於從古書中得來的資料，他均會進行仔細甄別</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既不兼收並蓄，又不輕率否定</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經過去粗存精，去偽存真的反復考證後，才把正確的結論收入書中</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在批判中繼承，在繼承中發展</a:t>
            </a:r>
            <a:endParaRPr kumimoji="1" lang="en-US" altLang="zh-HK" dirty="0">
              <a:latin typeface="Microsoft JhengHei" panose="020B0604030504040204" pitchFamily="34" charset="-120"/>
              <a:ea typeface="Microsoft JhengHei" panose="020B0604030504040204" pitchFamily="34" charset="-120"/>
            </a:endParaRPr>
          </a:p>
          <a:p>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他追求之真切、治學之嚴謹、態度之虔誠、文風之純正可見一斑</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可謂：點點滴滴涂肝腦，字字行行淌心血</a:t>
            </a:r>
            <a:endParaRPr kumimoji="1" lang="en-US" altLang="zh-HK" dirty="0">
              <a:latin typeface="Microsoft JhengHei" panose="020B0604030504040204" pitchFamily="34" charset="-120"/>
              <a:ea typeface="Microsoft JhengHei" panose="020B0604030504040204" pitchFamily="34" charset="-120"/>
            </a:endParaRPr>
          </a:p>
          <a:p>
            <a:endParaRPr kumimoji="1" lang="zh-HK" altLang="en-US" dirty="0"/>
          </a:p>
        </p:txBody>
      </p:sp>
      <p:pic>
        <p:nvPicPr>
          <p:cNvPr id="4" name="圖片 3" descr="一張含有 電腦 的圖片&#10;&#10;自動產生的描述">
            <a:extLst>
              <a:ext uri="{FF2B5EF4-FFF2-40B4-BE49-F238E27FC236}">
                <a16:creationId xmlns:a16="http://schemas.microsoft.com/office/drawing/2014/main" xmlns="" id="{04A02D7F-67E6-49B2-9A0E-7031F0190A36}"/>
              </a:ext>
            </a:extLst>
          </p:cNvPr>
          <p:cNvPicPr>
            <a:picLocks noChangeAspect="1"/>
          </p:cNvPicPr>
          <p:nvPr/>
        </p:nvPicPr>
        <p:blipFill>
          <a:blip r:embed="rId3"/>
          <a:stretch>
            <a:fillRect/>
          </a:stretch>
        </p:blipFill>
        <p:spPr>
          <a:xfrm>
            <a:off x="8582055" y="295625"/>
            <a:ext cx="2491298" cy="2491298"/>
          </a:xfrm>
          <a:prstGeom prst="rect">
            <a:avLst/>
          </a:prstGeom>
        </p:spPr>
      </p:pic>
      <p:pic>
        <p:nvPicPr>
          <p:cNvPr id="5" name="圖片 4" descr="一張含有 書 的圖片&#10;&#10;自動產生的描述">
            <a:extLst>
              <a:ext uri="{FF2B5EF4-FFF2-40B4-BE49-F238E27FC236}">
                <a16:creationId xmlns:a16="http://schemas.microsoft.com/office/drawing/2014/main" xmlns="" id="{60547BAA-78A1-4436-B092-0EDC273F4CF9}"/>
              </a:ext>
            </a:extLst>
          </p:cNvPr>
          <p:cNvPicPr>
            <a:picLocks noChangeAspect="1"/>
          </p:cNvPicPr>
          <p:nvPr/>
        </p:nvPicPr>
        <p:blipFill>
          <a:blip r:embed="rId4"/>
          <a:stretch>
            <a:fillRect/>
          </a:stretch>
        </p:blipFill>
        <p:spPr>
          <a:xfrm>
            <a:off x="8178662" y="4818871"/>
            <a:ext cx="3298084" cy="1555500"/>
          </a:xfrm>
          <a:prstGeom prst="rect">
            <a:avLst/>
          </a:prstGeom>
        </p:spPr>
      </p:pic>
      <p:pic>
        <p:nvPicPr>
          <p:cNvPr id="7" name="圖片 6" descr="一張含有 坐, 木製的, 房間, 鋪設 的圖片&#10;&#10;自動產生的描述">
            <a:extLst>
              <a:ext uri="{FF2B5EF4-FFF2-40B4-BE49-F238E27FC236}">
                <a16:creationId xmlns:a16="http://schemas.microsoft.com/office/drawing/2014/main" xmlns="" id="{6A9DD115-ABAA-44C9-9CD4-AAC693A31794}"/>
              </a:ext>
            </a:extLst>
          </p:cNvPr>
          <p:cNvPicPr>
            <a:picLocks noChangeAspect="1"/>
          </p:cNvPicPr>
          <p:nvPr/>
        </p:nvPicPr>
        <p:blipFill>
          <a:blip r:embed="rId5"/>
          <a:stretch>
            <a:fillRect/>
          </a:stretch>
        </p:blipFill>
        <p:spPr>
          <a:xfrm>
            <a:off x="3431300" y="264019"/>
            <a:ext cx="1563561" cy="1563561"/>
          </a:xfrm>
          <a:prstGeom prst="rect">
            <a:avLst/>
          </a:prstGeom>
        </p:spPr>
      </p:pic>
    </p:spTree>
    <p:extLst>
      <p:ext uri="{BB962C8B-B14F-4D97-AF65-F5344CB8AC3E}">
        <p14:creationId xmlns:p14="http://schemas.microsoft.com/office/powerpoint/2010/main" val="2691650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1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strips(downLeft)">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strips(downLeft)">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strips(downLeft)">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strips(downLeft)">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12"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strips(downLeft)">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63AB00AE-4340-440F-82E1-9F69D1D551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圖片 6" descr="一張含有 桌, 電腦 的圖片&#10;&#10;自動產生的描述">
            <a:extLst>
              <a:ext uri="{FF2B5EF4-FFF2-40B4-BE49-F238E27FC236}">
                <a16:creationId xmlns:a16="http://schemas.microsoft.com/office/drawing/2014/main" xmlns="" id="{010720D5-BD87-499A-8034-CC0CC548C168}"/>
              </a:ext>
            </a:extLst>
          </p:cNvPr>
          <p:cNvPicPr>
            <a:picLocks noChangeAspect="1"/>
          </p:cNvPicPr>
          <p:nvPr/>
        </p:nvPicPr>
        <p:blipFill rotWithShape="1">
          <a:blip r:embed="rId3">
            <a:alphaModFix/>
          </a:blip>
          <a:srcRect l="3525" r="22833" b="1"/>
          <a:stretch/>
        </p:blipFill>
        <p:spPr>
          <a:xfrm>
            <a:off x="6240667" y="2925687"/>
            <a:ext cx="6261330" cy="3932313"/>
          </a:xfrm>
          <a:prstGeom prst="rect">
            <a:avLst/>
          </a:prstGeom>
          <a:effectLst>
            <a:softEdge rad="533400"/>
          </a:effectLst>
        </p:spPr>
      </p:pic>
      <p:pic>
        <p:nvPicPr>
          <p:cNvPr id="10" name="圖片 9" descr="一張含有 食物, 毛巾 的圖片&#10;&#10;自動產生的描述">
            <a:extLst>
              <a:ext uri="{FF2B5EF4-FFF2-40B4-BE49-F238E27FC236}">
                <a16:creationId xmlns:a16="http://schemas.microsoft.com/office/drawing/2014/main" xmlns="" id="{B759097A-989B-4CE4-A233-366AEE06CBEB}"/>
              </a:ext>
            </a:extLst>
          </p:cNvPr>
          <p:cNvPicPr>
            <a:picLocks noChangeAspect="1"/>
          </p:cNvPicPr>
          <p:nvPr/>
        </p:nvPicPr>
        <p:blipFill rotWithShape="1">
          <a:blip r:embed="rId4"/>
          <a:srcRect l="14078" t="-1" r="17199" b="6261"/>
          <a:stretch/>
        </p:blipFill>
        <p:spPr>
          <a:xfrm>
            <a:off x="6503973" y="-106396"/>
            <a:ext cx="5843025" cy="3686176"/>
          </a:xfrm>
          <a:prstGeom prst="rect">
            <a:avLst/>
          </a:prstGeom>
          <a:effectLst>
            <a:softEdge rad="533400"/>
          </a:effectLst>
        </p:spPr>
      </p:pic>
      <p:pic>
        <p:nvPicPr>
          <p:cNvPr id="17" name="Picture 16">
            <a:extLst>
              <a:ext uri="{FF2B5EF4-FFF2-40B4-BE49-F238E27FC236}">
                <a16:creationId xmlns:a16="http://schemas.microsoft.com/office/drawing/2014/main" xmlns="" id="{22901FED-4FC9-4ED5-8123-C98BCD1616BA}"/>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圖片 11" descr="一張含有 桌, 坐, 光, 直立的 的圖片&#10;&#10;自動產生的描述">
            <a:extLst>
              <a:ext uri="{FF2B5EF4-FFF2-40B4-BE49-F238E27FC236}">
                <a16:creationId xmlns:a16="http://schemas.microsoft.com/office/drawing/2014/main" xmlns="" id="{7D4B69E3-ACD3-4F97-85BD-A77651773A96}"/>
              </a:ext>
            </a:extLst>
          </p:cNvPr>
          <p:cNvPicPr>
            <a:picLocks noChangeAspect="1"/>
          </p:cNvPicPr>
          <p:nvPr/>
        </p:nvPicPr>
        <p:blipFill>
          <a:blip r:embed="rId6"/>
          <a:stretch>
            <a:fillRect/>
          </a:stretch>
        </p:blipFill>
        <p:spPr>
          <a:xfrm>
            <a:off x="46691" y="173833"/>
            <a:ext cx="6193976" cy="1884243"/>
          </a:xfrm>
          <a:prstGeom prst="rect">
            <a:avLst/>
          </a:prstGeom>
        </p:spPr>
      </p:pic>
      <p:sp>
        <p:nvSpPr>
          <p:cNvPr id="2" name="標題 1">
            <a:extLst>
              <a:ext uri="{FF2B5EF4-FFF2-40B4-BE49-F238E27FC236}">
                <a16:creationId xmlns:a16="http://schemas.microsoft.com/office/drawing/2014/main" xmlns="" id="{A9BA5CE5-7063-E04C-B57F-E26B607EF156}"/>
              </a:ext>
            </a:extLst>
          </p:cNvPr>
          <p:cNvSpPr>
            <a:spLocks noGrp="1"/>
          </p:cNvSpPr>
          <p:nvPr>
            <p:ph type="title"/>
          </p:nvPr>
        </p:nvSpPr>
        <p:spPr>
          <a:xfrm>
            <a:off x="500717" y="524386"/>
            <a:ext cx="4803636" cy="1311664"/>
          </a:xfrm>
        </p:spPr>
        <p:txBody>
          <a:bodyPr>
            <a:normAutofit/>
          </a:bodyPr>
          <a:lstStyle/>
          <a:p>
            <a:r>
              <a:rPr kumimoji="1" lang="en-US" altLang="zh-HK" sz="4000" b="1" dirty="0">
                <a:solidFill>
                  <a:srgbClr val="000000"/>
                </a:solidFill>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sz="4000" b="1" dirty="0">
                <a:solidFill>
                  <a:srgbClr val="000000"/>
                </a:solidFill>
                <a:latin typeface="Microsoft JhengHei" panose="020B0604030504040204" pitchFamily="34" charset="-120"/>
                <a:ea typeface="Microsoft JhengHei" panose="020B0604030504040204" pitchFamily="34" charset="-120"/>
                <a:cs typeface="文鼎粗鋼筆行楷" panose="02010609010101010101" pitchFamily="49" charset="-120"/>
              </a:rPr>
              <a:t>本草綱目</a:t>
            </a:r>
            <a:r>
              <a:rPr kumimoji="1" lang="en-US" altLang="zh-HK" sz="4000" b="1" dirty="0">
                <a:solidFill>
                  <a:srgbClr val="000000"/>
                </a:solidFill>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sz="4000" b="1" dirty="0">
                <a:solidFill>
                  <a:srgbClr val="000000"/>
                </a:solidFill>
                <a:latin typeface="Microsoft JhengHei" panose="020B0604030504040204" pitchFamily="34" charset="-120"/>
                <a:ea typeface="Microsoft JhengHei" panose="020B0604030504040204" pitchFamily="34" charset="-120"/>
                <a:cs typeface="文鼎粗鋼筆行楷" panose="02010609010101010101" pitchFamily="49" charset="-120"/>
              </a:rPr>
              <a:t>的完成</a:t>
            </a:r>
          </a:p>
        </p:txBody>
      </p:sp>
      <p:sp>
        <p:nvSpPr>
          <p:cNvPr id="3" name="內容版面配置區 2">
            <a:extLst>
              <a:ext uri="{FF2B5EF4-FFF2-40B4-BE49-F238E27FC236}">
                <a16:creationId xmlns:a16="http://schemas.microsoft.com/office/drawing/2014/main" xmlns="" id="{C0BBADA2-8312-684A-AA41-9F845321C57E}"/>
              </a:ext>
            </a:extLst>
          </p:cNvPr>
          <p:cNvSpPr>
            <a:spLocks noGrp="1"/>
          </p:cNvSpPr>
          <p:nvPr>
            <p:ph idx="1"/>
          </p:nvPr>
        </p:nvSpPr>
        <p:spPr>
          <a:xfrm>
            <a:off x="160178" y="1791904"/>
            <a:ext cx="6057144" cy="4662412"/>
          </a:xfrm>
        </p:spPr>
        <p:txBody>
          <a:bodyPr anchor="ctr">
            <a:normAutofit/>
          </a:bodyPr>
          <a:lstStyle/>
          <a:p>
            <a:r>
              <a:rPr kumimoji="1" lang="zh-TW" altLang="en-US" dirty="0">
                <a:solidFill>
                  <a:srgbClr val="000000"/>
                </a:solidFill>
                <a:latin typeface="Microsoft JhengHei" panose="020B0604030504040204" pitchFamily="34" charset="-120"/>
                <a:ea typeface="Microsoft JhengHei" panose="020B0604030504040204" pitchFamily="34" charset="-120"/>
              </a:rPr>
              <a:t>明朝萬歷六年（</a:t>
            </a:r>
            <a:r>
              <a:rPr kumimoji="1" lang="en-US" altLang="zh-TW" dirty="0">
                <a:solidFill>
                  <a:srgbClr val="000000"/>
                </a:solidFill>
                <a:latin typeface="Microsoft JhengHei" panose="020B0604030504040204" pitchFamily="34" charset="-120"/>
                <a:ea typeface="Microsoft JhengHei" panose="020B0604030504040204" pitchFamily="34" charset="-120"/>
              </a:rPr>
              <a:t>1578</a:t>
            </a:r>
            <a:r>
              <a:rPr kumimoji="1" lang="en-US" altLang="zh-HK" dirty="0">
                <a:solidFill>
                  <a:srgbClr val="000000"/>
                </a:solidFill>
                <a:latin typeface="Microsoft JhengHei" panose="020B0604030504040204" pitchFamily="34" charset="-120"/>
                <a:ea typeface="Microsoft JhengHei" panose="020B0604030504040204" pitchFamily="34" charset="-120"/>
              </a:rPr>
              <a:t>)</a:t>
            </a:r>
            <a:r>
              <a:rPr kumimoji="1" lang="zh-HK" altLang="en-US" dirty="0">
                <a:solidFill>
                  <a:srgbClr val="000000"/>
                </a:solidFill>
                <a:latin typeface="Microsoft JhengHei" panose="020B0604030504040204" pitchFamily="34" charset="-120"/>
                <a:ea typeface="Microsoft JhengHei" panose="020B0604030504040204" pitchFamily="34" charset="-120"/>
              </a:rPr>
              <a:t>，</a:t>
            </a:r>
            <a:r>
              <a:rPr kumimoji="1" lang="en-US" altLang="zh-HK" dirty="0">
                <a:solidFill>
                  <a:srgbClr val="000000"/>
                </a:solidFill>
                <a:latin typeface="Microsoft JhengHei" panose="020B0604030504040204" pitchFamily="34" charset="-120"/>
                <a:ea typeface="Microsoft JhengHei" panose="020B0604030504040204" pitchFamily="34" charset="-120"/>
              </a:rPr>
              <a:t>《</a:t>
            </a:r>
            <a:r>
              <a:rPr kumimoji="1" lang="zh-HK" altLang="en-US" dirty="0">
                <a:solidFill>
                  <a:srgbClr val="000000"/>
                </a:solidFill>
                <a:latin typeface="Microsoft JhengHei" panose="020B0604030504040204" pitchFamily="34" charset="-120"/>
                <a:ea typeface="Microsoft JhengHei" panose="020B0604030504040204" pitchFamily="34" charset="-120"/>
              </a:rPr>
              <a:t>本草綱目</a:t>
            </a:r>
            <a:r>
              <a:rPr kumimoji="1" lang="en-US" altLang="zh-HK" dirty="0">
                <a:solidFill>
                  <a:srgbClr val="000000"/>
                </a:solidFill>
                <a:latin typeface="Microsoft JhengHei" panose="020B0604030504040204" pitchFamily="34" charset="-120"/>
                <a:ea typeface="Microsoft JhengHei" panose="020B0604030504040204" pitchFamily="34" charset="-120"/>
              </a:rPr>
              <a:t>》</a:t>
            </a:r>
            <a:r>
              <a:rPr kumimoji="1" lang="zh-HK" altLang="en-US" dirty="0">
                <a:solidFill>
                  <a:srgbClr val="000000"/>
                </a:solidFill>
                <a:latin typeface="Microsoft JhengHei" panose="020B0604030504040204" pitchFamily="34" charset="-120"/>
                <a:ea typeface="Microsoft JhengHei" panose="020B0604030504040204" pitchFamily="34" charset="-120"/>
              </a:rPr>
              <a:t>初稿完成</a:t>
            </a:r>
            <a:endParaRPr kumimoji="1" lang="en-US" altLang="zh-HK" dirty="0">
              <a:solidFill>
                <a:srgbClr val="000000"/>
              </a:solidFill>
              <a:latin typeface="Microsoft JhengHei" panose="020B0604030504040204" pitchFamily="34" charset="-120"/>
              <a:ea typeface="Microsoft JhengHei" panose="020B0604030504040204" pitchFamily="34" charset="-120"/>
            </a:endParaRPr>
          </a:p>
          <a:p>
            <a:r>
              <a:rPr kumimoji="1" lang="zh-HK" altLang="en-US" dirty="0">
                <a:solidFill>
                  <a:srgbClr val="000000"/>
                </a:solidFill>
                <a:latin typeface="Microsoft JhengHei" panose="020B0604030504040204" pitchFamily="34" charset="-120"/>
                <a:ea typeface="Microsoft JhengHei" panose="020B0604030504040204" pitchFamily="34" charset="-120"/>
              </a:rPr>
              <a:t>全書分為五十二卷、列為一十六部、部各分類、類凡六十、標名為</a:t>
            </a:r>
            <a:r>
              <a:rPr kumimoji="1" lang="zh-HK" altLang="en-US" b="1" dirty="0">
                <a:solidFill>
                  <a:schemeClr val="accent1">
                    <a:lumMod val="75000"/>
                  </a:schemeClr>
                </a:solidFill>
                <a:latin typeface="Microsoft JhengHei" panose="020B0604030504040204" pitchFamily="34" charset="-120"/>
                <a:ea typeface="Microsoft JhengHei" panose="020B0604030504040204" pitchFamily="34" charset="-120"/>
              </a:rPr>
              <a:t>綱</a:t>
            </a:r>
            <a:r>
              <a:rPr kumimoji="1" lang="zh-HK" altLang="en-US" dirty="0">
                <a:solidFill>
                  <a:srgbClr val="000000"/>
                </a:solidFill>
                <a:latin typeface="Microsoft JhengHei" panose="020B0604030504040204" pitchFamily="34" charset="-120"/>
                <a:ea typeface="Microsoft JhengHei" panose="020B0604030504040204" pitchFamily="34" charset="-120"/>
              </a:rPr>
              <a:t>、列事為</a:t>
            </a:r>
            <a:r>
              <a:rPr kumimoji="1" lang="zh-HK" altLang="en-US" b="1" dirty="0">
                <a:solidFill>
                  <a:schemeClr val="accent1">
                    <a:lumMod val="75000"/>
                  </a:schemeClr>
                </a:solidFill>
                <a:latin typeface="Microsoft JhengHei" panose="020B0604030504040204" pitchFamily="34" charset="-120"/>
                <a:ea typeface="Microsoft JhengHei" panose="020B0604030504040204" pitchFamily="34" charset="-120"/>
              </a:rPr>
              <a:t>目</a:t>
            </a:r>
            <a:r>
              <a:rPr kumimoji="1" lang="zh-HK" altLang="en-US" dirty="0">
                <a:solidFill>
                  <a:srgbClr val="000000"/>
                </a:solidFill>
                <a:latin typeface="Microsoft JhengHei" panose="020B0604030504040204" pitchFamily="34" charset="-120"/>
                <a:ea typeface="Microsoft JhengHei" panose="020B0604030504040204" pitchFamily="34" charset="-120"/>
              </a:rPr>
              <a:t>（這就是</a:t>
            </a:r>
            <a:r>
              <a:rPr kumimoji="1" lang="zh-HK" altLang="en-US" b="1" dirty="0">
                <a:solidFill>
                  <a:schemeClr val="accent1">
                    <a:lumMod val="75000"/>
                  </a:schemeClr>
                </a:solidFill>
                <a:latin typeface="Microsoft JhengHei" panose="020B0604030504040204" pitchFamily="34" charset="-120"/>
                <a:ea typeface="Microsoft JhengHei" panose="020B0604030504040204" pitchFamily="34" charset="-120"/>
              </a:rPr>
              <a:t>綱目</a:t>
            </a:r>
            <a:r>
              <a:rPr kumimoji="1" lang="zh-HK" altLang="en-US" dirty="0">
                <a:solidFill>
                  <a:srgbClr val="000000"/>
                </a:solidFill>
                <a:latin typeface="Microsoft JhengHei" panose="020B0604030504040204" pitchFamily="34" charset="-120"/>
                <a:ea typeface="Microsoft JhengHei" panose="020B0604030504040204" pitchFamily="34" charset="-120"/>
              </a:rPr>
              <a:t>二字的由來）</a:t>
            </a:r>
            <a:endParaRPr kumimoji="1" lang="en-US" altLang="zh-HK" dirty="0">
              <a:solidFill>
                <a:srgbClr val="000000"/>
              </a:solidFill>
              <a:latin typeface="Microsoft JhengHei" panose="020B0604030504040204" pitchFamily="34" charset="-120"/>
              <a:ea typeface="Microsoft JhengHei" panose="020B0604030504040204" pitchFamily="34" charset="-120"/>
            </a:endParaRPr>
          </a:p>
          <a:p>
            <a:r>
              <a:rPr kumimoji="1" lang="zh-HK" altLang="en-US" dirty="0">
                <a:solidFill>
                  <a:srgbClr val="000000"/>
                </a:solidFill>
                <a:latin typeface="Microsoft JhengHei" panose="020B0604030504040204" pitchFamily="34" charset="-120"/>
                <a:ea typeface="Microsoft JhengHei" panose="020B0604030504040204" pitchFamily="34" charset="-120"/>
              </a:rPr>
              <a:t>全書共收錄藥物</a:t>
            </a:r>
            <a:r>
              <a:rPr kumimoji="1" lang="en-US" altLang="zh-HK" dirty="0">
                <a:solidFill>
                  <a:srgbClr val="000000"/>
                </a:solidFill>
                <a:latin typeface="Microsoft JhengHei" panose="020B0604030504040204" pitchFamily="34" charset="-120"/>
                <a:ea typeface="Microsoft JhengHei" panose="020B0604030504040204" pitchFamily="34" charset="-120"/>
              </a:rPr>
              <a:t>1</a:t>
            </a:r>
            <a:r>
              <a:rPr kumimoji="1" lang="en-US" altLang="zh-TW" dirty="0">
                <a:solidFill>
                  <a:srgbClr val="000000"/>
                </a:solidFill>
                <a:latin typeface="Microsoft JhengHei" panose="020B0604030504040204" pitchFamily="34" charset="-120"/>
                <a:ea typeface="Microsoft JhengHei" panose="020B0604030504040204" pitchFamily="34" charset="-120"/>
              </a:rPr>
              <a:t>892</a:t>
            </a:r>
            <a:r>
              <a:rPr kumimoji="1" lang="zh-HK" altLang="en-US" dirty="0">
                <a:solidFill>
                  <a:srgbClr val="000000"/>
                </a:solidFill>
                <a:latin typeface="Microsoft JhengHei" panose="020B0604030504040204" pitchFamily="34" charset="-120"/>
                <a:ea typeface="Microsoft JhengHei" panose="020B0604030504040204" pitchFamily="34" charset="-120"/>
              </a:rPr>
              <a:t>種，新藥物</a:t>
            </a:r>
            <a:r>
              <a:rPr kumimoji="1" lang="en-US" altLang="zh-HK" dirty="0">
                <a:solidFill>
                  <a:srgbClr val="000000"/>
                </a:solidFill>
                <a:latin typeface="Microsoft JhengHei" panose="020B0604030504040204" pitchFamily="34" charset="-120"/>
                <a:ea typeface="Microsoft JhengHei" panose="020B0604030504040204" pitchFamily="34" charset="-120"/>
              </a:rPr>
              <a:t>3</a:t>
            </a:r>
            <a:r>
              <a:rPr kumimoji="1" lang="en-US" altLang="zh-TW" dirty="0">
                <a:solidFill>
                  <a:srgbClr val="000000"/>
                </a:solidFill>
                <a:latin typeface="Microsoft JhengHei" panose="020B0604030504040204" pitchFamily="34" charset="-120"/>
                <a:ea typeface="Microsoft JhengHei" panose="020B0604030504040204" pitchFamily="34" charset="-120"/>
              </a:rPr>
              <a:t>74</a:t>
            </a:r>
            <a:r>
              <a:rPr kumimoji="1" lang="zh-HK" altLang="en-US" dirty="0">
                <a:solidFill>
                  <a:srgbClr val="000000"/>
                </a:solidFill>
                <a:latin typeface="Microsoft JhengHei" panose="020B0604030504040204" pitchFamily="34" charset="-120"/>
                <a:ea typeface="Microsoft JhengHei" panose="020B0604030504040204" pitchFamily="34" charset="-120"/>
              </a:rPr>
              <a:t>種，附方</a:t>
            </a:r>
            <a:r>
              <a:rPr kumimoji="1" lang="en-US" altLang="zh-HK" dirty="0">
                <a:solidFill>
                  <a:srgbClr val="000000"/>
                </a:solidFill>
                <a:latin typeface="Microsoft JhengHei" panose="020B0604030504040204" pitchFamily="34" charset="-120"/>
                <a:ea typeface="Microsoft JhengHei" panose="020B0604030504040204" pitchFamily="34" charset="-120"/>
              </a:rPr>
              <a:t>1</a:t>
            </a:r>
            <a:r>
              <a:rPr kumimoji="1" lang="en-US" altLang="zh-TW" dirty="0">
                <a:solidFill>
                  <a:srgbClr val="000000"/>
                </a:solidFill>
                <a:latin typeface="Microsoft JhengHei" panose="020B0604030504040204" pitchFamily="34" charset="-120"/>
                <a:ea typeface="Microsoft JhengHei" panose="020B0604030504040204" pitchFamily="34" charset="-120"/>
              </a:rPr>
              <a:t>1096</a:t>
            </a:r>
            <a:r>
              <a:rPr kumimoji="1" lang="zh-HK" altLang="en-US" dirty="0">
                <a:solidFill>
                  <a:srgbClr val="000000"/>
                </a:solidFill>
                <a:latin typeface="Microsoft JhengHei" panose="020B0604030504040204" pitchFamily="34" charset="-120"/>
                <a:ea typeface="Microsoft JhengHei" panose="020B0604030504040204" pitchFamily="34" charset="-120"/>
              </a:rPr>
              <a:t>首，插圖</a:t>
            </a:r>
            <a:r>
              <a:rPr kumimoji="1" lang="en-US" altLang="zh-HK" dirty="0">
                <a:solidFill>
                  <a:srgbClr val="000000"/>
                </a:solidFill>
                <a:latin typeface="Microsoft JhengHei" panose="020B0604030504040204" pitchFamily="34" charset="-120"/>
                <a:ea typeface="Microsoft JhengHei" panose="020B0604030504040204" pitchFamily="34" charset="-120"/>
              </a:rPr>
              <a:t>1</a:t>
            </a:r>
            <a:r>
              <a:rPr kumimoji="1" lang="en-US" altLang="zh-TW" dirty="0">
                <a:solidFill>
                  <a:srgbClr val="000000"/>
                </a:solidFill>
                <a:latin typeface="Microsoft JhengHei" panose="020B0604030504040204" pitchFamily="34" charset="-120"/>
                <a:ea typeface="Microsoft JhengHei" panose="020B0604030504040204" pitchFamily="34" charset="-120"/>
              </a:rPr>
              <a:t>160</a:t>
            </a:r>
            <a:r>
              <a:rPr kumimoji="1" lang="zh-HK" altLang="en-US" dirty="0">
                <a:solidFill>
                  <a:srgbClr val="000000"/>
                </a:solidFill>
                <a:latin typeface="Microsoft JhengHei" panose="020B0604030504040204" pitchFamily="34" charset="-120"/>
                <a:ea typeface="Microsoft JhengHei" panose="020B0604030504040204" pitchFamily="34" charset="-120"/>
              </a:rPr>
              <a:t>幅</a:t>
            </a:r>
            <a:endParaRPr kumimoji="1" lang="en-US" altLang="zh-HK" dirty="0">
              <a:solidFill>
                <a:srgbClr val="000000"/>
              </a:solidFill>
              <a:latin typeface="Microsoft JhengHei" panose="020B0604030504040204" pitchFamily="34" charset="-120"/>
              <a:ea typeface="Microsoft JhengHei" panose="020B0604030504040204" pitchFamily="34" charset="-120"/>
            </a:endParaRPr>
          </a:p>
          <a:p>
            <a:endParaRPr kumimoji="1" lang="zh-HK" altLang="en-US" sz="2000" dirty="0">
              <a:solidFill>
                <a:srgbClr val="000000"/>
              </a:solidFill>
            </a:endParaRPr>
          </a:p>
        </p:txBody>
      </p:sp>
    </p:spTree>
    <p:extLst>
      <p:ext uri="{BB962C8B-B14F-4D97-AF65-F5344CB8AC3E}">
        <p14:creationId xmlns:p14="http://schemas.microsoft.com/office/powerpoint/2010/main" val="404650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down)">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一張含有 桌, 坐, 光, 直立的 的圖片&#10;&#10;自動產生的描述">
            <a:extLst>
              <a:ext uri="{FF2B5EF4-FFF2-40B4-BE49-F238E27FC236}">
                <a16:creationId xmlns:a16="http://schemas.microsoft.com/office/drawing/2014/main" xmlns="" id="{43F14FD1-D10C-4962-BF06-CCC771ACF3BD}"/>
              </a:ext>
            </a:extLst>
          </p:cNvPr>
          <p:cNvPicPr>
            <a:picLocks noChangeAspect="1"/>
          </p:cNvPicPr>
          <p:nvPr/>
        </p:nvPicPr>
        <p:blipFill>
          <a:blip r:embed="rId2"/>
          <a:stretch>
            <a:fillRect/>
          </a:stretch>
        </p:blipFill>
        <p:spPr>
          <a:xfrm>
            <a:off x="46691" y="132675"/>
            <a:ext cx="5206245" cy="1343751"/>
          </a:xfrm>
          <a:prstGeom prst="rect">
            <a:avLst/>
          </a:prstGeom>
        </p:spPr>
      </p:pic>
      <p:sp>
        <p:nvSpPr>
          <p:cNvPr id="2" name="標題 1">
            <a:extLst>
              <a:ext uri="{FF2B5EF4-FFF2-40B4-BE49-F238E27FC236}">
                <a16:creationId xmlns:a16="http://schemas.microsoft.com/office/drawing/2014/main" xmlns="" id="{FDBBD9BB-FBD3-A44C-A379-95E7E5F9A27F}"/>
              </a:ext>
            </a:extLst>
          </p:cNvPr>
          <p:cNvSpPr>
            <a:spLocks noGrp="1"/>
          </p:cNvSpPr>
          <p:nvPr>
            <p:ph type="title"/>
          </p:nvPr>
        </p:nvSpPr>
        <p:spPr>
          <a:xfrm>
            <a:off x="745172" y="157416"/>
            <a:ext cx="10515600" cy="1325563"/>
          </a:xfrm>
        </p:spPr>
        <p:txBody>
          <a:bodyPr>
            <a:normAutofit/>
          </a:bodyPr>
          <a:lstStyle/>
          <a:p>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從誕生到出版</a:t>
            </a:r>
          </a:p>
        </p:txBody>
      </p:sp>
      <p:sp>
        <p:nvSpPr>
          <p:cNvPr id="3" name="內容版面配置區 2">
            <a:extLst>
              <a:ext uri="{FF2B5EF4-FFF2-40B4-BE49-F238E27FC236}">
                <a16:creationId xmlns:a16="http://schemas.microsoft.com/office/drawing/2014/main" xmlns="" id="{C5614C08-1AFD-784A-8ECA-53DB7D664BCA}"/>
              </a:ext>
            </a:extLst>
          </p:cNvPr>
          <p:cNvSpPr>
            <a:spLocks noGrp="1"/>
          </p:cNvSpPr>
          <p:nvPr>
            <p:ph idx="1"/>
          </p:nvPr>
        </p:nvSpPr>
        <p:spPr>
          <a:xfrm>
            <a:off x="633919" y="1482979"/>
            <a:ext cx="10515600" cy="4351338"/>
          </a:xfrm>
        </p:spPr>
        <p:txBody>
          <a:bodyPr>
            <a:noAutofit/>
          </a:bodyPr>
          <a:lstStyle/>
          <a:p>
            <a:r>
              <a:rPr kumimoji="1" lang="zh-HK" altLang="en-US" sz="2400" dirty="0">
                <a:latin typeface="Microsoft JhengHei" panose="020B0604030504040204" pitchFamily="34" charset="-120"/>
                <a:ea typeface="Microsoft JhengHei" panose="020B0604030504040204" pitchFamily="34" charset="-120"/>
              </a:rPr>
              <a:t>雖然</a:t>
            </a:r>
            <a:r>
              <a:rPr kumimoji="1" lang="en-US" altLang="zh-HK" sz="2400" dirty="0">
                <a:latin typeface="Microsoft JhengHei" panose="020B0604030504040204" pitchFamily="34" charset="-120"/>
                <a:ea typeface="Microsoft JhengHei" panose="020B0604030504040204" pitchFamily="34" charset="-120"/>
              </a:rPr>
              <a:t>《</a:t>
            </a:r>
            <a:r>
              <a:rPr kumimoji="1" lang="zh-HK" altLang="en-US" sz="2400" dirty="0">
                <a:latin typeface="Microsoft JhengHei" panose="020B0604030504040204" pitchFamily="34" charset="-120"/>
                <a:ea typeface="Microsoft JhengHei" panose="020B0604030504040204" pitchFamily="34" charset="-120"/>
              </a:rPr>
              <a:t>本草綱目</a:t>
            </a:r>
            <a:r>
              <a:rPr kumimoji="1" lang="en-US" altLang="zh-HK" sz="2400" dirty="0">
                <a:latin typeface="Microsoft JhengHei" panose="020B0604030504040204" pitchFamily="34" charset="-120"/>
                <a:ea typeface="Microsoft JhengHei" panose="020B0604030504040204" pitchFamily="34" charset="-120"/>
              </a:rPr>
              <a:t>》</a:t>
            </a:r>
            <a:r>
              <a:rPr kumimoji="1" lang="zh-HK" altLang="en-US" sz="2400" dirty="0">
                <a:latin typeface="Microsoft JhengHei" panose="020B0604030504040204" pitchFamily="34" charset="-120"/>
                <a:ea typeface="Microsoft JhengHei" panose="020B0604030504040204" pitchFamily="34" charset="-120"/>
              </a:rPr>
              <a:t>完成了，但如果沒能出版，</a:t>
            </a:r>
            <a:endParaRPr kumimoji="1" lang="en-US" altLang="zh-HK" sz="2400" dirty="0">
              <a:latin typeface="Microsoft JhengHei" panose="020B0604030504040204" pitchFamily="34" charset="-120"/>
              <a:ea typeface="Microsoft JhengHei" panose="020B0604030504040204" pitchFamily="34" charset="-120"/>
            </a:endParaRPr>
          </a:p>
          <a:p>
            <a:pPr marL="0" indent="0">
              <a:buNone/>
            </a:pPr>
            <a:r>
              <a:rPr kumimoji="1" lang="en-US" altLang="zh-HK" sz="2400" dirty="0">
                <a:latin typeface="Microsoft JhengHei" panose="020B0604030504040204" pitchFamily="34" charset="-120"/>
                <a:ea typeface="Microsoft JhengHei" panose="020B0604030504040204" pitchFamily="34" charset="-120"/>
              </a:rPr>
              <a:t>   </a:t>
            </a:r>
            <a:r>
              <a:rPr kumimoji="1" lang="zh-HK" altLang="en-US" sz="2400" dirty="0">
                <a:latin typeface="Microsoft JhengHei" panose="020B0604030504040204" pitchFamily="34" charset="-120"/>
                <a:ea typeface="Microsoft JhengHei" panose="020B0604030504040204" pitchFamily="34" charset="-120"/>
              </a:rPr>
              <a:t>世人不會有機會享受到他的努力成果</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成書後，李時珍為了聯繫出版事宜，拖著老病之軀四處奔波</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他首先去到離蘄州較近的</a:t>
            </a:r>
            <a:r>
              <a:rPr kumimoji="1" lang="zh-HK" altLang="en-US" sz="2400" b="1" dirty="0">
                <a:latin typeface="Microsoft JhengHei" panose="020B0604030504040204" pitchFamily="34" charset="-120"/>
                <a:ea typeface="Microsoft JhengHei" panose="020B0604030504040204" pitchFamily="34" charset="-120"/>
              </a:rPr>
              <a:t>黃州</a:t>
            </a:r>
            <a:r>
              <a:rPr kumimoji="1" lang="zh-HK" altLang="en-US" sz="2400" dirty="0">
                <a:latin typeface="Microsoft JhengHei" panose="020B0604030504040204" pitchFamily="34" charset="-120"/>
                <a:ea typeface="Microsoft JhengHei" panose="020B0604030504040204" pitchFamily="34" charset="-120"/>
              </a:rPr>
              <a:t>，</a:t>
            </a:r>
            <a:r>
              <a:rPr kumimoji="1" lang="zh-HK" altLang="en-US" sz="2400" b="1" dirty="0">
                <a:latin typeface="Microsoft JhengHei" panose="020B0604030504040204" pitchFamily="34" charset="-120"/>
                <a:ea typeface="Microsoft JhengHei" panose="020B0604030504040204" pitchFamily="34" charset="-120"/>
              </a:rPr>
              <a:t>武昌</a:t>
            </a:r>
            <a:r>
              <a:rPr kumimoji="1" lang="zh-HK" altLang="en-US" sz="2400" dirty="0">
                <a:latin typeface="Microsoft JhengHei" panose="020B0604030504040204" pitchFamily="34" charset="-120"/>
                <a:ea typeface="Microsoft JhengHei" panose="020B0604030504040204" pitchFamily="34" charset="-120"/>
              </a:rPr>
              <a:t>等地，嘗試借助官府或出版商的支持出版此書，卻因經費問題遭到無情的拒絕</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他只好去到當時全國最大的刻印中心</a:t>
            </a:r>
            <a:r>
              <a:rPr kumimoji="1" lang="en-US" altLang="zh-HK" sz="2400" dirty="0">
                <a:latin typeface="Microsoft JhengHei" panose="020B0604030504040204" pitchFamily="34" charset="-120"/>
                <a:ea typeface="Microsoft JhengHei" panose="020B0604030504040204" pitchFamily="34" charset="-120"/>
              </a:rPr>
              <a:t>——</a:t>
            </a:r>
            <a:r>
              <a:rPr kumimoji="1" lang="zh-HK" altLang="en-US" sz="2400" b="1" dirty="0">
                <a:latin typeface="Microsoft JhengHei" panose="020B0604030504040204" pitchFamily="34" charset="-120"/>
                <a:ea typeface="Microsoft JhengHei" panose="020B0604030504040204" pitchFamily="34" charset="-120"/>
              </a:rPr>
              <a:t>南京</a:t>
            </a:r>
            <a:r>
              <a:rPr kumimoji="1" lang="zh-HK" altLang="en-US" sz="2400" dirty="0">
                <a:latin typeface="Microsoft JhengHei" panose="020B0604030504040204" pitchFamily="34" charset="-120"/>
                <a:ea typeface="Microsoft JhengHei" panose="020B0604030504040204" pitchFamily="34" charset="-120"/>
              </a:rPr>
              <a:t>，尋找新的機會</a:t>
            </a:r>
          </a:p>
        </p:txBody>
      </p:sp>
      <p:pic>
        <p:nvPicPr>
          <p:cNvPr id="5" name="圖片 4">
            <a:extLst>
              <a:ext uri="{FF2B5EF4-FFF2-40B4-BE49-F238E27FC236}">
                <a16:creationId xmlns:a16="http://schemas.microsoft.com/office/drawing/2014/main" xmlns="" id="{AEF33281-256A-4FCF-A2A3-3B84CAFAF26B}"/>
              </a:ext>
            </a:extLst>
          </p:cNvPr>
          <p:cNvPicPr>
            <a:picLocks noChangeAspect="1"/>
          </p:cNvPicPr>
          <p:nvPr/>
        </p:nvPicPr>
        <p:blipFill>
          <a:blip r:embed="rId3"/>
          <a:stretch>
            <a:fillRect/>
          </a:stretch>
        </p:blipFill>
        <p:spPr>
          <a:xfrm>
            <a:off x="1636259" y="4062874"/>
            <a:ext cx="8733428" cy="2268282"/>
          </a:xfrm>
          <a:prstGeom prst="rect">
            <a:avLst/>
          </a:prstGeom>
          <a:ln>
            <a:noFill/>
          </a:ln>
          <a:effectLst>
            <a:softEdge rad="112500"/>
          </a:effectLst>
        </p:spPr>
      </p:pic>
      <p:sp>
        <p:nvSpPr>
          <p:cNvPr id="7" name="矩形 6">
            <a:extLst>
              <a:ext uri="{FF2B5EF4-FFF2-40B4-BE49-F238E27FC236}">
                <a16:creationId xmlns:a16="http://schemas.microsoft.com/office/drawing/2014/main" xmlns="" id="{B3C46087-7396-426F-823C-AB37F560672C}"/>
              </a:ext>
            </a:extLst>
          </p:cNvPr>
          <p:cNvSpPr/>
          <p:nvPr/>
        </p:nvSpPr>
        <p:spPr>
          <a:xfrm>
            <a:off x="3502929" y="6307559"/>
            <a:ext cx="5000088" cy="523220"/>
          </a:xfrm>
          <a:prstGeom prst="rect">
            <a:avLst/>
          </a:prstGeom>
          <a:noFill/>
        </p:spPr>
        <p:txBody>
          <a:bodyPr wrap="none" lIns="91440" tIns="45720" rIns="91440" bIns="45720">
            <a:spAutoFit/>
          </a:bodyPr>
          <a:lstStyle/>
          <a:p>
            <a:pPr algn="ctr"/>
            <a:r>
              <a:rPr kumimoji="1" lang="zh-HK" altLang="en-US" sz="2800" dirty="0">
                <a:latin typeface="Microsoft JhengHei" panose="020B0604030504040204" pitchFamily="34" charset="-120"/>
                <a:ea typeface="Microsoft JhengHei" panose="020B0604030504040204" pitchFamily="34" charset="-120"/>
              </a:rPr>
              <a:t>明代南都</a:t>
            </a:r>
            <a:r>
              <a:rPr kumimoji="1" lang="en-US" altLang="zh-HK" sz="2800" dirty="0">
                <a:latin typeface="Microsoft JhengHei" panose="020B0604030504040204" pitchFamily="34" charset="-120"/>
                <a:ea typeface="Microsoft JhengHei" panose="020B0604030504040204" pitchFamily="34" charset="-120"/>
              </a:rPr>
              <a:t>——</a:t>
            </a:r>
            <a:r>
              <a:rPr kumimoji="1" lang="zh-HK" altLang="en-US" sz="2800" dirty="0">
                <a:latin typeface="Microsoft JhengHei" panose="020B0604030504040204" pitchFamily="34" charset="-120"/>
                <a:ea typeface="Microsoft JhengHei" panose="020B0604030504040204" pitchFamily="34" charset="-120"/>
              </a:rPr>
              <a:t>金陵</a:t>
            </a:r>
            <a:r>
              <a:rPr kumimoji="1" lang="zh-TW" altLang="en-US" sz="2800" dirty="0">
                <a:latin typeface="Microsoft JhengHei" panose="020B0604030504040204" pitchFamily="34" charset="-120"/>
                <a:ea typeface="Microsoft JhengHei" panose="020B0604030504040204" pitchFamily="34" charset="-120"/>
              </a:rPr>
              <a:t> 的珍貴畫像</a:t>
            </a:r>
            <a:endParaRPr lang="zh-TW" altLang="en-US" sz="28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741209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Left)">
                                      <p:cBhvr>
                                        <p:cTn id="27" dur="500"/>
                                        <p:tgtEl>
                                          <p:spTgt spid="3">
                                            <p:txEl>
                                              <p:pRg st="4" end="4"/>
                                            </p:txEl>
                                          </p:spTgt>
                                        </p:tgtEl>
                                      </p:cBhvr>
                                    </p:animEffect>
                                  </p:childTnLst>
                                </p:cTn>
                              </p:par>
                              <p:par>
                                <p:cTn id="28" presetID="2" presetClass="entr" presetSubtype="4"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06562E28-CCFE-2645-B04E-58212FA21813}"/>
              </a:ext>
            </a:extLst>
          </p:cNvPr>
          <p:cNvSpPr>
            <a:spLocks noGrp="1"/>
          </p:cNvSpPr>
          <p:nvPr>
            <p:ph type="title"/>
          </p:nvPr>
        </p:nvSpPr>
        <p:spPr>
          <a:xfrm>
            <a:off x="507459" y="0"/>
            <a:ext cx="10515600" cy="1325563"/>
          </a:xfrm>
        </p:spPr>
        <p:txBody>
          <a:bodyPr/>
          <a:lstStyle/>
          <a:p>
            <a:r>
              <a:rPr kumimoji="1" lang="zh-HK" altLang="en-US"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南京碰壁</a:t>
            </a:r>
          </a:p>
        </p:txBody>
      </p:sp>
      <p:sp>
        <p:nvSpPr>
          <p:cNvPr id="3" name="內容版面配置區 2">
            <a:extLst>
              <a:ext uri="{FF2B5EF4-FFF2-40B4-BE49-F238E27FC236}">
                <a16:creationId xmlns:a16="http://schemas.microsoft.com/office/drawing/2014/main" xmlns="" id="{47FA6CE9-4192-EA46-BA1D-7007712B84C6}"/>
              </a:ext>
            </a:extLst>
          </p:cNvPr>
          <p:cNvSpPr>
            <a:spLocks noGrp="1"/>
          </p:cNvSpPr>
          <p:nvPr>
            <p:ph idx="1"/>
          </p:nvPr>
        </p:nvSpPr>
        <p:spPr>
          <a:xfrm>
            <a:off x="130145" y="1107586"/>
            <a:ext cx="9292289" cy="3880773"/>
          </a:xfrm>
        </p:spPr>
        <p:txBody>
          <a:bodyPr>
            <a:normAutofit/>
          </a:bodyPr>
          <a:lstStyle/>
          <a:p>
            <a:r>
              <a:rPr kumimoji="1" lang="zh-HK" altLang="en-US" sz="2400" dirty="0">
                <a:latin typeface="Microsoft JhengHei" panose="020B0604030504040204" pitchFamily="34" charset="-120"/>
                <a:ea typeface="Microsoft JhengHei" panose="020B0604030504040204" pitchFamily="34" charset="-120"/>
              </a:rPr>
              <a:t>當時南京在刻印書本的技術和經驗上領先全國</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世德堂、富春堂、文林堂、繼惠斋等大型出版機構林立街頭</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不論是雕版刻印還是活字印刷，南京都無疑是最好的選擇</a:t>
            </a:r>
            <a:endParaRPr kumimoji="1" lang="en-US" altLang="zh-HK" sz="2400" dirty="0">
              <a:latin typeface="Microsoft JhengHei" panose="020B0604030504040204" pitchFamily="34" charset="-120"/>
              <a:ea typeface="Microsoft JhengHei" panose="020B0604030504040204" pitchFamily="34" charset="-120"/>
            </a:endParaRPr>
          </a:p>
          <a:p>
            <a:r>
              <a:rPr kumimoji="1" lang="en-US" altLang="zh-HK" sz="2400" dirty="0">
                <a:latin typeface="Microsoft JhengHei" panose="020B0604030504040204" pitchFamily="34" charset="-120"/>
                <a:ea typeface="Microsoft JhengHei" panose="020B0604030504040204" pitchFamily="34" charset="-120"/>
              </a:rPr>
              <a:t>《</a:t>
            </a:r>
            <a:r>
              <a:rPr kumimoji="1" lang="zh-HK" altLang="en-US" sz="2400" dirty="0">
                <a:latin typeface="Microsoft JhengHei" panose="020B0604030504040204" pitchFamily="34" charset="-120"/>
                <a:ea typeface="Microsoft JhengHei" panose="020B0604030504040204" pitchFamily="34" charset="-120"/>
              </a:rPr>
              <a:t>上寧鄉土志</a:t>
            </a:r>
            <a:r>
              <a:rPr kumimoji="1" lang="en-US" altLang="zh-HK" sz="2400" dirty="0">
                <a:latin typeface="Microsoft JhengHei" panose="020B0604030504040204" pitchFamily="34" charset="-120"/>
                <a:ea typeface="Microsoft JhengHei" panose="020B0604030504040204" pitchFamily="34" charset="-120"/>
              </a:rPr>
              <a:t>》</a:t>
            </a:r>
            <a:r>
              <a:rPr kumimoji="1" lang="zh-HK" altLang="en-US" sz="2400" dirty="0">
                <a:latin typeface="Microsoft JhengHei" panose="020B0604030504040204" pitchFamily="34" charset="-120"/>
                <a:ea typeface="Microsoft JhengHei" panose="020B0604030504040204" pitchFamily="34" charset="-120"/>
              </a:rPr>
              <a:t>中更指出：金陵為圖書之府</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萬曆七年（</a:t>
            </a:r>
            <a:r>
              <a:rPr kumimoji="1" lang="en-US" altLang="zh-HK" sz="2400" dirty="0">
                <a:latin typeface="Microsoft JhengHei" panose="020B0604030504040204" pitchFamily="34" charset="-120"/>
                <a:ea typeface="Microsoft JhengHei" panose="020B0604030504040204" pitchFamily="34" charset="-120"/>
              </a:rPr>
              <a:t>1</a:t>
            </a:r>
            <a:r>
              <a:rPr kumimoji="1" lang="en-US" altLang="zh-TW" sz="2400" dirty="0">
                <a:latin typeface="Microsoft JhengHei" panose="020B0604030504040204" pitchFamily="34" charset="-120"/>
                <a:ea typeface="Microsoft JhengHei" panose="020B0604030504040204" pitchFamily="34" charset="-120"/>
              </a:rPr>
              <a:t>579</a:t>
            </a:r>
            <a:r>
              <a:rPr kumimoji="1" lang="zh-TW" altLang="en-US" sz="2400" dirty="0">
                <a:latin typeface="Microsoft JhengHei" panose="020B0604030504040204" pitchFamily="34" charset="-120"/>
                <a:ea typeface="Microsoft JhengHei" panose="020B0604030504040204" pitchFamily="34" charset="-120"/>
              </a:rPr>
              <a:t>），李時珍帶著他的畢生心血結晶，直赴南京</a:t>
            </a:r>
            <a:endParaRPr kumimoji="1" lang="en-US" altLang="zh-TW" sz="2400" dirty="0">
              <a:latin typeface="Microsoft JhengHei" panose="020B0604030504040204" pitchFamily="34" charset="-120"/>
              <a:ea typeface="Microsoft JhengHei" panose="020B0604030504040204" pitchFamily="34" charset="-120"/>
            </a:endParaRPr>
          </a:p>
          <a:p>
            <a:r>
              <a:rPr kumimoji="1" lang="zh-TW" altLang="en-US" sz="2400" dirty="0">
                <a:latin typeface="Microsoft JhengHei" panose="020B0604030504040204" pitchFamily="34" charset="-120"/>
                <a:ea typeface="Microsoft JhengHei" panose="020B0604030504040204" pitchFamily="34" charset="-120"/>
              </a:rPr>
              <a:t>然而，並沒有書商對他的醫書感興趣</a:t>
            </a:r>
            <a:endParaRPr kumimoji="1" lang="en-US" altLang="zh-TW"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李時珍在南京周折了一年，依然毫無結果</a:t>
            </a:r>
          </a:p>
        </p:txBody>
      </p:sp>
      <p:pic>
        <p:nvPicPr>
          <p:cNvPr id="2050" name="Picture 2" descr="文明的标识，活字印刷发明经历了什么过程-见道网">
            <a:extLst>
              <a:ext uri="{FF2B5EF4-FFF2-40B4-BE49-F238E27FC236}">
                <a16:creationId xmlns:a16="http://schemas.microsoft.com/office/drawing/2014/main" xmlns="" id="{7D939BB5-D72F-4099-9091-8FD9E6A1F15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959" r="7005"/>
          <a:stretch/>
        </p:blipFill>
        <p:spPr bwMode="auto">
          <a:xfrm>
            <a:off x="8550612" y="555848"/>
            <a:ext cx="3365771" cy="2597283"/>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054" name="Picture 6" descr="古代人通过四种方式买书">
            <a:extLst>
              <a:ext uri="{FF2B5EF4-FFF2-40B4-BE49-F238E27FC236}">
                <a16:creationId xmlns:a16="http://schemas.microsoft.com/office/drawing/2014/main" xmlns="" id="{4AC20B82-4B7F-4758-A4B5-3611824D8FD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9167"/>
          <a:stretch/>
        </p:blipFill>
        <p:spPr bwMode="auto">
          <a:xfrm>
            <a:off x="2273403" y="4228231"/>
            <a:ext cx="4672325" cy="2704289"/>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056" name="Picture 8" descr="古人到底有多愛看書？最愛看書者，可謂「嗜書如命」。 - 每日頭條">
            <a:extLst>
              <a:ext uri="{FF2B5EF4-FFF2-40B4-BE49-F238E27FC236}">
                <a16:creationId xmlns:a16="http://schemas.microsoft.com/office/drawing/2014/main" xmlns="" id="{728F5031-A73E-470D-8669-C0A20E2A670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5197"/>
          <a:stretch/>
        </p:blipFill>
        <p:spPr bwMode="auto">
          <a:xfrm>
            <a:off x="9294205" y="3810027"/>
            <a:ext cx="2024680" cy="2595747"/>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346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054"/>
                                        </p:tgtEl>
                                        <p:attrNameLst>
                                          <p:attrName>style.visibility</p:attrName>
                                        </p:attrNameLst>
                                      </p:cBhvr>
                                      <p:to>
                                        <p:strVal val="visible"/>
                                      </p:to>
                                    </p:set>
                                    <p:animEffect transition="in" filter="fade">
                                      <p:cBhvr>
                                        <p:cTn id="17" dur="1000"/>
                                        <p:tgtEl>
                                          <p:spTgt spid="2054"/>
                                        </p:tgtEl>
                                      </p:cBhvr>
                                    </p:animEffect>
                                    <p:anim calcmode="lin" valueType="num">
                                      <p:cBhvr>
                                        <p:cTn id="18" dur="1000" fill="hold"/>
                                        <p:tgtEl>
                                          <p:spTgt spid="2054"/>
                                        </p:tgtEl>
                                        <p:attrNameLst>
                                          <p:attrName>ppt_x</p:attrName>
                                        </p:attrNameLst>
                                      </p:cBhvr>
                                      <p:tavLst>
                                        <p:tav tm="0">
                                          <p:val>
                                            <p:strVal val="#ppt_x"/>
                                          </p:val>
                                        </p:tav>
                                        <p:tav tm="100000">
                                          <p:val>
                                            <p:strVal val="#ppt_x"/>
                                          </p:val>
                                        </p:tav>
                                      </p:tavLst>
                                    </p:anim>
                                    <p:anim calcmode="lin" valueType="num">
                                      <p:cBhvr>
                                        <p:cTn id="19" dur="1000" fill="hold"/>
                                        <p:tgtEl>
                                          <p:spTgt spid="205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050"/>
                                        </p:tgtEl>
                                        <p:attrNameLst>
                                          <p:attrName>style.visibility</p:attrName>
                                        </p:attrNameLst>
                                      </p:cBhvr>
                                      <p:to>
                                        <p:strVal val="visible"/>
                                      </p:to>
                                    </p:set>
                                    <p:animEffect transition="in" filter="fade">
                                      <p:cBhvr>
                                        <p:cTn id="28" dur="1000"/>
                                        <p:tgtEl>
                                          <p:spTgt spid="2050"/>
                                        </p:tgtEl>
                                      </p:cBhvr>
                                    </p:animEffect>
                                    <p:anim calcmode="lin" valueType="num">
                                      <p:cBhvr>
                                        <p:cTn id="29" dur="1000" fill="hold"/>
                                        <p:tgtEl>
                                          <p:spTgt spid="2050"/>
                                        </p:tgtEl>
                                        <p:attrNameLst>
                                          <p:attrName>ppt_x</p:attrName>
                                        </p:attrNameLst>
                                      </p:cBhvr>
                                      <p:tavLst>
                                        <p:tav tm="0">
                                          <p:val>
                                            <p:strVal val="#ppt_x"/>
                                          </p:val>
                                        </p:tav>
                                        <p:tav tm="100000">
                                          <p:val>
                                            <p:strVal val="#ppt_x"/>
                                          </p:val>
                                        </p:tav>
                                      </p:tavLst>
                                    </p:anim>
                                    <p:anim calcmode="lin" valueType="num">
                                      <p:cBhvr>
                                        <p:cTn id="30"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additive="base">
                                        <p:cTn id="3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36" dur="500"/>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additive="base">
                                        <p:cTn id="4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additive="base">
                                        <p:cTn id="47"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48" dur="500"/>
                                        <p:tgtEl>
                                          <p:spTgt spid="3">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2" presetClass="entr" presetSubtype="4" fill="hold" nodeType="clickEffect">
                                  <p:stCondLst>
                                    <p:cond delay="0"/>
                                  </p:stCondLst>
                                  <p:childTnLst>
                                    <p:set>
                                      <p:cBhvr>
                                        <p:cTn id="52" dur="1" fill="hold">
                                          <p:stCondLst>
                                            <p:cond delay="0"/>
                                          </p:stCondLst>
                                        </p:cTn>
                                        <p:tgtEl>
                                          <p:spTgt spid="3">
                                            <p:txEl>
                                              <p:pRg st="6" end="6"/>
                                            </p:txEl>
                                          </p:spTgt>
                                        </p:tgtEl>
                                        <p:attrNameLst>
                                          <p:attrName>style.visibility</p:attrName>
                                        </p:attrNameLst>
                                      </p:cBhvr>
                                      <p:to>
                                        <p:strVal val="visible"/>
                                      </p:to>
                                    </p:set>
                                    <p:anim calcmode="lin" valueType="num">
                                      <p:cBhvr additive="base">
                                        <p:cTn id="53"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54" dur="500"/>
                                        <p:tgtEl>
                                          <p:spTgt spid="3">
                                            <p:txEl>
                                              <p:pRg st="6" end="6"/>
                                            </p:txEl>
                                          </p:spTgt>
                                        </p:tgtEl>
                                      </p:cBhvr>
                                    </p:animEffect>
                                  </p:childTnLst>
                                </p:cTn>
                              </p:par>
                              <p:par>
                                <p:cTn id="55" presetID="2" presetClass="entr" presetSubtype="4" fill="hold" nodeType="withEffect">
                                  <p:stCondLst>
                                    <p:cond delay="0"/>
                                  </p:stCondLst>
                                  <p:childTnLst>
                                    <p:set>
                                      <p:cBhvr>
                                        <p:cTn id="56" dur="1" fill="hold">
                                          <p:stCondLst>
                                            <p:cond delay="0"/>
                                          </p:stCondLst>
                                        </p:cTn>
                                        <p:tgtEl>
                                          <p:spTgt spid="2056"/>
                                        </p:tgtEl>
                                        <p:attrNameLst>
                                          <p:attrName>style.visibility</p:attrName>
                                        </p:attrNameLst>
                                      </p:cBhvr>
                                      <p:to>
                                        <p:strVal val="visible"/>
                                      </p:to>
                                    </p:set>
                                    <p:anim calcmode="lin" valueType="num">
                                      <p:cBhvr additive="base">
                                        <p:cTn id="57" dur="500" fill="hold"/>
                                        <p:tgtEl>
                                          <p:spTgt spid="2056"/>
                                        </p:tgtEl>
                                        <p:attrNameLst>
                                          <p:attrName>ppt_x</p:attrName>
                                        </p:attrNameLst>
                                      </p:cBhvr>
                                      <p:tavLst>
                                        <p:tav tm="0">
                                          <p:val>
                                            <p:strVal val="#ppt_x"/>
                                          </p:val>
                                        </p:tav>
                                        <p:tav tm="100000">
                                          <p:val>
                                            <p:strVal val="#ppt_x"/>
                                          </p:val>
                                        </p:tav>
                                      </p:tavLst>
                                    </p:anim>
                                    <p:anim calcmode="lin" valueType="num">
                                      <p:cBhvr additive="base">
                                        <p:cTn id="58" dur="500" fill="hold"/>
                                        <p:tgtEl>
                                          <p:spTgt spid="20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8B997CAC-247C-D444-9B3E-A0382A8DD8D8}"/>
              </a:ext>
            </a:extLst>
          </p:cNvPr>
          <p:cNvSpPr>
            <a:spLocks noGrp="1"/>
          </p:cNvSpPr>
          <p:nvPr>
            <p:ph type="title"/>
          </p:nvPr>
        </p:nvSpPr>
        <p:spPr>
          <a:xfrm>
            <a:off x="737616" y="474271"/>
            <a:ext cx="2868038" cy="663175"/>
          </a:xfrm>
        </p:spPr>
        <p:txBody>
          <a:bodyPr>
            <a:noAutofit/>
          </a:bodyPr>
          <a:lstStyle/>
          <a:p>
            <a:r>
              <a:rPr kumimoji="1" lang="zh-HK" altLang="en-US"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希望</a:t>
            </a:r>
          </a:p>
        </p:txBody>
      </p:sp>
      <p:sp>
        <p:nvSpPr>
          <p:cNvPr id="3" name="內容版面配置區 2">
            <a:extLst>
              <a:ext uri="{FF2B5EF4-FFF2-40B4-BE49-F238E27FC236}">
                <a16:creationId xmlns:a16="http://schemas.microsoft.com/office/drawing/2014/main" xmlns="" id="{D5CBFAD9-9DBC-7741-B4C4-5B03FB839968}"/>
              </a:ext>
            </a:extLst>
          </p:cNvPr>
          <p:cNvSpPr>
            <a:spLocks noGrp="1"/>
          </p:cNvSpPr>
          <p:nvPr>
            <p:ph idx="1"/>
          </p:nvPr>
        </p:nvSpPr>
        <p:spPr>
          <a:xfrm>
            <a:off x="108625" y="1700803"/>
            <a:ext cx="10260671" cy="4351338"/>
          </a:xfrm>
        </p:spPr>
        <p:txBody>
          <a:bodyPr>
            <a:normAutofit fontScale="92500" lnSpcReduction="20000"/>
          </a:bodyPr>
          <a:lstStyle/>
          <a:p>
            <a:r>
              <a:rPr kumimoji="1" lang="zh-HK" altLang="en-US" sz="3000" dirty="0">
                <a:latin typeface="Microsoft JhengHei" panose="020B0604030504040204" pitchFamily="34" charset="-120"/>
                <a:ea typeface="Microsoft JhengHei" panose="020B0604030504040204" pitchFamily="34" charset="-120"/>
              </a:rPr>
              <a:t>李時珍苦惱之時，忽然想起了曾與他</a:t>
            </a:r>
            <a:endParaRPr kumimoji="1" lang="en-US" altLang="zh-HK" sz="3000" dirty="0">
              <a:latin typeface="Microsoft JhengHei" panose="020B0604030504040204" pitchFamily="34" charset="-120"/>
              <a:ea typeface="Microsoft JhengHei" panose="020B0604030504040204" pitchFamily="34" charset="-120"/>
            </a:endParaRPr>
          </a:p>
          <a:p>
            <a:pPr marL="0" indent="0">
              <a:buNone/>
            </a:pPr>
            <a:r>
              <a:rPr kumimoji="1" lang="zh-HK" altLang="en-US" sz="3000" dirty="0">
                <a:latin typeface="Microsoft JhengHei" panose="020B0604030504040204" pitchFamily="34" charset="-120"/>
                <a:ea typeface="Microsoft JhengHei" panose="020B0604030504040204" pitchFamily="34" charset="-120"/>
              </a:rPr>
              <a:t>   有一面之緣的著名文人</a:t>
            </a:r>
            <a:endParaRPr kumimoji="1" lang="en-US" altLang="zh-HK" sz="3000" dirty="0">
              <a:latin typeface="Microsoft JhengHei" panose="020B0604030504040204" pitchFamily="34" charset="-120"/>
              <a:ea typeface="Microsoft JhengHei" panose="020B0604030504040204" pitchFamily="34" charset="-120"/>
            </a:endParaRPr>
          </a:p>
          <a:p>
            <a:r>
              <a:rPr kumimoji="1" lang="zh-HK" altLang="en-US" sz="3000" dirty="0">
                <a:latin typeface="Microsoft JhengHei" panose="020B0604030504040204" pitchFamily="34" charset="-120"/>
                <a:ea typeface="Microsoft JhengHei" panose="020B0604030504040204" pitchFamily="34" charset="-120"/>
              </a:rPr>
              <a:t>他就是在文壇極富盛名的「後七子」領䄂</a:t>
            </a:r>
            <a:r>
              <a:rPr kumimoji="1" lang="en-US" altLang="zh-HK" sz="3000" dirty="0">
                <a:latin typeface="Microsoft JhengHei" panose="020B0604030504040204" pitchFamily="34" charset="-120"/>
                <a:ea typeface="Microsoft JhengHei" panose="020B0604030504040204" pitchFamily="34" charset="-120"/>
              </a:rPr>
              <a:t>——</a:t>
            </a:r>
            <a:r>
              <a:rPr kumimoji="1" lang="zh-HK" altLang="en-US" sz="3000" dirty="0">
                <a:latin typeface="Microsoft JhengHei" panose="020B0604030504040204" pitchFamily="34" charset="-120"/>
                <a:ea typeface="Microsoft JhengHei" panose="020B0604030504040204" pitchFamily="34" charset="-120"/>
              </a:rPr>
              <a:t>王世貞</a:t>
            </a:r>
            <a:endParaRPr kumimoji="1" lang="en-US" altLang="zh-HK" sz="3000" dirty="0">
              <a:latin typeface="Microsoft JhengHei" panose="020B0604030504040204" pitchFamily="34" charset="-120"/>
              <a:ea typeface="Microsoft JhengHei" panose="020B0604030504040204" pitchFamily="34" charset="-120"/>
            </a:endParaRPr>
          </a:p>
          <a:p>
            <a:r>
              <a:rPr kumimoji="1" lang="zh-HK" altLang="en-US" sz="3000" dirty="0">
                <a:latin typeface="Microsoft JhengHei" panose="020B0604030504040204" pitchFamily="34" charset="-120"/>
                <a:ea typeface="Microsoft JhengHei" panose="020B0604030504040204" pitchFamily="34" charset="-120"/>
              </a:rPr>
              <a:t>如果</a:t>
            </a:r>
            <a:r>
              <a:rPr kumimoji="1" lang="en-US" altLang="zh-HK" sz="3000" dirty="0">
                <a:latin typeface="Microsoft JhengHei" panose="020B0604030504040204" pitchFamily="34" charset="-120"/>
                <a:ea typeface="Microsoft JhengHei" panose="020B0604030504040204" pitchFamily="34" charset="-120"/>
              </a:rPr>
              <a:t>《</a:t>
            </a:r>
            <a:r>
              <a:rPr kumimoji="1" lang="zh-HK" altLang="en-US" sz="3000" dirty="0">
                <a:latin typeface="Microsoft JhengHei" panose="020B0604030504040204" pitchFamily="34" charset="-120"/>
                <a:ea typeface="Microsoft JhengHei" panose="020B0604030504040204" pitchFamily="34" charset="-120"/>
              </a:rPr>
              <a:t>本草綱目</a:t>
            </a:r>
            <a:r>
              <a:rPr kumimoji="1" lang="en-US" altLang="zh-HK" sz="3000" dirty="0">
                <a:latin typeface="Microsoft JhengHei" panose="020B0604030504040204" pitchFamily="34" charset="-120"/>
                <a:ea typeface="Microsoft JhengHei" panose="020B0604030504040204" pitchFamily="34" charset="-120"/>
              </a:rPr>
              <a:t>》</a:t>
            </a:r>
            <a:r>
              <a:rPr kumimoji="1" lang="zh-HK" altLang="en-US" sz="3000" dirty="0">
                <a:latin typeface="Microsoft JhengHei" panose="020B0604030504040204" pitchFamily="34" charset="-120"/>
                <a:ea typeface="Microsoft JhengHei" panose="020B0604030504040204" pitchFamily="34" charset="-120"/>
              </a:rPr>
              <a:t>能得到他的贊許，並寫下序言，</a:t>
            </a:r>
            <a:endParaRPr kumimoji="1" lang="en-US" altLang="zh-HK" sz="3000" dirty="0">
              <a:latin typeface="Microsoft JhengHei" panose="020B0604030504040204" pitchFamily="34" charset="-120"/>
              <a:ea typeface="Microsoft JhengHei" panose="020B0604030504040204" pitchFamily="34" charset="-120"/>
            </a:endParaRPr>
          </a:p>
          <a:p>
            <a:pPr marL="0" indent="0">
              <a:buNone/>
            </a:pPr>
            <a:r>
              <a:rPr kumimoji="1" lang="en-US" altLang="zh-HK" sz="3000" dirty="0">
                <a:latin typeface="Microsoft JhengHei" panose="020B0604030504040204" pitchFamily="34" charset="-120"/>
                <a:ea typeface="Microsoft JhengHei" panose="020B0604030504040204" pitchFamily="34" charset="-120"/>
              </a:rPr>
              <a:t>   </a:t>
            </a:r>
            <a:r>
              <a:rPr kumimoji="1" lang="zh-HK" altLang="en-US" sz="3000" dirty="0">
                <a:latin typeface="Microsoft JhengHei" panose="020B0604030504040204" pitchFamily="34" charset="-120"/>
                <a:ea typeface="Microsoft JhengHei" panose="020B0604030504040204" pitchFamily="34" charset="-120"/>
              </a:rPr>
              <a:t>毫無疑問能對新書的出版帶來決定性的幫助</a:t>
            </a:r>
            <a:endParaRPr kumimoji="1" lang="en-US" altLang="zh-HK" sz="3000" dirty="0">
              <a:latin typeface="Microsoft JhengHei" panose="020B0604030504040204" pitchFamily="34" charset="-120"/>
              <a:ea typeface="Microsoft JhengHei" panose="020B0604030504040204" pitchFamily="34" charset="-120"/>
            </a:endParaRPr>
          </a:p>
          <a:p>
            <a:pPr marL="0" indent="0">
              <a:buNone/>
            </a:pPr>
            <a:endParaRPr kumimoji="1" lang="en-US" altLang="zh-HK" sz="2600" dirty="0">
              <a:latin typeface="Microsoft JhengHei" panose="020B0604030504040204" pitchFamily="34" charset="-120"/>
              <a:ea typeface="Microsoft JhengHei" panose="020B0604030504040204" pitchFamily="34" charset="-120"/>
            </a:endParaRPr>
          </a:p>
          <a:p>
            <a:endParaRPr kumimoji="1" lang="en-US" altLang="zh-HK" sz="3000" dirty="0">
              <a:latin typeface="Microsoft JhengHei" panose="020B0604030504040204" pitchFamily="34" charset="-120"/>
              <a:ea typeface="Microsoft JhengHei" panose="020B0604030504040204" pitchFamily="34" charset="-120"/>
            </a:endParaRPr>
          </a:p>
          <a:p>
            <a:endParaRPr kumimoji="1" lang="en-US" altLang="zh-HK" sz="3000" dirty="0">
              <a:latin typeface="Microsoft JhengHei" panose="020B0604030504040204" pitchFamily="34" charset="-120"/>
              <a:ea typeface="Microsoft JhengHei" panose="020B0604030504040204" pitchFamily="34" charset="-120"/>
            </a:endParaRPr>
          </a:p>
          <a:p>
            <a:pPr>
              <a:buFont typeface="Wingdings" pitchFamily="2" charset="2"/>
              <a:buChar char="ü"/>
            </a:pPr>
            <a:r>
              <a:rPr kumimoji="1" lang="zh-HK" altLang="en-US" sz="2600" dirty="0">
                <a:latin typeface="Microsoft JhengHei" panose="020B0604030504040204" pitchFamily="34" charset="-120"/>
                <a:ea typeface="Microsoft JhengHei" panose="020B0604030504040204" pitchFamily="34" charset="-120"/>
              </a:rPr>
              <a:t>注：後七子，指的是明朝中期文壇七位知名的文學家，</a:t>
            </a:r>
            <a:r>
              <a:rPr kumimoji="1" lang="zh-CN" altLang="en-US" sz="2600" dirty="0">
                <a:latin typeface="Microsoft JhengHei" panose="020B0604030504040204" pitchFamily="34" charset="-120"/>
                <a:ea typeface="Microsoft JhengHei" panose="020B0604030504040204" pitchFamily="34" charset="-120"/>
              </a:rPr>
              <a:t>即</a:t>
            </a:r>
            <a:r>
              <a:rPr kumimoji="1" lang="zh-HK" altLang="en-US" sz="2600" dirty="0">
                <a:latin typeface="Microsoft JhengHei" panose="020B0604030504040204" pitchFamily="34" charset="-120"/>
                <a:ea typeface="Microsoft JhengHei" panose="020B0604030504040204" pitchFamily="34" charset="-120"/>
              </a:rPr>
              <a:t>：</a:t>
            </a:r>
            <a:endParaRPr kumimoji="1" lang="en-US" altLang="zh-HK" sz="2600" dirty="0">
              <a:latin typeface="Microsoft JhengHei" panose="020B0604030504040204" pitchFamily="34" charset="-120"/>
              <a:ea typeface="Microsoft JhengHei" panose="020B0604030504040204" pitchFamily="34" charset="-120"/>
            </a:endParaRPr>
          </a:p>
          <a:p>
            <a:pPr>
              <a:buFont typeface="Wingdings" pitchFamily="2" charset="2"/>
              <a:buChar char="ü"/>
            </a:pPr>
            <a:r>
              <a:rPr kumimoji="1" lang="zh-HK" altLang="en-US" sz="2600" dirty="0">
                <a:latin typeface="Microsoft JhengHei" panose="020B0604030504040204" pitchFamily="34" charset="-120"/>
                <a:ea typeface="Microsoft JhengHei" panose="020B0604030504040204" pitchFamily="34" charset="-120"/>
              </a:rPr>
              <a:t>李攀龍、王世貞、謝榛、宗臣、梁有譽、徐中行、吳國倫</a:t>
            </a:r>
            <a:endParaRPr kumimoji="1" lang="en-US" altLang="zh-HK" sz="2600" dirty="0">
              <a:latin typeface="Microsoft JhengHei" panose="020B0604030504040204" pitchFamily="34" charset="-120"/>
              <a:ea typeface="Microsoft JhengHei" panose="020B0604030504040204" pitchFamily="34" charset="-120"/>
            </a:endParaRPr>
          </a:p>
          <a:p>
            <a:endParaRPr kumimoji="1" lang="en-US" altLang="zh-HK" dirty="0"/>
          </a:p>
        </p:txBody>
      </p:sp>
      <p:pic>
        <p:nvPicPr>
          <p:cNvPr id="4" name="圖片 3">
            <a:extLst>
              <a:ext uri="{FF2B5EF4-FFF2-40B4-BE49-F238E27FC236}">
                <a16:creationId xmlns:a16="http://schemas.microsoft.com/office/drawing/2014/main" xmlns="" id="{8DE62E42-B9A8-5A43-9C75-811434FEC0EC}"/>
              </a:ext>
            </a:extLst>
          </p:cNvPr>
          <p:cNvPicPr>
            <a:picLocks noChangeAspect="1"/>
          </p:cNvPicPr>
          <p:nvPr/>
        </p:nvPicPr>
        <p:blipFill>
          <a:blip r:embed="rId3"/>
          <a:stretch>
            <a:fillRect/>
          </a:stretch>
        </p:blipFill>
        <p:spPr>
          <a:xfrm>
            <a:off x="8567784" y="1840820"/>
            <a:ext cx="3437249" cy="4071304"/>
          </a:xfrm>
          <a:prstGeom prst="ellipse">
            <a:avLst/>
          </a:prstGeom>
          <a:ln>
            <a:noFill/>
          </a:ln>
          <a:effectLst>
            <a:softEdge rad="112500"/>
          </a:effectLst>
        </p:spPr>
      </p:pic>
    </p:spTree>
    <p:extLst>
      <p:ext uri="{BB962C8B-B14F-4D97-AF65-F5344CB8AC3E}">
        <p14:creationId xmlns:p14="http://schemas.microsoft.com/office/powerpoint/2010/main" val="3221772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2" presetClass="entr" presetSubtype="4"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par>
                                <p:cTn id="20" presetID="14" presetClass="entr" presetSubtype="10"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randombar(horizontal)">
                                      <p:cBhvr>
                                        <p:cTn id="22" dur="500"/>
                                        <p:tgtEl>
                                          <p:spTgt spid="3">
                                            <p:txEl>
                                              <p:pRg st="8" end="8"/>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randombar(horizontal)">
                                      <p:cBhvr>
                                        <p:cTn id="25" dur="500"/>
                                        <p:tgtEl>
                                          <p:spTgt spid="3">
                                            <p:txEl>
                                              <p:pRg st="9" end="9"/>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0" dur="500"/>
                                        <p:tgtEl>
                                          <p:spTgt spid="3">
                                            <p:txEl>
                                              <p:pRg st="3" end="3"/>
                                            </p:txEl>
                                          </p:spTgt>
                                        </p:tgtEl>
                                      </p:cBhvr>
                                    </p:animEffect>
                                  </p:childTnLst>
                                </p:cTn>
                              </p:par>
                              <p:par>
                                <p:cTn id="31" presetID="14" presetClass="entr" presetSubtype="1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85135E80-8482-594D-8B1F-E503EA6A96DD}"/>
              </a:ext>
            </a:extLst>
          </p:cNvPr>
          <p:cNvSpPr>
            <a:spLocks noGrp="1"/>
          </p:cNvSpPr>
          <p:nvPr>
            <p:ph type="title"/>
          </p:nvPr>
        </p:nvSpPr>
        <p:spPr>
          <a:xfrm>
            <a:off x="672829" y="-19455"/>
            <a:ext cx="10515600" cy="1325563"/>
          </a:xfrm>
        </p:spPr>
        <p:txBody>
          <a:bodyPr/>
          <a:lstStyle/>
          <a:p>
            <a:r>
              <a:rPr kumimoji="1" lang="zh-HK" altLang="en-US"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最後一步</a:t>
            </a:r>
          </a:p>
        </p:txBody>
      </p:sp>
      <p:sp>
        <p:nvSpPr>
          <p:cNvPr id="3" name="內容版面配置區 2">
            <a:extLst>
              <a:ext uri="{FF2B5EF4-FFF2-40B4-BE49-F238E27FC236}">
                <a16:creationId xmlns:a16="http://schemas.microsoft.com/office/drawing/2014/main" xmlns="" id="{C2AD2C19-B76D-EF45-8B0F-CD11AC13045C}"/>
              </a:ext>
            </a:extLst>
          </p:cNvPr>
          <p:cNvSpPr>
            <a:spLocks noGrp="1"/>
          </p:cNvSpPr>
          <p:nvPr>
            <p:ph idx="1"/>
          </p:nvPr>
        </p:nvSpPr>
        <p:spPr>
          <a:xfrm>
            <a:off x="268772" y="1177048"/>
            <a:ext cx="9748064" cy="4941650"/>
          </a:xfrm>
        </p:spPr>
        <p:txBody>
          <a:bodyPr>
            <a:noAutofit/>
          </a:bodyPr>
          <a:lstStyle/>
          <a:p>
            <a:r>
              <a:rPr kumimoji="1" lang="zh-HK" altLang="en-US" sz="2400" dirty="0">
                <a:latin typeface="Microsoft JhengHei" panose="020B0604030504040204" pitchFamily="34" charset="-120"/>
                <a:ea typeface="Microsoft JhengHei" panose="020B0604030504040204" pitchFamily="34" charset="-120"/>
              </a:rPr>
              <a:t>萬曆十八年（</a:t>
            </a:r>
            <a:r>
              <a:rPr kumimoji="1" lang="en-US" altLang="zh-HK" sz="2400" dirty="0">
                <a:latin typeface="Microsoft JhengHei" panose="020B0604030504040204" pitchFamily="34" charset="-120"/>
                <a:ea typeface="Microsoft JhengHei" panose="020B0604030504040204" pitchFamily="34" charset="-120"/>
              </a:rPr>
              <a:t>1</a:t>
            </a:r>
            <a:r>
              <a:rPr kumimoji="1" lang="en-US" altLang="zh-TW" sz="2400" dirty="0">
                <a:latin typeface="Microsoft JhengHei" panose="020B0604030504040204" pitchFamily="34" charset="-120"/>
                <a:ea typeface="Microsoft JhengHei" panose="020B0604030504040204" pitchFamily="34" charset="-120"/>
              </a:rPr>
              <a:t>590</a:t>
            </a:r>
            <a:r>
              <a:rPr kumimoji="1" lang="zh-TW" altLang="en-US" sz="2400" dirty="0">
                <a:latin typeface="Microsoft JhengHei" panose="020B0604030504040204" pitchFamily="34" charset="-120"/>
                <a:ea typeface="Microsoft JhengHei" panose="020B0604030504040204" pitchFamily="34" charset="-120"/>
              </a:rPr>
              <a:t>），李時珍在生命倒數的最後三年，</a:t>
            </a:r>
            <a:endParaRPr kumimoji="1" lang="en-US" altLang="zh-TW" sz="2400" dirty="0">
              <a:latin typeface="Microsoft JhengHei" panose="020B0604030504040204" pitchFamily="34" charset="-120"/>
              <a:ea typeface="Microsoft JhengHei" panose="020B0604030504040204" pitchFamily="34" charset="-120"/>
            </a:endParaRPr>
          </a:p>
          <a:p>
            <a:pPr marL="0" indent="0">
              <a:buNone/>
            </a:pPr>
            <a:r>
              <a:rPr kumimoji="1" lang="en-US" altLang="zh-TW" sz="2400" dirty="0">
                <a:latin typeface="Microsoft JhengHei" panose="020B0604030504040204" pitchFamily="34" charset="-120"/>
                <a:ea typeface="Microsoft JhengHei" panose="020B0604030504040204" pitchFamily="34" charset="-120"/>
              </a:rPr>
              <a:t>    </a:t>
            </a:r>
            <a:r>
              <a:rPr kumimoji="1" lang="zh-TW" altLang="en-US" sz="2400" dirty="0">
                <a:latin typeface="Microsoft JhengHei" panose="020B0604030504040204" pitchFamily="34" charset="-120"/>
                <a:ea typeface="Microsoft JhengHei" panose="020B0604030504040204" pitchFamily="34" charset="-120"/>
              </a:rPr>
              <a:t>再次南下拜會王世貞</a:t>
            </a:r>
            <a:endParaRPr kumimoji="1" lang="en-US" altLang="zh-TW" sz="2400" dirty="0">
              <a:latin typeface="Microsoft JhengHei" panose="020B0604030504040204" pitchFamily="34" charset="-120"/>
              <a:ea typeface="Microsoft JhengHei" panose="020B0604030504040204" pitchFamily="34" charset="-120"/>
            </a:endParaRPr>
          </a:p>
          <a:p>
            <a:r>
              <a:rPr kumimoji="1" lang="zh-TW" altLang="en-US" sz="2400" dirty="0">
                <a:latin typeface="Microsoft JhengHei" panose="020B0604030504040204" pitchFamily="34" charset="-120"/>
                <a:ea typeface="Microsoft JhengHei" panose="020B0604030504040204" pitchFamily="34" charset="-120"/>
              </a:rPr>
              <a:t>王世貞</a:t>
            </a:r>
            <a:r>
              <a:rPr kumimoji="1" lang="en-US" altLang="zh-TW" sz="2400" dirty="0">
                <a:latin typeface="Microsoft JhengHei" panose="020B0604030504040204" pitchFamily="34" charset="-120"/>
                <a:ea typeface="Microsoft JhengHei" panose="020B0604030504040204" pitchFamily="34" charset="-120"/>
              </a:rPr>
              <a:t>——</a:t>
            </a:r>
            <a:r>
              <a:rPr kumimoji="1" lang="zh-HK" altLang="en-US" sz="2400" dirty="0">
                <a:latin typeface="Microsoft JhengHei" panose="020B0604030504040204" pitchFamily="34" charset="-120"/>
                <a:ea typeface="Microsoft JhengHei" panose="020B0604030504040204" pitchFamily="34" charset="-120"/>
              </a:rPr>
              <a:t>這被稱為「生平剛正不阿，從不對人妄贊一辭」</a:t>
            </a:r>
            <a:endParaRPr kumimoji="1" lang="en-US" altLang="zh-HK" sz="2400" dirty="0">
              <a:latin typeface="Microsoft JhengHei" panose="020B0604030504040204" pitchFamily="34" charset="-120"/>
              <a:ea typeface="Microsoft JhengHei" panose="020B0604030504040204" pitchFamily="34" charset="-120"/>
            </a:endParaRPr>
          </a:p>
          <a:p>
            <a:pPr marL="0" indent="0">
              <a:buNone/>
            </a:pPr>
            <a:r>
              <a:rPr kumimoji="1" lang="en-US" altLang="zh-HK" sz="2400" dirty="0">
                <a:latin typeface="Microsoft JhengHei" panose="020B0604030504040204" pitchFamily="34" charset="-120"/>
                <a:ea typeface="Microsoft JhengHei" panose="020B0604030504040204" pitchFamily="34" charset="-120"/>
              </a:rPr>
              <a:t>  </a:t>
            </a:r>
            <a:r>
              <a:rPr kumimoji="1" lang="zh-HK" altLang="en-US" sz="2400" dirty="0">
                <a:latin typeface="Microsoft JhengHei" panose="020B0604030504040204" pitchFamily="34" charset="-120"/>
                <a:ea typeface="Microsoft JhengHei" panose="020B0604030504040204" pitchFamily="34" charset="-120"/>
              </a:rPr>
              <a:t>留李時珍為客，而且欣然命筆，</a:t>
            </a:r>
            <a:endParaRPr kumimoji="1" lang="en-US" altLang="zh-HK" sz="2400" dirty="0">
              <a:latin typeface="Microsoft JhengHei" panose="020B0604030504040204" pitchFamily="34" charset="-120"/>
              <a:ea typeface="Microsoft JhengHei" panose="020B0604030504040204" pitchFamily="34" charset="-120"/>
            </a:endParaRPr>
          </a:p>
          <a:p>
            <a:pPr marL="0" indent="0">
              <a:buNone/>
            </a:pPr>
            <a:r>
              <a:rPr kumimoji="1" lang="en-US" altLang="zh-HK" sz="2400" dirty="0">
                <a:latin typeface="Microsoft JhengHei" panose="020B0604030504040204" pitchFamily="34" charset="-120"/>
                <a:ea typeface="Microsoft JhengHei" panose="020B0604030504040204" pitchFamily="34" charset="-120"/>
              </a:rPr>
              <a:t>  </a:t>
            </a:r>
            <a:r>
              <a:rPr kumimoji="1" lang="zh-HK" altLang="en-US" sz="2400" dirty="0">
                <a:latin typeface="Microsoft JhengHei" panose="020B0604030504040204" pitchFamily="34" charset="-120"/>
                <a:ea typeface="Microsoft JhengHei" panose="020B0604030504040204" pitchFamily="34" charset="-120"/>
              </a:rPr>
              <a:t>為</a:t>
            </a:r>
            <a:r>
              <a:rPr kumimoji="1" lang="en-US" altLang="zh-HK" sz="2400" dirty="0">
                <a:latin typeface="Microsoft JhengHei" panose="020B0604030504040204" pitchFamily="34" charset="-120"/>
                <a:ea typeface="Microsoft JhengHei" panose="020B0604030504040204" pitchFamily="34" charset="-120"/>
              </a:rPr>
              <a:t>《</a:t>
            </a:r>
            <a:r>
              <a:rPr kumimoji="1" lang="zh-HK" altLang="en-US" sz="2400" dirty="0">
                <a:latin typeface="Microsoft JhengHei" panose="020B0604030504040204" pitchFamily="34" charset="-120"/>
                <a:ea typeface="Microsoft JhengHei" panose="020B0604030504040204" pitchFamily="34" charset="-120"/>
              </a:rPr>
              <a:t>本草綱目</a:t>
            </a:r>
            <a:r>
              <a:rPr kumimoji="1" lang="en-US" altLang="zh-HK" sz="2400" dirty="0">
                <a:latin typeface="Microsoft JhengHei" panose="020B0604030504040204" pitchFamily="34" charset="-120"/>
                <a:ea typeface="Microsoft JhengHei" panose="020B0604030504040204" pitchFamily="34" charset="-120"/>
              </a:rPr>
              <a:t>》</a:t>
            </a:r>
            <a:r>
              <a:rPr kumimoji="1" lang="zh-HK" altLang="en-US" sz="2400" dirty="0">
                <a:latin typeface="Microsoft JhengHei" panose="020B0604030504040204" pitchFamily="34" charset="-120"/>
                <a:ea typeface="Microsoft JhengHei" panose="020B0604030504040204" pitchFamily="34" charset="-120"/>
              </a:rPr>
              <a:t>寫下評價極高的的序言</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他這麼寫道：</a:t>
            </a:r>
            <a:endParaRPr kumimoji="1" lang="en-US" altLang="zh-HK" sz="2400" dirty="0">
              <a:latin typeface="Microsoft JhengHei" panose="020B0604030504040204" pitchFamily="34" charset="-120"/>
              <a:ea typeface="Microsoft JhengHei" panose="020B0604030504040204" pitchFamily="34" charset="-120"/>
            </a:endParaRPr>
          </a:p>
          <a:p>
            <a:pPr marL="0" indent="0">
              <a:buNone/>
            </a:pPr>
            <a:r>
              <a:rPr kumimoji="1" lang="zh-TW" altLang="en-US" sz="2400" dirty="0">
                <a:latin typeface="Microsoft JhengHei" panose="020B0604030504040204" pitchFamily="34" charset="-120"/>
                <a:ea typeface="Microsoft JhengHei" panose="020B0604030504040204" pitchFamily="34" charset="-120"/>
              </a:rPr>
              <a:t>   </a:t>
            </a:r>
            <a:r>
              <a:rPr kumimoji="1" lang="zh-HK" altLang="en-US" sz="2400" dirty="0">
                <a:latin typeface="Microsoft JhengHei" panose="020B0604030504040204" pitchFamily="34" charset="-120"/>
                <a:ea typeface="Microsoft JhengHei" panose="020B0604030504040204" pitchFamily="34" charset="-120"/>
              </a:rPr>
              <a:t>「博而不繁，詳而有要，綜核究竟，</a:t>
            </a:r>
            <a:endParaRPr kumimoji="1" lang="en-US" altLang="zh-HK" sz="2400" dirty="0">
              <a:latin typeface="Microsoft JhengHei" panose="020B0604030504040204" pitchFamily="34" charset="-120"/>
              <a:ea typeface="Microsoft JhengHei" panose="020B0604030504040204" pitchFamily="34" charset="-120"/>
            </a:endParaRPr>
          </a:p>
          <a:p>
            <a:pPr marL="0" indent="0">
              <a:buNone/>
            </a:pPr>
            <a:r>
              <a:rPr kumimoji="1" lang="zh-HK" altLang="en-US" sz="2400" dirty="0">
                <a:latin typeface="Microsoft JhengHei" panose="020B0604030504040204" pitchFamily="34" charset="-120"/>
                <a:ea typeface="Microsoft JhengHei" panose="020B0604030504040204" pitchFamily="34" charset="-120"/>
              </a:rPr>
              <a:t>      直窺淵海，實性理之精微，格物</a:t>
            </a:r>
            <a:r>
              <a:rPr kumimoji="1" lang="zh-TW" altLang="en-US" sz="2400" dirty="0">
                <a:latin typeface="Microsoft JhengHei" panose="020B0604030504040204" pitchFamily="34" charset="-120"/>
                <a:ea typeface="Microsoft JhengHei" panose="020B0604030504040204" pitchFamily="34" charset="-120"/>
              </a:rPr>
              <a:t>之</a:t>
            </a:r>
            <a:r>
              <a:rPr kumimoji="1" lang="zh-HK" altLang="en-US" sz="2400" dirty="0">
                <a:latin typeface="Microsoft JhengHei" panose="020B0604030504040204" pitchFamily="34" charset="-120"/>
                <a:ea typeface="Microsoft JhengHei" panose="020B0604030504040204" pitchFamily="34" charset="-120"/>
              </a:rPr>
              <a:t>通典。」</a:t>
            </a:r>
            <a:endParaRPr kumimoji="1" lang="en-US" altLang="zh-HK" sz="2400" dirty="0">
              <a:latin typeface="Microsoft JhengHei" panose="020B0604030504040204" pitchFamily="34" charset="-120"/>
              <a:ea typeface="Microsoft JhengHei" panose="020B0604030504040204" pitchFamily="34" charset="-120"/>
            </a:endParaRPr>
          </a:p>
          <a:p>
            <a:pPr marL="0" indent="0">
              <a:buNone/>
            </a:pP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在王世貞的幫助下，金陵書商胡承龍決定出版</a:t>
            </a:r>
            <a:r>
              <a:rPr kumimoji="1" lang="en-US" altLang="zh-HK" sz="2400" dirty="0">
                <a:latin typeface="Microsoft JhengHei" panose="020B0604030504040204" pitchFamily="34" charset="-120"/>
                <a:ea typeface="Microsoft JhengHei" panose="020B0604030504040204" pitchFamily="34" charset="-120"/>
              </a:rPr>
              <a:t>《</a:t>
            </a:r>
            <a:r>
              <a:rPr kumimoji="1" lang="zh-HK" altLang="en-US" sz="2400" dirty="0">
                <a:latin typeface="Microsoft JhengHei" panose="020B0604030504040204" pitchFamily="34" charset="-120"/>
                <a:ea typeface="Microsoft JhengHei" panose="020B0604030504040204" pitchFamily="34" charset="-120"/>
              </a:rPr>
              <a:t>本草綱目</a:t>
            </a:r>
            <a:r>
              <a:rPr kumimoji="1" lang="en-US" altLang="zh-HK" sz="2400" dirty="0">
                <a:latin typeface="Microsoft JhengHei" panose="020B0604030504040204" pitchFamily="34" charset="-120"/>
                <a:ea typeface="Microsoft JhengHei" panose="020B0604030504040204" pitchFamily="34" charset="-120"/>
              </a:rPr>
              <a:t>》</a:t>
            </a:r>
            <a:r>
              <a:rPr kumimoji="1" lang="zh-HK" altLang="en-US" sz="2400" dirty="0">
                <a:latin typeface="Microsoft JhengHei" panose="020B0604030504040204" pitchFamily="34" charset="-120"/>
                <a:ea typeface="Microsoft JhengHei" panose="020B0604030504040204" pitchFamily="34" charset="-120"/>
              </a:rPr>
              <a:t>這本書</a:t>
            </a:r>
            <a:endParaRPr kumimoji="1" lang="zh-HK" altLang="en-US" sz="2000" dirty="0">
              <a:latin typeface="Microsoft JhengHei" panose="020B0604030504040204" pitchFamily="34" charset="-120"/>
              <a:ea typeface="Microsoft JhengHei" panose="020B0604030504040204" pitchFamily="34" charset="-120"/>
            </a:endParaRPr>
          </a:p>
        </p:txBody>
      </p:sp>
      <p:pic>
        <p:nvPicPr>
          <p:cNvPr id="4" name="Picture 4" descr="为什么古人读书的时候喜欢摇头晃脑？">
            <a:extLst>
              <a:ext uri="{FF2B5EF4-FFF2-40B4-BE49-F238E27FC236}">
                <a16:creationId xmlns:a16="http://schemas.microsoft.com/office/drawing/2014/main" xmlns="" id="{BC163C8B-6800-482E-8E2F-CD3BC397D7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7702" y="2156406"/>
            <a:ext cx="4788928" cy="3126922"/>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51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dissolv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dissolve">
                                      <p:cBhvr>
                                        <p:cTn id="26" dur="500"/>
                                        <p:tgtEl>
                                          <p:spTgt spid="3">
                                            <p:txEl>
                                              <p:pRg st="5" end="5"/>
                                            </p:txEl>
                                          </p:spTgt>
                                        </p:tgtEl>
                                      </p:cBhvr>
                                    </p:animEffect>
                                  </p:childTnLst>
                                </p:cTn>
                              </p:par>
                              <p:par>
                                <p:cTn id="27" presetID="38" presetClass="entr" presetSubtype="0" accel="50000" fill="hold" nodeType="withEffect">
                                  <p:stCondLst>
                                    <p:cond delay="0"/>
                                  </p:stCondLst>
                                  <p:iterate type="lt">
                                    <p:tmPct val="50000"/>
                                  </p:iterate>
                                  <p:childTnLst>
                                    <p:set>
                                      <p:cBhvr>
                                        <p:cTn id="28" dur="1" fill="hold">
                                          <p:stCondLst>
                                            <p:cond delay="0"/>
                                          </p:stCondLst>
                                        </p:cTn>
                                        <p:tgtEl>
                                          <p:spTgt spid="3">
                                            <p:txEl>
                                              <p:pRg st="6" end="6"/>
                                            </p:txEl>
                                          </p:spTgt>
                                        </p:tgtEl>
                                        <p:attrNameLst>
                                          <p:attrName>style.visibility</p:attrName>
                                        </p:attrNameLst>
                                      </p:cBhvr>
                                      <p:to>
                                        <p:strVal val="visible"/>
                                      </p:to>
                                    </p:set>
                                    <p:set>
                                      <p:cBhvr>
                                        <p:cTn id="29" dur="91" fill="hold">
                                          <p:stCondLst>
                                            <p:cond delay="0"/>
                                          </p:stCondLst>
                                        </p:cTn>
                                        <p:tgtEl>
                                          <p:spTgt spid="3">
                                            <p:txEl>
                                              <p:pRg st="6" end="6"/>
                                            </p:txEl>
                                          </p:spTgt>
                                        </p:tgtEl>
                                        <p:attrNameLst>
                                          <p:attrName>style.rotation</p:attrName>
                                        </p:attrNameLst>
                                      </p:cBhvr>
                                      <p:to>
                                        <p:strVal val="-45.0"/>
                                      </p:to>
                                    </p:set>
                                    <p:anim calcmode="lin" valueType="num">
                                      <p:cBhvr>
                                        <p:cTn id="30" dur="91" fill="hold">
                                          <p:stCondLst>
                                            <p:cond delay="91"/>
                                          </p:stCondLst>
                                        </p:cTn>
                                        <p:tgtEl>
                                          <p:spTgt spid="3">
                                            <p:txEl>
                                              <p:pRg st="6" end="6"/>
                                            </p:txEl>
                                          </p:spTgt>
                                        </p:tgtEl>
                                        <p:attrNameLst>
                                          <p:attrName>style.rotation</p:attrName>
                                        </p:attrNameLst>
                                      </p:cBhvr>
                                      <p:tavLst>
                                        <p:tav tm="0">
                                          <p:val>
                                            <p:fltVal val="-45"/>
                                          </p:val>
                                        </p:tav>
                                        <p:tav tm="69900">
                                          <p:val>
                                            <p:fltVal val="45"/>
                                          </p:val>
                                        </p:tav>
                                        <p:tav tm="100000">
                                          <p:val>
                                            <p:fltVal val="0"/>
                                          </p:val>
                                        </p:tav>
                                      </p:tavLst>
                                    </p:anim>
                                    <p:anim calcmode="lin" valueType="num">
                                      <p:cBhvr>
                                        <p:cTn id="31" dur="91" fill="hold">
                                          <p:stCondLst>
                                            <p:cond delay="0"/>
                                          </p:stCondLst>
                                        </p:cTn>
                                        <p:tgtEl>
                                          <p:spTgt spid="3">
                                            <p:txEl>
                                              <p:pRg st="6" end="6"/>
                                            </p:txEl>
                                          </p:spTgt>
                                        </p:tgtEl>
                                        <p:attrNameLst>
                                          <p:attrName>ppt_y</p:attrName>
                                        </p:attrNameLst>
                                      </p:cBhvr>
                                      <p:tavLst>
                                        <p:tav tm="0">
                                          <p:val>
                                            <p:strVal val="#ppt_y-1"/>
                                          </p:val>
                                        </p:tav>
                                        <p:tav tm="100000">
                                          <p:val>
                                            <p:strVal val="#ppt_y-(0.354*#ppt_w-0.172*#ppt_h)"/>
                                          </p:val>
                                        </p:tav>
                                      </p:tavLst>
                                    </p:anim>
                                    <p:anim calcmode="lin" valueType="num">
                                      <p:cBhvr>
                                        <p:cTn id="32" dur="31" decel="50000" autoRev="1" fill="hold">
                                          <p:stCondLst>
                                            <p:cond delay="91"/>
                                          </p:stCondLst>
                                        </p:cTn>
                                        <p:tgtEl>
                                          <p:spTgt spid="3">
                                            <p:txEl>
                                              <p:pRg st="6" end="6"/>
                                            </p:txEl>
                                          </p:spTgt>
                                        </p:tgtEl>
                                        <p:attrNameLst>
                                          <p:attrName>ppt_y</p:attrName>
                                        </p:attrNameLst>
                                      </p:cBhvr>
                                      <p:tavLst>
                                        <p:tav tm="0">
                                          <p:val>
                                            <p:strVal val="#ppt_y-(0.354*#ppt_w-0.172*#ppt_h)"/>
                                          </p:val>
                                        </p:tav>
                                        <p:tav tm="100000">
                                          <p:val>
                                            <p:strVal val="#ppt_y-(0.354*#ppt_w-0.172*#ppt_h)-#ppt_h/2"/>
                                          </p:val>
                                        </p:tav>
                                      </p:tavLst>
                                    </p:anim>
                                    <p:anim calcmode="lin" valueType="num">
                                      <p:cBhvr>
                                        <p:cTn id="33" dur="27" fill="hold">
                                          <p:stCondLst>
                                            <p:cond delay="173"/>
                                          </p:stCondLst>
                                        </p:cTn>
                                        <p:tgtEl>
                                          <p:spTgt spid="3">
                                            <p:txEl>
                                              <p:pRg st="6" end="6"/>
                                            </p:txEl>
                                          </p:spTgt>
                                        </p:tgtEl>
                                        <p:attrNameLst>
                                          <p:attrName>ppt_y</p:attrName>
                                        </p:attrNameLst>
                                      </p:cBhvr>
                                      <p:tavLst>
                                        <p:tav tm="0">
                                          <p:val>
                                            <p:strVal val="#ppt_y-(0.354*#ppt_w-0.172*#ppt_h)"/>
                                          </p:val>
                                        </p:tav>
                                        <p:tav tm="100000">
                                          <p:val>
                                            <p:strVal val="#ppt_y"/>
                                          </p:val>
                                        </p:tav>
                                      </p:tavLst>
                                    </p:anim>
                                  </p:childTnLst>
                                </p:cTn>
                              </p:par>
                              <p:par>
                                <p:cTn id="34" presetID="38" presetClass="entr" presetSubtype="0" accel="50000" fill="hold" nodeType="withEffect">
                                  <p:stCondLst>
                                    <p:cond delay="0"/>
                                  </p:stCondLst>
                                  <p:iterate type="lt">
                                    <p:tmPct val="50000"/>
                                  </p:iterate>
                                  <p:childTnLst>
                                    <p:set>
                                      <p:cBhvr>
                                        <p:cTn id="35" dur="1" fill="hold">
                                          <p:stCondLst>
                                            <p:cond delay="0"/>
                                          </p:stCondLst>
                                        </p:cTn>
                                        <p:tgtEl>
                                          <p:spTgt spid="3">
                                            <p:txEl>
                                              <p:pRg st="7" end="7"/>
                                            </p:txEl>
                                          </p:spTgt>
                                        </p:tgtEl>
                                        <p:attrNameLst>
                                          <p:attrName>style.visibility</p:attrName>
                                        </p:attrNameLst>
                                      </p:cBhvr>
                                      <p:to>
                                        <p:strVal val="visible"/>
                                      </p:to>
                                    </p:set>
                                    <p:set>
                                      <p:cBhvr>
                                        <p:cTn id="36" dur="91" fill="hold">
                                          <p:stCondLst>
                                            <p:cond delay="0"/>
                                          </p:stCondLst>
                                        </p:cTn>
                                        <p:tgtEl>
                                          <p:spTgt spid="3">
                                            <p:txEl>
                                              <p:pRg st="7" end="7"/>
                                            </p:txEl>
                                          </p:spTgt>
                                        </p:tgtEl>
                                        <p:attrNameLst>
                                          <p:attrName>style.rotation</p:attrName>
                                        </p:attrNameLst>
                                      </p:cBhvr>
                                      <p:to>
                                        <p:strVal val="-45.0"/>
                                      </p:to>
                                    </p:set>
                                    <p:anim calcmode="lin" valueType="num">
                                      <p:cBhvr>
                                        <p:cTn id="37" dur="91" fill="hold">
                                          <p:stCondLst>
                                            <p:cond delay="91"/>
                                          </p:stCondLst>
                                        </p:cTn>
                                        <p:tgtEl>
                                          <p:spTgt spid="3">
                                            <p:txEl>
                                              <p:pRg st="7" end="7"/>
                                            </p:txEl>
                                          </p:spTgt>
                                        </p:tgtEl>
                                        <p:attrNameLst>
                                          <p:attrName>style.rotation</p:attrName>
                                        </p:attrNameLst>
                                      </p:cBhvr>
                                      <p:tavLst>
                                        <p:tav tm="0">
                                          <p:val>
                                            <p:fltVal val="-45"/>
                                          </p:val>
                                        </p:tav>
                                        <p:tav tm="69900">
                                          <p:val>
                                            <p:fltVal val="45"/>
                                          </p:val>
                                        </p:tav>
                                        <p:tav tm="100000">
                                          <p:val>
                                            <p:fltVal val="0"/>
                                          </p:val>
                                        </p:tav>
                                      </p:tavLst>
                                    </p:anim>
                                    <p:anim calcmode="lin" valueType="num">
                                      <p:cBhvr>
                                        <p:cTn id="38" dur="91" fill="hold">
                                          <p:stCondLst>
                                            <p:cond delay="0"/>
                                          </p:stCondLst>
                                        </p:cTn>
                                        <p:tgtEl>
                                          <p:spTgt spid="3">
                                            <p:txEl>
                                              <p:pRg st="7" end="7"/>
                                            </p:txEl>
                                          </p:spTgt>
                                        </p:tgtEl>
                                        <p:attrNameLst>
                                          <p:attrName>ppt_y</p:attrName>
                                        </p:attrNameLst>
                                      </p:cBhvr>
                                      <p:tavLst>
                                        <p:tav tm="0">
                                          <p:val>
                                            <p:strVal val="#ppt_y-1"/>
                                          </p:val>
                                        </p:tav>
                                        <p:tav tm="100000">
                                          <p:val>
                                            <p:strVal val="#ppt_y-(0.354*#ppt_w-0.172*#ppt_h)"/>
                                          </p:val>
                                        </p:tav>
                                      </p:tavLst>
                                    </p:anim>
                                    <p:anim calcmode="lin" valueType="num">
                                      <p:cBhvr>
                                        <p:cTn id="39" dur="31" decel="50000" autoRev="1" fill="hold">
                                          <p:stCondLst>
                                            <p:cond delay="91"/>
                                          </p:stCondLst>
                                        </p:cTn>
                                        <p:tgtEl>
                                          <p:spTgt spid="3">
                                            <p:txEl>
                                              <p:pRg st="7" end="7"/>
                                            </p:txEl>
                                          </p:spTgt>
                                        </p:tgtEl>
                                        <p:attrNameLst>
                                          <p:attrName>ppt_y</p:attrName>
                                        </p:attrNameLst>
                                      </p:cBhvr>
                                      <p:tavLst>
                                        <p:tav tm="0">
                                          <p:val>
                                            <p:strVal val="#ppt_y-(0.354*#ppt_w-0.172*#ppt_h)"/>
                                          </p:val>
                                        </p:tav>
                                        <p:tav tm="100000">
                                          <p:val>
                                            <p:strVal val="#ppt_y-(0.354*#ppt_w-0.172*#ppt_h)-#ppt_h/2"/>
                                          </p:val>
                                        </p:tav>
                                      </p:tavLst>
                                    </p:anim>
                                    <p:anim calcmode="lin" valueType="num">
                                      <p:cBhvr>
                                        <p:cTn id="40" dur="27" fill="hold">
                                          <p:stCondLst>
                                            <p:cond delay="173"/>
                                          </p:stCondLst>
                                        </p:cTn>
                                        <p:tgtEl>
                                          <p:spTgt spid="3">
                                            <p:txEl>
                                              <p:pRg st="7" end="7"/>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8" presetClass="entr" presetSubtype="12"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strips(downLeft)">
                                      <p:cBhvr>
                                        <p:cTn id="4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一張含有 桌, 坐, 光, 直立的 的圖片&#10;&#10;自動產生的描述">
            <a:extLst>
              <a:ext uri="{FF2B5EF4-FFF2-40B4-BE49-F238E27FC236}">
                <a16:creationId xmlns:a16="http://schemas.microsoft.com/office/drawing/2014/main" xmlns="" id="{72B3C979-D0AE-45AE-890E-DC84091F466D}"/>
              </a:ext>
            </a:extLst>
          </p:cNvPr>
          <p:cNvPicPr>
            <a:picLocks noChangeAspect="1"/>
          </p:cNvPicPr>
          <p:nvPr/>
        </p:nvPicPr>
        <p:blipFill>
          <a:blip r:embed="rId2"/>
          <a:stretch>
            <a:fillRect/>
          </a:stretch>
        </p:blipFill>
        <p:spPr>
          <a:xfrm>
            <a:off x="46691" y="132675"/>
            <a:ext cx="5403133" cy="1643664"/>
          </a:xfrm>
          <a:prstGeom prst="rect">
            <a:avLst/>
          </a:prstGeom>
        </p:spPr>
      </p:pic>
      <p:sp>
        <p:nvSpPr>
          <p:cNvPr id="2" name="標題 1">
            <a:extLst>
              <a:ext uri="{FF2B5EF4-FFF2-40B4-BE49-F238E27FC236}">
                <a16:creationId xmlns:a16="http://schemas.microsoft.com/office/drawing/2014/main" xmlns="" id="{BD0477DD-8EBF-F045-8034-BF11A8B57C75}"/>
              </a:ext>
            </a:extLst>
          </p:cNvPr>
          <p:cNvSpPr>
            <a:spLocks noGrp="1"/>
          </p:cNvSpPr>
          <p:nvPr>
            <p:ph type="title"/>
          </p:nvPr>
        </p:nvSpPr>
        <p:spPr>
          <a:xfrm>
            <a:off x="682752" y="272486"/>
            <a:ext cx="10515600" cy="1325563"/>
          </a:xfrm>
        </p:spPr>
        <p:txBody>
          <a:bodyPr/>
          <a:lstStyle/>
          <a:p>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醫學聖經的面世</a:t>
            </a:r>
          </a:p>
        </p:txBody>
      </p:sp>
      <p:sp>
        <p:nvSpPr>
          <p:cNvPr id="3" name="內容版面配置區 2">
            <a:extLst>
              <a:ext uri="{FF2B5EF4-FFF2-40B4-BE49-F238E27FC236}">
                <a16:creationId xmlns:a16="http://schemas.microsoft.com/office/drawing/2014/main" xmlns="" id="{AF526BC5-4664-284E-8562-AD9E1A2F045E}"/>
              </a:ext>
            </a:extLst>
          </p:cNvPr>
          <p:cNvSpPr>
            <a:spLocks noGrp="1"/>
          </p:cNvSpPr>
          <p:nvPr>
            <p:ph idx="1"/>
          </p:nvPr>
        </p:nvSpPr>
        <p:spPr>
          <a:xfrm>
            <a:off x="0" y="2004938"/>
            <a:ext cx="10515600" cy="4789053"/>
          </a:xfrm>
        </p:spPr>
        <p:txBody>
          <a:bodyPr>
            <a:normAutofit/>
          </a:bodyPr>
          <a:lstStyle/>
          <a:p>
            <a:r>
              <a:rPr kumimoji="1" lang="zh-TW" altLang="en-US" dirty="0">
                <a:latin typeface="Microsoft JhengHei" panose="020B0604030504040204" pitchFamily="34" charset="-120"/>
                <a:ea typeface="Microsoft JhengHei" panose="020B0604030504040204" pitchFamily="34" charset="-120"/>
              </a:rPr>
              <a:t>萬曆二十一年（</a:t>
            </a:r>
            <a:r>
              <a:rPr kumimoji="1" lang="en-US" altLang="zh-TW" dirty="0">
                <a:latin typeface="Microsoft JhengHei" panose="020B0604030504040204" pitchFamily="34" charset="-120"/>
                <a:ea typeface="Microsoft JhengHei" panose="020B0604030504040204" pitchFamily="34" charset="-120"/>
              </a:rPr>
              <a:t>1593</a:t>
            </a:r>
            <a:r>
              <a:rPr kumimoji="1" lang="zh-TW" altLang="en-US" dirty="0">
                <a:latin typeface="Microsoft JhengHei" panose="020B0604030504040204" pitchFamily="34" charset="-120"/>
                <a:ea typeface="Microsoft JhengHei" panose="020B0604030504040204" pitchFamily="34" charset="-120"/>
              </a:rPr>
              <a:t>），這本未來將會震驚全球的醫學鉅著快要殺青，七十六歲的李時珍卻病入膏肓，溘然長逝</a:t>
            </a:r>
          </a:p>
          <a:p>
            <a:r>
              <a:rPr kumimoji="1" lang="zh-TW" altLang="en-US" dirty="0">
                <a:latin typeface="Microsoft JhengHei" panose="020B0604030504040204" pitchFamily="34" charset="-120"/>
                <a:ea typeface="Microsoft JhengHei" panose="020B0604030504040204" pitchFamily="34" charset="-120"/>
              </a:rPr>
              <a:t>三年後，萬曆二十四年（</a:t>
            </a:r>
            <a:r>
              <a:rPr kumimoji="1" lang="en-US" altLang="zh-TW" dirty="0">
                <a:latin typeface="Microsoft JhengHei" panose="020B0604030504040204" pitchFamily="34" charset="-120"/>
                <a:ea typeface="Microsoft JhengHei" panose="020B0604030504040204" pitchFamily="34" charset="-120"/>
              </a:rPr>
              <a:t>1596</a:t>
            </a:r>
            <a:r>
              <a:rPr kumimoji="1" lang="zh-TW" altLang="en-US" dirty="0">
                <a:latin typeface="Microsoft JhengHei" panose="020B0604030504040204" pitchFamily="34" charset="-120"/>
                <a:ea typeface="Microsoft JhengHei" panose="020B0604030504040204" pitchFamily="34" charset="-120"/>
              </a:rPr>
              <a:t>），第一個版本的</a:t>
            </a:r>
            <a:r>
              <a:rPr kumimoji="1" lang="en-US" altLang="zh-TW" dirty="0">
                <a:latin typeface="Microsoft JhengHei" panose="020B0604030504040204" pitchFamily="34" charset="-120"/>
                <a:ea typeface="Microsoft JhengHei" panose="020B0604030504040204" pitchFamily="34" charset="-120"/>
              </a:rPr>
              <a:t>《</a:t>
            </a:r>
            <a:r>
              <a:rPr kumimoji="1" lang="zh-TW" altLang="en-US" dirty="0">
                <a:latin typeface="Microsoft JhengHei" panose="020B0604030504040204" pitchFamily="34" charset="-120"/>
                <a:ea typeface="Microsoft JhengHei" panose="020B0604030504040204" pitchFamily="34" charset="-120"/>
              </a:rPr>
              <a:t>本草綱目</a:t>
            </a:r>
            <a:r>
              <a:rPr kumimoji="1" lang="en-US" altLang="zh-TW" dirty="0">
                <a:latin typeface="Microsoft JhengHei" panose="020B0604030504040204" pitchFamily="34" charset="-120"/>
                <a:ea typeface="Microsoft JhengHei" panose="020B0604030504040204" pitchFamily="34" charset="-120"/>
              </a:rPr>
              <a:t>》</a:t>
            </a:r>
            <a:r>
              <a:rPr kumimoji="1" lang="zh-TW" altLang="en-US" dirty="0">
                <a:latin typeface="Microsoft JhengHei" panose="020B0604030504040204" pitchFamily="34" charset="-120"/>
                <a:ea typeface="Microsoft JhengHei" panose="020B0604030504040204" pitchFamily="34" charset="-120"/>
              </a:rPr>
              <a:t>正式在南京出版</a:t>
            </a:r>
          </a:p>
          <a:p>
            <a:r>
              <a:rPr kumimoji="1" lang="zh-TW" altLang="en-US" dirty="0">
                <a:latin typeface="Microsoft JhengHei" panose="020B0604030504040204" pitchFamily="34" charset="-120"/>
                <a:ea typeface="Microsoft JhengHei" panose="020B0604030504040204" pitchFamily="34" charset="-120"/>
              </a:rPr>
              <a:t>這也是</a:t>
            </a:r>
            <a:r>
              <a:rPr kumimoji="1" lang="en-US" altLang="zh-TW" dirty="0">
                <a:latin typeface="Microsoft JhengHei" panose="020B0604030504040204" pitchFamily="34" charset="-120"/>
                <a:ea typeface="Microsoft JhengHei" panose="020B0604030504040204" pitchFamily="34" charset="-120"/>
              </a:rPr>
              <a:t>《</a:t>
            </a:r>
            <a:r>
              <a:rPr kumimoji="1" lang="zh-TW" altLang="en-US" dirty="0">
                <a:latin typeface="Microsoft JhengHei" panose="020B0604030504040204" pitchFamily="34" charset="-120"/>
                <a:ea typeface="Microsoft JhengHei" panose="020B0604030504040204" pitchFamily="34" charset="-120"/>
              </a:rPr>
              <a:t>本草綱目</a:t>
            </a:r>
            <a:r>
              <a:rPr kumimoji="1" lang="en-US" altLang="zh-TW" dirty="0">
                <a:latin typeface="Microsoft JhengHei" panose="020B0604030504040204" pitchFamily="34" charset="-120"/>
                <a:ea typeface="Microsoft JhengHei" panose="020B0604030504040204" pitchFamily="34" charset="-120"/>
              </a:rPr>
              <a:t>》</a:t>
            </a:r>
            <a:r>
              <a:rPr kumimoji="1" lang="zh-TW" altLang="en-US" dirty="0">
                <a:latin typeface="Microsoft JhengHei" panose="020B0604030504040204" pitchFamily="34" charset="-120"/>
                <a:ea typeface="Microsoft JhengHei" panose="020B0604030504040204" pitchFamily="34" charset="-120"/>
              </a:rPr>
              <a:t>的第一個版</a:t>
            </a:r>
            <a:r>
              <a:rPr kumimoji="1" lang="en-US" altLang="zh-TW" dirty="0">
                <a:latin typeface="Microsoft JhengHei" panose="020B0604030504040204" pitchFamily="34" charset="-120"/>
                <a:ea typeface="Microsoft JhengHei" panose="020B0604030504040204" pitchFamily="34" charset="-120"/>
              </a:rPr>
              <a:t/>
            </a:r>
            <a:br>
              <a:rPr kumimoji="1" lang="en-US" altLang="zh-TW" dirty="0">
                <a:latin typeface="Microsoft JhengHei" panose="020B0604030504040204" pitchFamily="34" charset="-120"/>
                <a:ea typeface="Microsoft JhengHei" panose="020B0604030504040204" pitchFamily="34" charset="-120"/>
              </a:rPr>
            </a:br>
            <a:r>
              <a:rPr kumimoji="1" lang="zh-TW" altLang="en-US" dirty="0">
                <a:latin typeface="Microsoft JhengHei" panose="020B0604030504040204" pitchFamily="34" charset="-120"/>
                <a:ea typeface="Microsoft JhengHei" panose="020B0604030504040204" pitchFamily="34" charset="-120"/>
              </a:rPr>
              <a:t>本</a:t>
            </a:r>
            <a:r>
              <a:rPr kumimoji="1" lang="en-US" altLang="zh-TW" dirty="0">
                <a:latin typeface="Microsoft JhengHei" panose="020B0604030504040204" pitchFamily="34" charset="-120"/>
                <a:ea typeface="Microsoft JhengHei" panose="020B0604030504040204" pitchFamily="34" charset="-120"/>
              </a:rPr>
              <a:t>———</a:t>
            </a:r>
            <a:r>
              <a:rPr kumimoji="1" lang="zh-TW" altLang="en-US" dirty="0">
                <a:latin typeface="Microsoft JhengHei" panose="020B0604030504040204" pitchFamily="34" charset="-120"/>
                <a:ea typeface="Microsoft JhengHei" panose="020B0604030504040204" pitchFamily="34" charset="-120"/>
              </a:rPr>
              <a:t>金陵本</a:t>
            </a:r>
          </a:p>
        </p:txBody>
      </p:sp>
      <p:pic>
        <p:nvPicPr>
          <p:cNvPr id="5" name="內容版面配置區 3">
            <a:extLst>
              <a:ext uri="{FF2B5EF4-FFF2-40B4-BE49-F238E27FC236}">
                <a16:creationId xmlns:a16="http://schemas.microsoft.com/office/drawing/2014/main" xmlns="" id="{F22F9D76-E051-491F-A0B1-83F28B1A7BB7}"/>
              </a:ext>
            </a:extLst>
          </p:cNvPr>
          <p:cNvPicPr>
            <a:picLocks noChangeAspect="1"/>
          </p:cNvPicPr>
          <p:nvPr/>
        </p:nvPicPr>
        <p:blipFill>
          <a:blip r:embed="rId3"/>
          <a:stretch>
            <a:fillRect/>
          </a:stretch>
        </p:blipFill>
        <p:spPr>
          <a:xfrm>
            <a:off x="5973750" y="3337891"/>
            <a:ext cx="6026226" cy="3346373"/>
          </a:xfrm>
          <a:prstGeom prst="rect">
            <a:avLst/>
          </a:prstGeom>
          <a:ln>
            <a:noFill/>
          </a:ln>
          <a:effectLst>
            <a:softEdge rad="317500"/>
          </a:effectLst>
        </p:spPr>
      </p:pic>
    </p:spTree>
    <p:extLst>
      <p:ext uri="{BB962C8B-B14F-4D97-AF65-F5344CB8AC3E}">
        <p14:creationId xmlns:p14="http://schemas.microsoft.com/office/powerpoint/2010/main" val="2657519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52E0CCF1-4363-A049-BE1E-EDB1FC051C7D}"/>
              </a:ext>
            </a:extLst>
          </p:cNvPr>
          <p:cNvSpPr>
            <a:spLocks noGrp="1"/>
          </p:cNvSpPr>
          <p:nvPr>
            <p:ph type="title"/>
          </p:nvPr>
        </p:nvSpPr>
        <p:spPr>
          <a:xfrm>
            <a:off x="523533" y="197078"/>
            <a:ext cx="10515600" cy="1325563"/>
          </a:xfrm>
        </p:spPr>
        <p:txBody>
          <a:bodyPr/>
          <a:lstStyle/>
          <a:p>
            <a:r>
              <a:rPr kumimoji="1" lang="en-US" altLang="zh-HK"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本草綱目</a:t>
            </a:r>
            <a:r>
              <a:rPr kumimoji="1" lang="en-US" altLang="zh-HK"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的國外版本</a:t>
            </a:r>
          </a:p>
        </p:txBody>
      </p:sp>
      <p:sp>
        <p:nvSpPr>
          <p:cNvPr id="3" name="內容版面配置區 2">
            <a:extLst>
              <a:ext uri="{FF2B5EF4-FFF2-40B4-BE49-F238E27FC236}">
                <a16:creationId xmlns:a16="http://schemas.microsoft.com/office/drawing/2014/main" xmlns="" id="{B1CFF0B2-90AB-2045-B70F-6362EEDA9015}"/>
              </a:ext>
            </a:extLst>
          </p:cNvPr>
          <p:cNvSpPr>
            <a:spLocks noGrp="1"/>
          </p:cNvSpPr>
          <p:nvPr>
            <p:ph idx="1"/>
          </p:nvPr>
        </p:nvSpPr>
        <p:spPr>
          <a:xfrm>
            <a:off x="661554" y="1392244"/>
            <a:ext cx="8596668" cy="839089"/>
          </a:xfrm>
        </p:spPr>
        <p:txBody>
          <a:bodyPr>
            <a:normAutofit fontScale="92500" lnSpcReduction="20000"/>
          </a:bodyPr>
          <a:lstStyle/>
          <a:p>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本草綱目</a:t>
            </a:r>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面世後，在國外也取得了巨大的反響</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它是中國史上被翻譯最多的醫學書籍，沒有之一</a:t>
            </a:r>
            <a:endParaRPr kumimoji="1" lang="en-US" altLang="zh-HK" dirty="0">
              <a:latin typeface="Microsoft JhengHei" panose="020B0604030504040204" pitchFamily="34" charset="-120"/>
              <a:ea typeface="Microsoft JhengHei" panose="020B0604030504040204" pitchFamily="34" charset="-120"/>
            </a:endParaRPr>
          </a:p>
        </p:txBody>
      </p:sp>
      <p:grpSp>
        <p:nvGrpSpPr>
          <p:cNvPr id="13" name="Group 15">
            <a:extLst>
              <a:ext uri="{FF2B5EF4-FFF2-40B4-BE49-F238E27FC236}">
                <a16:creationId xmlns:a16="http://schemas.microsoft.com/office/drawing/2014/main" xmlns="" id="{4FF4F00E-D4B6-5446-AE50-85651A171E5D}"/>
              </a:ext>
            </a:extLst>
          </p:cNvPr>
          <p:cNvGrpSpPr/>
          <p:nvPr/>
        </p:nvGrpSpPr>
        <p:grpSpPr>
          <a:xfrm>
            <a:off x="5502664" y="2556139"/>
            <a:ext cx="1486047" cy="4201234"/>
            <a:chOff x="497608" y="1388615"/>
            <a:chExt cx="3020291" cy="4669285"/>
          </a:xfrm>
        </p:grpSpPr>
        <p:sp>
          <p:nvSpPr>
            <p:cNvPr id="14" name="Rectangle 16">
              <a:extLst>
                <a:ext uri="{FF2B5EF4-FFF2-40B4-BE49-F238E27FC236}">
                  <a16:creationId xmlns:a16="http://schemas.microsoft.com/office/drawing/2014/main" xmlns="" id="{2BFEB15C-3546-DD41-BF13-9B4E724CD70A}"/>
                </a:ext>
              </a:extLst>
            </p:cNvPr>
            <p:cNvSpPr/>
            <p:nvPr/>
          </p:nvSpPr>
          <p:spPr>
            <a:xfrm>
              <a:off x="497608" y="1388615"/>
              <a:ext cx="3020291" cy="15701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a:t>1783</a:t>
              </a:r>
              <a:endParaRPr lang="en-US" sz="4800" dirty="0"/>
            </a:p>
          </p:txBody>
        </p:sp>
        <p:sp>
          <p:nvSpPr>
            <p:cNvPr id="15" name="Rectangle 17">
              <a:extLst>
                <a:ext uri="{FF2B5EF4-FFF2-40B4-BE49-F238E27FC236}">
                  <a16:creationId xmlns:a16="http://schemas.microsoft.com/office/drawing/2014/main" xmlns="" id="{A89363DC-EA4A-3244-B66C-176C2F09DF01}"/>
                </a:ext>
              </a:extLst>
            </p:cNvPr>
            <p:cNvSpPr/>
            <p:nvPr/>
          </p:nvSpPr>
          <p:spPr>
            <a:xfrm>
              <a:off x="497608" y="2958796"/>
              <a:ext cx="3020291" cy="2946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HK" altLang="en-US" sz="2400" dirty="0">
                  <a:solidFill>
                    <a:schemeClr val="tx1"/>
                  </a:solidFill>
                  <a:latin typeface="Microsoft JhengHei" panose="020B0604030504040204" pitchFamily="34" charset="-120"/>
                  <a:ea typeface="Microsoft JhengHei" panose="020B0604030504040204" pitchFamily="34" charset="-120"/>
                </a:rPr>
                <a:t>日本出版</a:t>
              </a:r>
              <a:r>
                <a:rPr kumimoji="1" lang="en-US" altLang="zh-HK" sz="2400" dirty="0">
                  <a:solidFill>
                    <a:schemeClr val="tx1"/>
                  </a:solidFill>
                  <a:latin typeface="Microsoft JhengHei" panose="020B0604030504040204" pitchFamily="34" charset="-120"/>
                  <a:ea typeface="Microsoft JhengHei" panose="020B0604030504040204" pitchFamily="34" charset="-120"/>
                </a:rPr>
                <a:t>《</a:t>
              </a:r>
              <a:r>
                <a:rPr kumimoji="1" lang="zh-HK" altLang="en-US" sz="2400" dirty="0">
                  <a:solidFill>
                    <a:schemeClr val="tx1"/>
                  </a:solidFill>
                  <a:latin typeface="Microsoft JhengHei" panose="020B0604030504040204" pitchFamily="34" charset="-120"/>
                  <a:ea typeface="Microsoft JhengHei" panose="020B0604030504040204" pitchFamily="34" charset="-120"/>
                </a:rPr>
                <a:t>本草綱目</a:t>
              </a:r>
              <a:r>
                <a:rPr kumimoji="1" lang="zh-TW" altLang="en-US" sz="2400" dirty="0">
                  <a:solidFill>
                    <a:schemeClr val="tx1"/>
                  </a:solidFill>
                  <a:latin typeface="Microsoft JhengHei" panose="020B0604030504040204" pitchFamily="34" charset="-120"/>
                  <a:ea typeface="Microsoft JhengHei" panose="020B0604030504040204" pitchFamily="34" charset="-120"/>
                </a:rPr>
                <a:t>譯</a:t>
              </a:r>
              <a:r>
                <a:rPr kumimoji="1" lang="zh-HK" altLang="en-US" sz="2400" dirty="0">
                  <a:solidFill>
                    <a:schemeClr val="tx1"/>
                  </a:solidFill>
                  <a:latin typeface="Microsoft JhengHei" panose="020B0604030504040204" pitchFamily="34" charset="-120"/>
                  <a:ea typeface="Microsoft JhengHei" panose="020B0604030504040204" pitchFamily="34" charset="-120"/>
                </a:rPr>
                <a:t>說</a:t>
              </a:r>
              <a:r>
                <a:rPr kumimoji="1" lang="en-US" altLang="zh-HK" sz="2400" dirty="0">
                  <a:solidFill>
                    <a:schemeClr val="tx1"/>
                  </a:solidFill>
                  <a:latin typeface="Microsoft JhengHei" panose="020B0604030504040204" pitchFamily="34" charset="-120"/>
                  <a:ea typeface="Microsoft JhengHei" panose="020B0604030504040204" pitchFamily="34" charset="-120"/>
                </a:rPr>
                <a:t>》</a:t>
              </a:r>
            </a:p>
            <a:p>
              <a:pPr algn="ctr"/>
              <a:endParaRPr lang="en-US" sz="1200" dirty="0"/>
            </a:p>
          </p:txBody>
        </p:sp>
        <p:sp>
          <p:nvSpPr>
            <p:cNvPr id="16" name="Rectangle 18">
              <a:extLst>
                <a:ext uri="{FF2B5EF4-FFF2-40B4-BE49-F238E27FC236}">
                  <a16:creationId xmlns:a16="http://schemas.microsoft.com/office/drawing/2014/main" xmlns="" id="{129DB3DE-5CBC-B74C-B06F-72641C22C8DE}"/>
                </a:ext>
              </a:extLst>
            </p:cNvPr>
            <p:cNvSpPr/>
            <p:nvPr/>
          </p:nvSpPr>
          <p:spPr>
            <a:xfrm>
              <a:off x="497608" y="5905500"/>
              <a:ext cx="3020291" cy="15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7" name="Group 11">
            <a:extLst>
              <a:ext uri="{FF2B5EF4-FFF2-40B4-BE49-F238E27FC236}">
                <a16:creationId xmlns:a16="http://schemas.microsoft.com/office/drawing/2014/main" xmlns="" id="{6A7D4FEE-D0A0-A644-947C-5BEF9D77BB94}"/>
              </a:ext>
            </a:extLst>
          </p:cNvPr>
          <p:cNvGrpSpPr/>
          <p:nvPr/>
        </p:nvGrpSpPr>
        <p:grpSpPr>
          <a:xfrm>
            <a:off x="3209842" y="2556139"/>
            <a:ext cx="2421185" cy="4201234"/>
            <a:chOff x="382787" y="1388615"/>
            <a:chExt cx="3310631" cy="4669285"/>
          </a:xfrm>
          <a:effectLst/>
        </p:grpSpPr>
        <p:sp>
          <p:nvSpPr>
            <p:cNvPr id="18" name="Rectangle 12">
              <a:extLst>
                <a:ext uri="{FF2B5EF4-FFF2-40B4-BE49-F238E27FC236}">
                  <a16:creationId xmlns:a16="http://schemas.microsoft.com/office/drawing/2014/main" xmlns="" id="{43EB5CCF-D528-5448-96A7-28617875FC54}"/>
                </a:ext>
              </a:extLst>
            </p:cNvPr>
            <p:cNvSpPr/>
            <p:nvPr/>
          </p:nvSpPr>
          <p:spPr>
            <a:xfrm>
              <a:off x="497608" y="1388615"/>
              <a:ext cx="3020291" cy="15701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a:t>1656</a:t>
              </a:r>
              <a:endParaRPr lang="en-US" sz="4800" dirty="0"/>
            </a:p>
          </p:txBody>
        </p:sp>
        <p:sp>
          <p:nvSpPr>
            <p:cNvPr id="19" name="Rectangle 13">
              <a:extLst>
                <a:ext uri="{FF2B5EF4-FFF2-40B4-BE49-F238E27FC236}">
                  <a16:creationId xmlns:a16="http://schemas.microsoft.com/office/drawing/2014/main" xmlns="" id="{A678AD4D-BF7F-0848-89C5-0A474DCF79FD}"/>
                </a:ext>
              </a:extLst>
            </p:cNvPr>
            <p:cNvSpPr/>
            <p:nvPr/>
          </p:nvSpPr>
          <p:spPr>
            <a:xfrm>
              <a:off x="382787" y="2947858"/>
              <a:ext cx="3310631" cy="2946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HK" altLang="en-US" sz="2400" dirty="0">
                  <a:solidFill>
                    <a:schemeClr val="tx1"/>
                  </a:solidFill>
                  <a:latin typeface="Microsoft JhengHei" panose="020B0604030504040204" pitchFamily="34" charset="-120"/>
                  <a:ea typeface="Microsoft JhengHei" panose="020B0604030504040204" pitchFamily="34" charset="-120"/>
                </a:rPr>
                <a:t>波蘭人卜米格把</a:t>
              </a:r>
              <a:r>
                <a:rPr kumimoji="1" lang="en-US" altLang="zh-HK" sz="2400" dirty="0">
                  <a:solidFill>
                    <a:schemeClr val="tx1"/>
                  </a:solidFill>
                  <a:latin typeface="Microsoft JhengHei" panose="020B0604030504040204" pitchFamily="34" charset="-120"/>
                  <a:ea typeface="Microsoft JhengHei" panose="020B0604030504040204" pitchFamily="34" charset="-120"/>
                </a:rPr>
                <a:t>《</a:t>
              </a:r>
              <a:r>
                <a:rPr kumimoji="1" lang="zh-HK" altLang="en-US" sz="2400" dirty="0">
                  <a:solidFill>
                    <a:schemeClr val="tx1"/>
                  </a:solidFill>
                  <a:latin typeface="Microsoft JhengHei" panose="020B0604030504040204" pitchFamily="34" charset="-120"/>
                  <a:ea typeface="Microsoft JhengHei" panose="020B0604030504040204" pitchFamily="34" charset="-120"/>
                </a:rPr>
                <a:t>本草綱目</a:t>
              </a:r>
              <a:r>
                <a:rPr kumimoji="1" lang="en-US" altLang="zh-HK" sz="2400" dirty="0">
                  <a:solidFill>
                    <a:schemeClr val="tx1"/>
                  </a:solidFill>
                  <a:latin typeface="Microsoft JhengHei" panose="020B0604030504040204" pitchFamily="34" charset="-120"/>
                  <a:ea typeface="Microsoft JhengHei" panose="020B0604030504040204" pitchFamily="34" charset="-120"/>
                </a:rPr>
                <a:t>》</a:t>
              </a:r>
              <a:r>
                <a:rPr kumimoji="1" lang="zh-HK" altLang="en-US" sz="2400" dirty="0">
                  <a:solidFill>
                    <a:schemeClr val="tx1"/>
                  </a:solidFill>
                  <a:latin typeface="Microsoft JhengHei" panose="020B0604030504040204" pitchFamily="34" charset="-120"/>
                  <a:ea typeface="Microsoft JhengHei" panose="020B0604030504040204" pitchFamily="34" charset="-120"/>
                </a:rPr>
                <a:t>釋成拉丁文，歐洲人開始研究該書</a:t>
              </a:r>
              <a:endParaRPr kumimoji="1" lang="en-US" altLang="zh-HK" sz="2400" dirty="0">
                <a:solidFill>
                  <a:schemeClr val="tx1"/>
                </a:solidFill>
                <a:latin typeface="Microsoft JhengHei" panose="020B0604030504040204" pitchFamily="34" charset="-120"/>
                <a:ea typeface="Microsoft JhengHei" panose="020B0604030504040204" pitchFamily="34" charset="-120"/>
              </a:endParaRPr>
            </a:p>
            <a:p>
              <a:pPr algn="ctr"/>
              <a:endParaRPr lang="en-US" sz="1200" dirty="0"/>
            </a:p>
          </p:txBody>
        </p:sp>
        <p:sp>
          <p:nvSpPr>
            <p:cNvPr id="20" name="Rectangle 14">
              <a:extLst>
                <a:ext uri="{FF2B5EF4-FFF2-40B4-BE49-F238E27FC236}">
                  <a16:creationId xmlns:a16="http://schemas.microsoft.com/office/drawing/2014/main" xmlns="" id="{FCB1F9DD-57C4-764A-BA8E-FC420FBD7104}"/>
                </a:ext>
              </a:extLst>
            </p:cNvPr>
            <p:cNvSpPr/>
            <p:nvPr/>
          </p:nvSpPr>
          <p:spPr>
            <a:xfrm>
              <a:off x="497608" y="5905500"/>
              <a:ext cx="3020291" cy="152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1" name="Group 7">
            <a:extLst>
              <a:ext uri="{FF2B5EF4-FFF2-40B4-BE49-F238E27FC236}">
                <a16:creationId xmlns:a16="http://schemas.microsoft.com/office/drawing/2014/main" xmlns="" id="{AA652E1D-CBCB-124E-AF9A-6DB732C0FFE7}"/>
              </a:ext>
            </a:extLst>
          </p:cNvPr>
          <p:cNvGrpSpPr/>
          <p:nvPr/>
        </p:nvGrpSpPr>
        <p:grpSpPr>
          <a:xfrm>
            <a:off x="1757767" y="2556139"/>
            <a:ext cx="1627847" cy="4201234"/>
            <a:chOff x="497606" y="1388615"/>
            <a:chExt cx="3200797" cy="4669285"/>
          </a:xfrm>
          <a:effectLst/>
        </p:grpSpPr>
        <p:sp>
          <p:nvSpPr>
            <p:cNvPr id="22" name="Rectangle 8">
              <a:extLst>
                <a:ext uri="{FF2B5EF4-FFF2-40B4-BE49-F238E27FC236}">
                  <a16:creationId xmlns:a16="http://schemas.microsoft.com/office/drawing/2014/main" xmlns="" id="{C33BD100-0A2B-BE4E-BCD6-3BFE5976ABAC}"/>
                </a:ext>
              </a:extLst>
            </p:cNvPr>
            <p:cNvSpPr/>
            <p:nvPr/>
          </p:nvSpPr>
          <p:spPr>
            <a:xfrm>
              <a:off x="497608" y="1388615"/>
              <a:ext cx="3020291" cy="15701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a:t>1613</a:t>
              </a:r>
              <a:endParaRPr lang="en-US" altLang="zh-HK" sz="4800" dirty="0"/>
            </a:p>
          </p:txBody>
        </p:sp>
        <p:sp>
          <p:nvSpPr>
            <p:cNvPr id="23" name="Rectangle 9">
              <a:extLst>
                <a:ext uri="{FF2B5EF4-FFF2-40B4-BE49-F238E27FC236}">
                  <a16:creationId xmlns:a16="http://schemas.microsoft.com/office/drawing/2014/main" xmlns="" id="{1D3BE570-4F41-DE42-B285-12EAF789B220}"/>
                </a:ext>
              </a:extLst>
            </p:cNvPr>
            <p:cNvSpPr/>
            <p:nvPr/>
          </p:nvSpPr>
          <p:spPr>
            <a:xfrm>
              <a:off x="497606" y="2958796"/>
              <a:ext cx="3200797" cy="2946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HK" altLang="en-US" sz="2400" dirty="0">
                  <a:solidFill>
                    <a:schemeClr val="tx1"/>
                  </a:solidFill>
                  <a:latin typeface="Microsoft JhengHei" panose="020B0604030504040204" pitchFamily="34" charset="-120"/>
                  <a:ea typeface="Microsoft JhengHei" panose="020B0604030504040204" pitchFamily="34" charset="-120"/>
                </a:rPr>
                <a:t>朝鮮出版了第一篇簡編本</a:t>
              </a:r>
              <a:endParaRPr kumimoji="1" lang="en-US" altLang="zh-HK" sz="2400" dirty="0">
                <a:solidFill>
                  <a:schemeClr val="tx1"/>
                </a:solidFill>
                <a:latin typeface="Microsoft JhengHei" panose="020B0604030504040204" pitchFamily="34" charset="-120"/>
                <a:ea typeface="Microsoft JhengHei" panose="020B0604030504040204" pitchFamily="34" charset="-120"/>
              </a:endParaRPr>
            </a:p>
            <a:p>
              <a:pPr algn="ctr"/>
              <a:endParaRPr lang="en-US" sz="1200" dirty="0"/>
            </a:p>
          </p:txBody>
        </p:sp>
        <p:sp>
          <p:nvSpPr>
            <p:cNvPr id="24" name="Rectangle 10">
              <a:extLst>
                <a:ext uri="{FF2B5EF4-FFF2-40B4-BE49-F238E27FC236}">
                  <a16:creationId xmlns:a16="http://schemas.microsoft.com/office/drawing/2014/main" xmlns="" id="{52EAD414-7008-AC4C-8AB7-A420408B511E}"/>
                </a:ext>
              </a:extLst>
            </p:cNvPr>
            <p:cNvSpPr/>
            <p:nvPr/>
          </p:nvSpPr>
          <p:spPr>
            <a:xfrm>
              <a:off x="497608" y="5905500"/>
              <a:ext cx="3020291"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5" name="Group 6">
            <a:extLst>
              <a:ext uri="{FF2B5EF4-FFF2-40B4-BE49-F238E27FC236}">
                <a16:creationId xmlns:a16="http://schemas.microsoft.com/office/drawing/2014/main" xmlns="" id="{EFD54490-00D4-8840-9522-1D49652505BA}"/>
              </a:ext>
            </a:extLst>
          </p:cNvPr>
          <p:cNvGrpSpPr/>
          <p:nvPr/>
        </p:nvGrpSpPr>
        <p:grpSpPr>
          <a:xfrm>
            <a:off x="-1" y="2556139"/>
            <a:ext cx="1795766" cy="4201234"/>
            <a:chOff x="497606" y="1388615"/>
            <a:chExt cx="3020293" cy="4669285"/>
          </a:xfrm>
          <a:effectLst/>
        </p:grpSpPr>
        <p:sp>
          <p:nvSpPr>
            <p:cNvPr id="26" name="Rectangle 3">
              <a:extLst>
                <a:ext uri="{FF2B5EF4-FFF2-40B4-BE49-F238E27FC236}">
                  <a16:creationId xmlns:a16="http://schemas.microsoft.com/office/drawing/2014/main" xmlns="" id="{AF66058E-8E6B-F547-8654-F39D5322CB03}"/>
                </a:ext>
              </a:extLst>
            </p:cNvPr>
            <p:cNvSpPr/>
            <p:nvPr/>
          </p:nvSpPr>
          <p:spPr>
            <a:xfrm>
              <a:off x="497608" y="1388615"/>
              <a:ext cx="3020291" cy="157018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a:t>1606</a:t>
              </a:r>
              <a:endParaRPr lang="en-US" sz="4800" dirty="0"/>
            </a:p>
          </p:txBody>
        </p:sp>
        <p:sp>
          <p:nvSpPr>
            <p:cNvPr id="27" name="Rectangle 4">
              <a:extLst>
                <a:ext uri="{FF2B5EF4-FFF2-40B4-BE49-F238E27FC236}">
                  <a16:creationId xmlns:a16="http://schemas.microsoft.com/office/drawing/2014/main" xmlns="" id="{8D2E9B08-038E-5F49-B622-9A0D641EA819}"/>
                </a:ext>
              </a:extLst>
            </p:cNvPr>
            <p:cNvSpPr/>
            <p:nvPr/>
          </p:nvSpPr>
          <p:spPr>
            <a:xfrm>
              <a:off x="497606" y="2958796"/>
              <a:ext cx="2879062" cy="2946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2400" dirty="0">
                  <a:solidFill>
                    <a:schemeClr val="tx1"/>
                  </a:solidFill>
                  <a:latin typeface="Microsoft JhengHei" panose="020B0604030504040204" pitchFamily="34" charset="-120"/>
                  <a:ea typeface="Microsoft JhengHei" panose="020B0604030504040204" pitchFamily="34" charset="-120"/>
                </a:rPr>
                <a:t>《</a:t>
              </a:r>
              <a:r>
                <a:rPr lang="zh-HK" altLang="en-US" sz="2400" dirty="0">
                  <a:solidFill>
                    <a:schemeClr val="tx1"/>
                  </a:solidFill>
                  <a:latin typeface="Microsoft JhengHei" panose="020B0604030504040204" pitchFamily="34" charset="-120"/>
                  <a:ea typeface="Microsoft JhengHei" panose="020B0604030504040204" pitchFamily="34" charset="-120"/>
                </a:rPr>
                <a:t>本草綱目</a:t>
              </a:r>
              <a:r>
                <a:rPr lang="en-US" altLang="zh-HK" sz="2400" dirty="0">
                  <a:solidFill>
                    <a:schemeClr val="tx1"/>
                  </a:solidFill>
                  <a:latin typeface="Microsoft JhengHei" panose="020B0604030504040204" pitchFamily="34" charset="-120"/>
                  <a:ea typeface="Microsoft JhengHei" panose="020B0604030504040204" pitchFamily="34" charset="-120"/>
                </a:rPr>
                <a:t>》</a:t>
              </a:r>
              <a:r>
                <a:rPr lang="zh-HK" altLang="en-US" sz="2400" dirty="0">
                  <a:solidFill>
                    <a:schemeClr val="tx1"/>
                  </a:solidFill>
                  <a:latin typeface="Microsoft JhengHei" panose="020B0604030504040204" pitchFamily="34" charset="-120"/>
                  <a:ea typeface="Microsoft JhengHei" panose="020B0604030504040204" pitchFamily="34" charset="-120"/>
                </a:rPr>
                <a:t>傳入日本</a:t>
              </a:r>
            </a:p>
            <a:p>
              <a:pPr algn="ctr"/>
              <a:endParaRPr lang="en-US" sz="1200" dirty="0"/>
            </a:p>
          </p:txBody>
        </p:sp>
        <p:sp>
          <p:nvSpPr>
            <p:cNvPr id="28" name="Rectangle 5">
              <a:extLst>
                <a:ext uri="{FF2B5EF4-FFF2-40B4-BE49-F238E27FC236}">
                  <a16:creationId xmlns:a16="http://schemas.microsoft.com/office/drawing/2014/main" xmlns="" id="{60A4136C-2366-E948-90D1-5353CAAD95D1}"/>
                </a:ext>
              </a:extLst>
            </p:cNvPr>
            <p:cNvSpPr/>
            <p:nvPr/>
          </p:nvSpPr>
          <p:spPr>
            <a:xfrm>
              <a:off x="497608" y="5905500"/>
              <a:ext cx="3020291" cy="15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9" name="Group 50">
            <a:extLst>
              <a:ext uri="{FF2B5EF4-FFF2-40B4-BE49-F238E27FC236}">
                <a16:creationId xmlns:a16="http://schemas.microsoft.com/office/drawing/2014/main" xmlns="" id="{5C3031A7-6C87-9242-A06D-D37716C3B14A}"/>
              </a:ext>
            </a:extLst>
          </p:cNvPr>
          <p:cNvGrpSpPr/>
          <p:nvPr/>
        </p:nvGrpSpPr>
        <p:grpSpPr>
          <a:xfrm>
            <a:off x="6830567" y="2556139"/>
            <a:ext cx="3487605" cy="4201233"/>
            <a:chOff x="344869" y="1377478"/>
            <a:chExt cx="3216917" cy="4669284"/>
          </a:xfrm>
        </p:grpSpPr>
        <p:sp>
          <p:nvSpPr>
            <p:cNvPr id="30" name="Rectangle 51">
              <a:extLst>
                <a:ext uri="{FF2B5EF4-FFF2-40B4-BE49-F238E27FC236}">
                  <a16:creationId xmlns:a16="http://schemas.microsoft.com/office/drawing/2014/main" xmlns="" id="{8557CA42-F1F5-AF48-A750-AACF73856711}"/>
                </a:ext>
              </a:extLst>
            </p:cNvPr>
            <p:cNvSpPr/>
            <p:nvPr/>
          </p:nvSpPr>
          <p:spPr>
            <a:xfrm>
              <a:off x="425030" y="1377478"/>
              <a:ext cx="3100483" cy="157018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a:t>1882</a:t>
              </a:r>
              <a:endParaRPr lang="en-US" sz="4800" dirty="0"/>
            </a:p>
          </p:txBody>
        </p:sp>
        <p:sp>
          <p:nvSpPr>
            <p:cNvPr id="31" name="Rectangle 52">
              <a:extLst>
                <a:ext uri="{FF2B5EF4-FFF2-40B4-BE49-F238E27FC236}">
                  <a16:creationId xmlns:a16="http://schemas.microsoft.com/office/drawing/2014/main" xmlns="" id="{F9A7B8DA-658B-4A49-B4F3-E4A2D57A094F}"/>
                </a:ext>
              </a:extLst>
            </p:cNvPr>
            <p:cNvSpPr/>
            <p:nvPr/>
          </p:nvSpPr>
          <p:spPr>
            <a:xfrm>
              <a:off x="344869" y="2951204"/>
              <a:ext cx="3180643" cy="2940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HK" altLang="en-US" sz="2000" dirty="0">
                  <a:solidFill>
                    <a:schemeClr val="tx1"/>
                  </a:solidFill>
                  <a:latin typeface="Microsoft JhengHei" panose="020B0604030504040204" pitchFamily="34" charset="-120"/>
                  <a:ea typeface="Microsoft JhengHei" panose="020B0604030504040204" pitchFamily="34" charset="-120"/>
                </a:rPr>
                <a:t>俄國駐北京使館醫師布米希德將</a:t>
              </a:r>
              <a:r>
                <a:rPr kumimoji="1" lang="en-US" altLang="zh-HK" sz="2000" dirty="0">
                  <a:solidFill>
                    <a:schemeClr val="tx1"/>
                  </a:solidFill>
                  <a:latin typeface="Microsoft JhengHei" panose="020B0604030504040204" pitchFamily="34" charset="-120"/>
                  <a:ea typeface="Microsoft JhengHei" panose="020B0604030504040204" pitchFamily="34" charset="-120"/>
                </a:rPr>
                <a:t>《</a:t>
              </a:r>
              <a:r>
                <a:rPr kumimoji="1" lang="zh-HK" altLang="en-US" sz="2000" dirty="0">
                  <a:solidFill>
                    <a:schemeClr val="tx1"/>
                  </a:solidFill>
                  <a:latin typeface="Microsoft JhengHei" panose="020B0604030504040204" pitchFamily="34" charset="-120"/>
                  <a:ea typeface="Microsoft JhengHei" panose="020B0604030504040204" pitchFamily="34" charset="-120"/>
                </a:rPr>
                <a:t>本草綱目</a:t>
              </a:r>
              <a:r>
                <a:rPr kumimoji="1" lang="en-US" altLang="zh-HK" sz="2000" dirty="0">
                  <a:solidFill>
                    <a:schemeClr val="tx1"/>
                  </a:solidFill>
                  <a:latin typeface="Microsoft JhengHei" panose="020B0604030504040204" pitchFamily="34" charset="-120"/>
                  <a:ea typeface="Microsoft JhengHei" panose="020B0604030504040204" pitchFamily="34" charset="-120"/>
                </a:rPr>
                <a:t>》</a:t>
              </a:r>
              <a:r>
                <a:rPr kumimoji="1" lang="zh-HK" altLang="en-US" sz="2000" dirty="0">
                  <a:solidFill>
                    <a:schemeClr val="tx1"/>
                  </a:solidFill>
                  <a:latin typeface="Microsoft JhengHei" panose="020B0604030504040204" pitchFamily="34" charset="-120"/>
                  <a:ea typeface="Microsoft JhengHei" panose="020B0604030504040204" pitchFamily="34" charset="-120"/>
                </a:rPr>
                <a:t>中的部份內容收錄進他</a:t>
              </a:r>
              <a:r>
                <a:rPr kumimoji="1" lang="zh-TW" altLang="en-US" sz="2000" dirty="0">
                  <a:solidFill>
                    <a:schemeClr val="tx1"/>
                  </a:solidFill>
                  <a:latin typeface="Microsoft JhengHei" panose="020B0604030504040204" pitchFamily="34" charset="-120"/>
                  <a:ea typeface="Microsoft JhengHei" panose="020B0604030504040204" pitchFamily="34" charset="-120"/>
                </a:rPr>
                <a:t> </a:t>
              </a:r>
              <a:r>
                <a:rPr kumimoji="1" lang="zh-HK" altLang="en-US" sz="2000" dirty="0">
                  <a:solidFill>
                    <a:schemeClr val="tx1"/>
                  </a:solidFill>
                  <a:latin typeface="Microsoft JhengHei" panose="020B0604030504040204" pitchFamily="34" charset="-120"/>
                  <a:ea typeface="Microsoft JhengHei" panose="020B0604030504040204" pitchFamily="34" charset="-120"/>
                </a:rPr>
                <a:t>的著作</a:t>
              </a:r>
              <a:r>
                <a:rPr kumimoji="1" lang="en-US" altLang="zh-HK" sz="2000" dirty="0">
                  <a:solidFill>
                    <a:schemeClr val="tx1"/>
                  </a:solidFill>
                  <a:latin typeface="Microsoft JhengHei" panose="020B0604030504040204" pitchFamily="34" charset="-120"/>
                  <a:ea typeface="Microsoft JhengHei" panose="020B0604030504040204" pitchFamily="34" charset="-120"/>
                </a:rPr>
                <a:t>《</a:t>
              </a:r>
              <a:r>
                <a:rPr kumimoji="1" lang="zh-HK" altLang="en-US" sz="2000" dirty="0">
                  <a:solidFill>
                    <a:schemeClr val="tx1"/>
                  </a:solidFill>
                  <a:latin typeface="Microsoft JhengHei" panose="020B0604030504040204" pitchFamily="34" charset="-120"/>
                  <a:ea typeface="Microsoft JhengHei" panose="020B0604030504040204" pitchFamily="34" charset="-120"/>
                </a:rPr>
                <a:t>中國植物</a:t>
              </a:r>
              <a:r>
                <a:rPr kumimoji="1" lang="en-US" altLang="zh-HK" sz="2000" dirty="0">
                  <a:solidFill>
                    <a:schemeClr val="tx1"/>
                  </a:solidFill>
                  <a:latin typeface="Microsoft JhengHei" panose="020B0604030504040204" pitchFamily="34" charset="-120"/>
                  <a:ea typeface="Microsoft JhengHei" panose="020B0604030504040204" pitchFamily="34" charset="-120"/>
                </a:rPr>
                <a:t>》</a:t>
              </a:r>
              <a:r>
                <a:rPr kumimoji="1" lang="zh-HK" altLang="en-US" sz="2000" dirty="0">
                  <a:solidFill>
                    <a:schemeClr val="tx1"/>
                  </a:solidFill>
                  <a:latin typeface="Microsoft JhengHei" panose="020B0604030504040204" pitchFamily="34" charset="-120"/>
                  <a:ea typeface="Microsoft JhengHei" panose="020B0604030504040204" pitchFamily="34" charset="-120"/>
                </a:rPr>
                <a:t>，使</a:t>
              </a:r>
              <a:r>
                <a:rPr kumimoji="1" lang="en-US" altLang="zh-HK" sz="2000" dirty="0">
                  <a:solidFill>
                    <a:schemeClr val="tx1"/>
                  </a:solidFill>
                  <a:latin typeface="Microsoft JhengHei" panose="020B0604030504040204" pitchFamily="34" charset="-120"/>
                  <a:ea typeface="Microsoft JhengHei" panose="020B0604030504040204" pitchFamily="34" charset="-120"/>
                </a:rPr>
                <a:t>《</a:t>
              </a:r>
              <a:r>
                <a:rPr kumimoji="1" lang="zh-HK" altLang="en-US" sz="2000" dirty="0">
                  <a:solidFill>
                    <a:schemeClr val="tx1"/>
                  </a:solidFill>
                  <a:latin typeface="Microsoft JhengHei" panose="020B0604030504040204" pitchFamily="34" charset="-120"/>
                  <a:ea typeface="Microsoft JhengHei" panose="020B0604030504040204" pitchFamily="34" charset="-120"/>
                </a:rPr>
                <a:t>本草綱目</a:t>
              </a:r>
              <a:r>
                <a:rPr kumimoji="1" lang="en-US" altLang="zh-HK" sz="2000" dirty="0">
                  <a:solidFill>
                    <a:schemeClr val="tx1"/>
                  </a:solidFill>
                  <a:latin typeface="Microsoft JhengHei" panose="020B0604030504040204" pitchFamily="34" charset="-120"/>
                  <a:ea typeface="Microsoft JhengHei" panose="020B0604030504040204" pitchFamily="34" charset="-120"/>
                </a:rPr>
                <a:t>》</a:t>
              </a:r>
              <a:r>
                <a:rPr kumimoji="1" lang="zh-HK" altLang="en-US" sz="2000" dirty="0">
                  <a:solidFill>
                    <a:schemeClr val="tx1"/>
                  </a:solidFill>
                  <a:latin typeface="Microsoft JhengHei" panose="020B0604030504040204" pitchFamily="34" charset="-120"/>
                  <a:ea typeface="Microsoft JhengHei" panose="020B0604030504040204" pitchFamily="34" charset="-120"/>
                </a:rPr>
                <a:t>得以在俄國流傳</a:t>
              </a:r>
              <a:endParaRPr kumimoji="1" lang="en-US" altLang="zh-HK" sz="2000" dirty="0">
                <a:solidFill>
                  <a:schemeClr val="tx1"/>
                </a:solidFill>
                <a:latin typeface="Microsoft JhengHei" panose="020B0604030504040204" pitchFamily="34" charset="-120"/>
                <a:ea typeface="Microsoft JhengHei" panose="020B0604030504040204" pitchFamily="34" charset="-120"/>
              </a:endParaRPr>
            </a:p>
            <a:p>
              <a:pPr algn="ctr"/>
              <a:endParaRPr lang="en-US" sz="1200" dirty="0"/>
            </a:p>
          </p:txBody>
        </p:sp>
        <p:sp>
          <p:nvSpPr>
            <p:cNvPr id="32" name="Rectangle 53">
              <a:extLst>
                <a:ext uri="{FF2B5EF4-FFF2-40B4-BE49-F238E27FC236}">
                  <a16:creationId xmlns:a16="http://schemas.microsoft.com/office/drawing/2014/main" xmlns="" id="{F6B81AE1-90D6-8B44-96F5-2BE4FBA39C4A}"/>
                </a:ext>
              </a:extLst>
            </p:cNvPr>
            <p:cNvSpPr/>
            <p:nvPr/>
          </p:nvSpPr>
          <p:spPr>
            <a:xfrm>
              <a:off x="425029" y="5898075"/>
              <a:ext cx="3136757" cy="1486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33" name="Group 6">
            <a:extLst>
              <a:ext uri="{FF2B5EF4-FFF2-40B4-BE49-F238E27FC236}">
                <a16:creationId xmlns:a16="http://schemas.microsoft.com/office/drawing/2014/main" xmlns="" id="{03242CBA-1C07-B24C-AE44-34568E9C7CD2}"/>
              </a:ext>
            </a:extLst>
          </p:cNvPr>
          <p:cNvGrpSpPr/>
          <p:nvPr/>
        </p:nvGrpSpPr>
        <p:grpSpPr>
          <a:xfrm>
            <a:off x="10096633" y="2556139"/>
            <a:ext cx="2088265" cy="4201234"/>
            <a:chOff x="350615" y="1388615"/>
            <a:chExt cx="3167284" cy="4669285"/>
          </a:xfrm>
          <a:effectLst/>
        </p:grpSpPr>
        <p:sp>
          <p:nvSpPr>
            <p:cNvPr id="34" name="Rectangle 3">
              <a:extLst>
                <a:ext uri="{FF2B5EF4-FFF2-40B4-BE49-F238E27FC236}">
                  <a16:creationId xmlns:a16="http://schemas.microsoft.com/office/drawing/2014/main" xmlns="" id="{C8FB8F48-7434-E949-B6D3-108D956071D6}"/>
                </a:ext>
              </a:extLst>
            </p:cNvPr>
            <p:cNvSpPr/>
            <p:nvPr/>
          </p:nvSpPr>
          <p:spPr>
            <a:xfrm>
              <a:off x="497608" y="1388615"/>
              <a:ext cx="3020291" cy="157018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a:t>1929</a:t>
              </a:r>
              <a:endParaRPr lang="en-US" sz="4800" dirty="0"/>
            </a:p>
          </p:txBody>
        </p:sp>
        <p:sp>
          <p:nvSpPr>
            <p:cNvPr id="35" name="Rectangle 4">
              <a:extLst>
                <a:ext uri="{FF2B5EF4-FFF2-40B4-BE49-F238E27FC236}">
                  <a16:creationId xmlns:a16="http://schemas.microsoft.com/office/drawing/2014/main" xmlns="" id="{0EAEF42B-551F-C44E-A772-8C5D37E1F953}"/>
                </a:ext>
              </a:extLst>
            </p:cNvPr>
            <p:cNvSpPr/>
            <p:nvPr/>
          </p:nvSpPr>
          <p:spPr>
            <a:xfrm>
              <a:off x="350615" y="2947857"/>
              <a:ext cx="3020291" cy="2946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HK" altLang="en-US" sz="2400" dirty="0">
                  <a:solidFill>
                    <a:schemeClr val="tx1"/>
                  </a:solidFill>
                  <a:latin typeface="Microsoft JhengHei" panose="020B0604030504040204" pitchFamily="34" charset="-120"/>
                  <a:ea typeface="Microsoft JhengHei" panose="020B0604030504040204" pitchFamily="34" charset="-120"/>
                </a:rPr>
                <a:t>日本出版了   </a:t>
              </a:r>
              <a:r>
                <a:rPr kumimoji="1" lang="en-US" altLang="zh-HK" sz="2400" dirty="0">
                  <a:solidFill>
                    <a:schemeClr val="tx1"/>
                  </a:solidFill>
                  <a:latin typeface="Microsoft JhengHei" panose="020B0604030504040204" pitchFamily="34" charset="-120"/>
                  <a:ea typeface="Microsoft JhengHei" panose="020B0604030504040204" pitchFamily="34" charset="-120"/>
                </a:rPr>
                <a:t>《</a:t>
              </a:r>
              <a:r>
                <a:rPr kumimoji="1" lang="zh-HK" altLang="en-US" sz="2400" dirty="0">
                  <a:solidFill>
                    <a:schemeClr val="tx1"/>
                  </a:solidFill>
                  <a:latin typeface="Microsoft JhengHei" panose="020B0604030504040204" pitchFamily="34" charset="-120"/>
                  <a:ea typeface="Microsoft JhengHei" panose="020B0604030504040204" pitchFamily="34" charset="-120"/>
                </a:rPr>
                <a:t>類注國釋本本草綱目</a:t>
              </a:r>
              <a:r>
                <a:rPr kumimoji="1" lang="en-US" altLang="zh-HK" sz="2400" dirty="0">
                  <a:solidFill>
                    <a:schemeClr val="tx1"/>
                  </a:solidFill>
                  <a:latin typeface="Microsoft JhengHei" panose="020B0604030504040204" pitchFamily="34" charset="-120"/>
                  <a:ea typeface="Microsoft JhengHei" panose="020B0604030504040204" pitchFamily="34" charset="-120"/>
                </a:rPr>
                <a:t>》</a:t>
              </a:r>
            </a:p>
            <a:p>
              <a:pPr algn="ctr"/>
              <a:endParaRPr lang="en-US" sz="1200" dirty="0"/>
            </a:p>
          </p:txBody>
        </p:sp>
        <p:sp>
          <p:nvSpPr>
            <p:cNvPr id="36" name="Rectangle 5">
              <a:extLst>
                <a:ext uri="{FF2B5EF4-FFF2-40B4-BE49-F238E27FC236}">
                  <a16:creationId xmlns:a16="http://schemas.microsoft.com/office/drawing/2014/main" xmlns="" id="{273EBA1E-AB49-D748-A2E1-C78237C8680C}"/>
                </a:ext>
              </a:extLst>
            </p:cNvPr>
            <p:cNvSpPr/>
            <p:nvPr/>
          </p:nvSpPr>
          <p:spPr>
            <a:xfrm>
              <a:off x="497608" y="5905500"/>
              <a:ext cx="3020291" cy="1524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Tree>
    <p:extLst>
      <p:ext uri="{BB962C8B-B14F-4D97-AF65-F5344CB8AC3E}">
        <p14:creationId xmlns:p14="http://schemas.microsoft.com/office/powerpoint/2010/main" val="271114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ppt_y</p:attrName>
                                        </p:attrNameLst>
                                      </p:cBhvr>
                                      <p:tavLst>
                                        <p:tav tm="0">
                                          <p:val>
                                            <p:strVal val="#ppt_y+#ppt_h*1.125000"/>
                                          </p:val>
                                        </p:tav>
                                        <p:tav tm="100000">
                                          <p:val>
                                            <p:strVal val="#ppt_y"/>
                                          </p:val>
                                        </p:tav>
                                      </p:tavLst>
                                    </p:anim>
                                    <p:animEffect transition="in" filter="wipe(up)">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p:tgtEl>
                                          <p:spTgt spid="17"/>
                                        </p:tgtEl>
                                        <p:attrNameLst>
                                          <p:attrName>ppt_y</p:attrName>
                                        </p:attrNameLst>
                                      </p:cBhvr>
                                      <p:tavLst>
                                        <p:tav tm="0">
                                          <p:val>
                                            <p:strVal val="#ppt_y+#ppt_h*1.125000"/>
                                          </p:val>
                                        </p:tav>
                                        <p:tav tm="100000">
                                          <p:val>
                                            <p:strVal val="#ppt_y"/>
                                          </p:val>
                                        </p:tav>
                                      </p:tavLst>
                                    </p:anim>
                                    <p:animEffect transition="in" filter="wipe(up)">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p:tgtEl>
                                          <p:spTgt spid="13"/>
                                        </p:tgtEl>
                                        <p:attrNameLst>
                                          <p:attrName>ppt_y</p:attrName>
                                        </p:attrNameLst>
                                      </p:cBhvr>
                                      <p:tavLst>
                                        <p:tav tm="0">
                                          <p:val>
                                            <p:strVal val="#ppt_y+#ppt_h*1.125000"/>
                                          </p:val>
                                        </p:tav>
                                        <p:tav tm="100000">
                                          <p:val>
                                            <p:strVal val="#ppt_y"/>
                                          </p:val>
                                        </p:tav>
                                      </p:tavLst>
                                    </p:anim>
                                    <p:animEffect transition="in" filter="wipe(up)">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nodeType="click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p:tgtEl>
                                          <p:spTgt spid="29"/>
                                        </p:tgtEl>
                                        <p:attrNameLst>
                                          <p:attrName>ppt_y</p:attrName>
                                        </p:attrNameLst>
                                      </p:cBhvr>
                                      <p:tavLst>
                                        <p:tav tm="0">
                                          <p:val>
                                            <p:strVal val="#ppt_y+#ppt_h*1.125000"/>
                                          </p:val>
                                        </p:tav>
                                        <p:tav tm="100000">
                                          <p:val>
                                            <p:strVal val="#ppt_y"/>
                                          </p:val>
                                        </p:tav>
                                      </p:tavLst>
                                    </p:anim>
                                    <p:animEffect transition="in" filter="wipe(up)">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p:tgtEl>
                                          <p:spTgt spid="33"/>
                                        </p:tgtEl>
                                        <p:attrNameLst>
                                          <p:attrName>ppt_y</p:attrName>
                                        </p:attrNameLst>
                                      </p:cBhvr>
                                      <p:tavLst>
                                        <p:tav tm="0">
                                          <p:val>
                                            <p:strVal val="#ppt_y+#ppt_h*1.125000"/>
                                          </p:val>
                                        </p:tav>
                                        <p:tav tm="100000">
                                          <p:val>
                                            <p:strVal val="#ppt_y"/>
                                          </p:val>
                                        </p:tav>
                                      </p:tavLst>
                                    </p:anim>
                                    <p:animEffect transition="in" filter="wipe(up)">
                                      <p:cBhvr>
                                        <p:cTn id="4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xmlns="" id="{F79C1158-DFA6-2E47-848B-0D6257A95DF9}"/>
              </a:ext>
            </a:extLst>
          </p:cNvPr>
          <p:cNvPicPr>
            <a:picLocks noChangeAspect="1"/>
          </p:cNvPicPr>
          <p:nvPr/>
        </p:nvPicPr>
        <p:blipFill rotWithShape="1">
          <a:blip r:embed="rId2"/>
          <a:srcRect l="13166" r="9725" b="-2"/>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標題 1">
            <a:extLst>
              <a:ext uri="{FF2B5EF4-FFF2-40B4-BE49-F238E27FC236}">
                <a16:creationId xmlns:a16="http://schemas.microsoft.com/office/drawing/2014/main" xmlns="" id="{2C5CC944-7AE8-BD48-A039-DDB955496309}"/>
              </a:ext>
            </a:extLst>
          </p:cNvPr>
          <p:cNvSpPr>
            <a:spLocks noGrp="1"/>
          </p:cNvSpPr>
          <p:nvPr>
            <p:ph type="title"/>
          </p:nvPr>
        </p:nvSpPr>
        <p:spPr>
          <a:xfrm>
            <a:off x="677333" y="609600"/>
            <a:ext cx="3851123" cy="1320800"/>
          </a:xfrm>
        </p:spPr>
        <p:txBody>
          <a:bodyPr>
            <a:normAutofit/>
          </a:bodyPr>
          <a:lstStyle/>
          <a:p>
            <a:r>
              <a:rPr kumimoji="1" lang="zh-HK" altLang="en-US" sz="4000"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對李時珍的評價</a:t>
            </a:r>
          </a:p>
        </p:txBody>
      </p:sp>
      <p:sp>
        <p:nvSpPr>
          <p:cNvPr id="3" name="內容版面配置區 2">
            <a:extLst>
              <a:ext uri="{FF2B5EF4-FFF2-40B4-BE49-F238E27FC236}">
                <a16:creationId xmlns:a16="http://schemas.microsoft.com/office/drawing/2014/main" xmlns="" id="{7C198BC5-4517-A04E-B6AC-7F5E0A5E6921}"/>
              </a:ext>
            </a:extLst>
          </p:cNvPr>
          <p:cNvSpPr>
            <a:spLocks noGrp="1"/>
          </p:cNvSpPr>
          <p:nvPr>
            <p:ph idx="1"/>
          </p:nvPr>
        </p:nvSpPr>
        <p:spPr>
          <a:xfrm>
            <a:off x="677333" y="2160589"/>
            <a:ext cx="4273807" cy="3880773"/>
          </a:xfrm>
        </p:spPr>
        <p:txBody>
          <a:bodyPr>
            <a:noAutofit/>
          </a:bodyPr>
          <a:lstStyle/>
          <a:p>
            <a:r>
              <a:rPr kumimoji="1" lang="en-US" altLang="zh-HK" dirty="0">
                <a:latin typeface="Microsoft JhengHei" panose="020B0604030504040204" pitchFamily="34" charset="-120"/>
                <a:ea typeface="Microsoft JhengHei" panose="020B0604030504040204" pitchFamily="34" charset="-120"/>
                <a:cs typeface="文鼎粗鋼筆行楷" panose="02010609010101010101" pitchFamily="49" charset="-120"/>
              </a:rPr>
              <a:t>1</a:t>
            </a:r>
            <a:r>
              <a:rPr kumimoji="1" lang="en-US" altLang="zh-TW" dirty="0">
                <a:latin typeface="Microsoft JhengHei" panose="020B0604030504040204" pitchFamily="34" charset="-120"/>
                <a:ea typeface="Microsoft JhengHei" panose="020B0604030504040204" pitchFamily="34" charset="-120"/>
                <a:cs typeface="文鼎粗鋼筆行楷" panose="02010609010101010101" pitchFamily="49" charset="-120"/>
              </a:rPr>
              <a:t>953</a:t>
            </a:r>
            <a:r>
              <a:rPr kumimoji="1" lang="zh-HK" altLang="en-US" dirty="0">
                <a:latin typeface="Microsoft JhengHei" panose="020B0604030504040204" pitchFamily="34" charset="-120"/>
                <a:ea typeface="Microsoft JhengHei" panose="020B0604030504040204" pitchFamily="34" charset="-120"/>
                <a:cs typeface="文鼎粗鋼筆行楷" panose="02010609010101010101" pitchFamily="49" charset="-120"/>
              </a:rPr>
              <a:t>年，莫斯科大學新校舍落成時，把李時珍的畫像作為世界著名科學家，鑲嵌在大禮堂的走廊上</a:t>
            </a:r>
            <a:endParaRPr kumimoji="1" lang="en-US" altLang="zh-HK" dirty="0">
              <a:latin typeface="Microsoft JhengHei" panose="020B0604030504040204" pitchFamily="34" charset="-120"/>
              <a:ea typeface="Microsoft JhengHei" panose="020B0604030504040204" pitchFamily="34" charset="-120"/>
              <a:cs typeface="文鼎粗鋼筆行楷" panose="02010609010101010101" pitchFamily="49" charset="-120"/>
            </a:endParaRPr>
          </a:p>
          <a:p>
            <a:pPr marL="0" indent="0">
              <a:buNone/>
            </a:pPr>
            <a:endParaRPr kumimoji="1" lang="en-US" altLang="zh-HK" dirty="0">
              <a:latin typeface="Microsoft JhengHei" panose="020B0604030504040204" pitchFamily="34" charset="-120"/>
              <a:ea typeface="Microsoft JhengHei" panose="020B0604030504040204" pitchFamily="34" charset="-120"/>
              <a:cs typeface="文鼎粗鋼筆行楷" panose="02010609010101010101" pitchFamily="49" charset="-120"/>
            </a:endParaRPr>
          </a:p>
          <a:p>
            <a:r>
              <a:rPr kumimoji="1" lang="zh-HK" altLang="en-US" dirty="0">
                <a:latin typeface="Microsoft JhengHei" panose="020B0604030504040204" pitchFamily="34" charset="-120"/>
                <a:ea typeface="Microsoft JhengHei" panose="020B0604030504040204" pitchFamily="34" charset="-120"/>
                <a:cs typeface="文鼎粗鋼筆行楷" panose="02010609010101010101" pitchFamily="49" charset="-120"/>
              </a:rPr>
              <a:t>蘇聯時期</a:t>
            </a:r>
            <a:r>
              <a:rPr kumimoji="1" lang="en-US" altLang="zh-HK" dirty="0">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dirty="0">
                <a:latin typeface="Microsoft JhengHei" panose="020B0604030504040204" pitchFamily="34" charset="-120"/>
                <a:ea typeface="Microsoft JhengHei" panose="020B0604030504040204" pitchFamily="34" charset="-120"/>
                <a:cs typeface="文鼎粗鋼筆行楷" panose="02010609010101010101" pitchFamily="49" charset="-120"/>
              </a:rPr>
              <a:t>醫務工作者時報</a:t>
            </a:r>
            <a:r>
              <a:rPr kumimoji="1" lang="en-US" altLang="zh-HK" dirty="0">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dirty="0">
                <a:latin typeface="Microsoft JhengHei" panose="020B0604030504040204" pitchFamily="34" charset="-120"/>
                <a:ea typeface="Microsoft JhengHei" panose="020B0604030504040204" pitchFamily="34" charset="-120"/>
                <a:cs typeface="文鼎粗鋼筆行楷" panose="02010609010101010101" pitchFamily="49" charset="-120"/>
              </a:rPr>
              <a:t>曾專門刊登關於李時珍的文章</a:t>
            </a:r>
            <a:endParaRPr kumimoji="1" lang="en-US" altLang="zh-HK" dirty="0">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
        <p:nvSpPr>
          <p:cNvPr id="7" name="矩形 6">
            <a:extLst>
              <a:ext uri="{FF2B5EF4-FFF2-40B4-BE49-F238E27FC236}">
                <a16:creationId xmlns:a16="http://schemas.microsoft.com/office/drawing/2014/main" xmlns="" id="{C94A1CA6-2A1C-D34D-B73A-A540AA463BA4}"/>
              </a:ext>
            </a:extLst>
          </p:cNvPr>
          <p:cNvSpPr/>
          <p:nvPr/>
        </p:nvSpPr>
        <p:spPr>
          <a:xfrm>
            <a:off x="8417964" y="245918"/>
            <a:ext cx="3647152" cy="923330"/>
          </a:xfrm>
          <a:prstGeom prst="rect">
            <a:avLst/>
          </a:prstGeom>
          <a:noFill/>
        </p:spPr>
        <p:txBody>
          <a:bodyPr wrap="none" lIns="91440" tIns="45720" rIns="91440" bIns="45720">
            <a:spAutoFit/>
          </a:bodyPr>
          <a:lstStyle/>
          <a:p>
            <a:pPr algn="ctr"/>
            <a:r>
              <a:rPr kumimoji="1" lang="zh-HK" altLang="en-US" sz="5400" b="1" cap="none" spc="0" dirty="0">
                <a:ln w="12700">
                  <a:solidFill>
                    <a:schemeClr val="accent5"/>
                  </a:solidFill>
                  <a:prstDash val="solid"/>
                </a:ln>
                <a:effectLst>
                  <a:outerShdw blurRad="38100" dist="38100" dir="2700000" algn="tl">
                    <a:srgbClr val="000000">
                      <a:alpha val="43137"/>
                    </a:srgbClr>
                  </a:outerShdw>
                </a:effectLst>
              </a:rPr>
              <a:t>莫斯科大學</a:t>
            </a:r>
            <a:endParaRPr lang="zh-HK" altLang="en-US" sz="5400" b="1" cap="none" spc="0" dirty="0">
              <a:ln w="12700">
                <a:solidFill>
                  <a:schemeClr val="accent5"/>
                </a:solidFill>
                <a:prstDash val="solid"/>
              </a:ln>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40412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C9DB80C5-5D2A-8E45-B883-8BCD6926947C}"/>
              </a:ext>
            </a:extLst>
          </p:cNvPr>
          <p:cNvSpPr>
            <a:spLocks noGrp="1"/>
          </p:cNvSpPr>
          <p:nvPr>
            <p:ph type="title"/>
          </p:nvPr>
        </p:nvSpPr>
        <p:spPr>
          <a:xfrm>
            <a:off x="5536733" y="0"/>
            <a:ext cx="4881589" cy="1320800"/>
          </a:xfrm>
        </p:spPr>
        <p:txBody>
          <a:bodyPr>
            <a:normAutofit/>
          </a:bodyPr>
          <a:lstStyle/>
          <a:p>
            <a:r>
              <a:rPr kumimoji="1" lang="zh-HK" altLang="en-US" b="1" dirty="0">
                <a:solidFill>
                  <a:schemeClr val="accent1">
                    <a:lumMod val="75000"/>
                  </a:schemeClr>
                </a:solidFill>
                <a:latin typeface="Microsoft JhengHei" panose="020B0604030504040204" pitchFamily="34" charset="-120"/>
                <a:ea typeface="Microsoft JhengHei" panose="020B0604030504040204" pitchFamily="34" charset="-120"/>
                <a:cs typeface="文鼎粗鋼筆行楷" panose="02010609010101010101" pitchFamily="49" charset="-120"/>
              </a:rPr>
              <a:t>對李時珍的評價</a:t>
            </a:r>
          </a:p>
        </p:txBody>
      </p:sp>
      <p:sp>
        <p:nvSpPr>
          <p:cNvPr id="3" name="內容版面配置區 2">
            <a:extLst>
              <a:ext uri="{FF2B5EF4-FFF2-40B4-BE49-F238E27FC236}">
                <a16:creationId xmlns:a16="http://schemas.microsoft.com/office/drawing/2014/main" xmlns="" id="{910FD168-987D-8547-94A7-C2107509D656}"/>
              </a:ext>
            </a:extLst>
          </p:cNvPr>
          <p:cNvSpPr>
            <a:spLocks noGrp="1"/>
          </p:cNvSpPr>
          <p:nvPr>
            <p:ph idx="1"/>
          </p:nvPr>
        </p:nvSpPr>
        <p:spPr>
          <a:xfrm>
            <a:off x="5133109" y="1080655"/>
            <a:ext cx="6958372" cy="5777345"/>
          </a:xfrm>
        </p:spPr>
        <p:txBody>
          <a:bodyPr>
            <a:normAutofit/>
          </a:bodyPr>
          <a:lstStyle/>
          <a:p>
            <a:pPr>
              <a:lnSpc>
                <a:spcPct val="90000"/>
              </a:lnSpc>
            </a:pPr>
            <a:r>
              <a:rPr kumimoji="1" lang="zh-HK" altLang="en-US" dirty="0">
                <a:latin typeface="Microsoft JhengHei" panose="020B0604030504040204" pitchFamily="34" charset="-120"/>
                <a:ea typeface="Microsoft JhengHei" panose="020B0604030504040204" pitchFamily="34" charset="-120"/>
                <a:cs typeface="文鼎粗鋼筆行楷" panose="02010609010101010101" pitchFamily="49" charset="-120"/>
              </a:rPr>
              <a:t>著名中國科技史研究學家李約瑟博士這樣評價李時珍：</a:t>
            </a:r>
            <a:endParaRPr kumimoji="1" lang="en-US" altLang="zh-HK" dirty="0">
              <a:latin typeface="Microsoft JhengHei" panose="020B0604030504040204" pitchFamily="34" charset="-120"/>
              <a:ea typeface="Microsoft JhengHei" panose="020B0604030504040204" pitchFamily="34" charset="-120"/>
              <a:cs typeface="文鼎粗鋼筆行楷" panose="02010609010101010101" pitchFamily="49" charset="-120"/>
            </a:endParaRPr>
          </a:p>
          <a:p>
            <a:pPr>
              <a:lnSpc>
                <a:spcPct val="90000"/>
              </a:lnSpc>
              <a:buFont typeface="Wingdings" pitchFamily="2" charset="2"/>
              <a:buChar char="Ø"/>
            </a:pPr>
            <a:r>
              <a:rPr kumimoji="1" lang="zh-HK" altLang="en-US" dirty="0">
                <a:latin typeface="Microsoft JhengHei" panose="020B0604030504040204" pitchFamily="34" charset="-120"/>
                <a:ea typeface="Microsoft JhengHei" panose="020B0604030504040204" pitchFamily="34" charset="-120"/>
                <a:cs typeface="文鼎粗鋼筆行楷" panose="02010609010101010101" pitchFamily="49" charset="-120"/>
              </a:rPr>
              <a:t>李時珍作為科學家，達到了同伽利略，維薩里的科學活動隔絕的任何人所能達到的最高水平；毫無疑問，明代最偉大的科學成就，是李時珍那部本草書中登峰造極的著作</a:t>
            </a:r>
            <a:r>
              <a:rPr kumimoji="1" lang="en-US" altLang="zh-HK" dirty="0">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dirty="0">
                <a:latin typeface="Microsoft JhengHei" panose="020B0604030504040204" pitchFamily="34" charset="-120"/>
                <a:ea typeface="Microsoft JhengHei" panose="020B0604030504040204" pitchFamily="34" charset="-120"/>
                <a:cs typeface="文鼎粗鋼筆行楷" panose="02010609010101010101" pitchFamily="49" charset="-120"/>
              </a:rPr>
              <a:t>本草綱目</a:t>
            </a:r>
            <a:r>
              <a:rPr kumimoji="1" lang="en-US" altLang="zh-HK" dirty="0">
                <a:latin typeface="Microsoft JhengHei" panose="020B0604030504040204" pitchFamily="34" charset="-120"/>
                <a:ea typeface="Microsoft JhengHei" panose="020B0604030504040204" pitchFamily="34" charset="-120"/>
                <a:cs typeface="文鼎粗鋼筆行楷" panose="02010609010101010101" pitchFamily="49" charset="-120"/>
              </a:rPr>
              <a:t>》</a:t>
            </a:r>
          </a:p>
          <a:p>
            <a:pPr>
              <a:lnSpc>
                <a:spcPct val="90000"/>
              </a:lnSpc>
              <a:buFont typeface="Wingdings" pitchFamily="2" charset="2"/>
              <a:buChar char="Ø"/>
            </a:pPr>
            <a:endParaRPr kumimoji="1" lang="en-US" altLang="zh-HK" sz="3200" dirty="0">
              <a:latin typeface="Microsoft JhengHei" panose="020B0604030504040204" pitchFamily="34" charset="-120"/>
              <a:ea typeface="Microsoft JhengHei" panose="020B0604030504040204" pitchFamily="34" charset="-120"/>
              <a:cs typeface="文鼎粗鋼筆行楷" panose="02010609010101010101" pitchFamily="49" charset="-120"/>
            </a:endParaRPr>
          </a:p>
          <a:p>
            <a:r>
              <a:rPr kumimoji="1" lang="zh-HK" altLang="en-US" sz="3200" dirty="0">
                <a:latin typeface="Microsoft JhengHei" panose="020B0604030504040204" pitchFamily="34" charset="-120"/>
                <a:ea typeface="Microsoft JhengHei" panose="020B0604030504040204" pitchFamily="34" charset="-120"/>
                <a:cs typeface="文鼎粗鋼筆行楷" panose="02010609010101010101" pitchFamily="49" charset="-120"/>
              </a:rPr>
              <a:t>伽利略：現代物理學之父，闡明了</a:t>
            </a:r>
            <a:r>
              <a:rPr kumimoji="1" lang="zh-HK" altLang="en-US" sz="3200" b="1" dirty="0">
                <a:latin typeface="Microsoft JhengHei" panose="020B0604030504040204" pitchFamily="34" charset="-120"/>
                <a:ea typeface="Microsoft JhengHei" panose="020B0604030504040204" pitchFamily="34" charset="-120"/>
                <a:cs typeface="文鼎粗鋼筆行楷" panose="02010609010101010101" pitchFamily="49" charset="-120"/>
              </a:rPr>
              <a:t>慣性原理</a:t>
            </a:r>
            <a:r>
              <a:rPr kumimoji="1" lang="zh-HK" altLang="en-US" sz="3200" dirty="0">
                <a:latin typeface="Microsoft JhengHei" panose="020B0604030504040204" pitchFamily="34" charset="-120"/>
                <a:ea typeface="Microsoft JhengHei" panose="020B0604030504040204" pitchFamily="34" charset="-120"/>
                <a:cs typeface="文鼎粗鋼筆行楷" panose="02010609010101010101" pitchFamily="49" charset="-120"/>
              </a:rPr>
              <a:t>，完成了哥白尼的</a:t>
            </a:r>
            <a:r>
              <a:rPr kumimoji="1" lang="zh-HK" altLang="en-US" sz="3200" b="1" dirty="0">
                <a:latin typeface="Microsoft JhengHei" panose="020B0604030504040204" pitchFamily="34" charset="-120"/>
                <a:ea typeface="Microsoft JhengHei" panose="020B0604030504040204" pitchFamily="34" charset="-120"/>
                <a:cs typeface="文鼎粗鋼筆行楷" panose="02010609010101010101" pitchFamily="49" charset="-120"/>
              </a:rPr>
              <a:t>日心說</a:t>
            </a:r>
            <a:endParaRPr kumimoji="1" lang="en-US" altLang="zh-HK" sz="3200" dirty="0">
              <a:latin typeface="Microsoft JhengHei" panose="020B0604030504040204" pitchFamily="34" charset="-120"/>
              <a:ea typeface="Microsoft JhengHei" panose="020B0604030504040204" pitchFamily="34" charset="-120"/>
              <a:cs typeface="文鼎粗鋼筆行楷" panose="02010609010101010101" pitchFamily="49" charset="-120"/>
            </a:endParaRPr>
          </a:p>
          <a:p>
            <a:r>
              <a:rPr kumimoji="1" lang="zh-HK" altLang="en-US" sz="3200" dirty="0">
                <a:latin typeface="Microsoft JhengHei" panose="020B0604030504040204" pitchFamily="34" charset="-120"/>
                <a:ea typeface="Microsoft JhengHei" panose="020B0604030504040204" pitchFamily="34" charset="-120"/>
                <a:cs typeface="文鼎粗鋼筆行楷" panose="02010609010101010101" pitchFamily="49" charset="-120"/>
              </a:rPr>
              <a:t>維薩里：人體解剖學的創始人</a:t>
            </a:r>
          </a:p>
          <a:p>
            <a:pPr>
              <a:lnSpc>
                <a:spcPct val="90000"/>
              </a:lnSpc>
            </a:pPr>
            <a:endParaRPr kumimoji="1" lang="zh-HK" altLang="en-US" dirty="0"/>
          </a:p>
        </p:txBody>
      </p:sp>
      <p:pic>
        <p:nvPicPr>
          <p:cNvPr id="4" name="圖片 3">
            <a:extLst>
              <a:ext uri="{FF2B5EF4-FFF2-40B4-BE49-F238E27FC236}">
                <a16:creationId xmlns:a16="http://schemas.microsoft.com/office/drawing/2014/main" xmlns="" id="{6E1DCCC6-9CB1-B248-A166-EF601E9B6929}"/>
              </a:ext>
            </a:extLst>
          </p:cNvPr>
          <p:cNvPicPr>
            <a:picLocks noChangeAspect="1"/>
          </p:cNvPicPr>
          <p:nvPr/>
        </p:nvPicPr>
        <p:blipFill rotWithShape="1">
          <a:blip r:embed="rId2"/>
          <a:srcRect t="3072" r="-2" b="-2"/>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4220726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checkerboard(across)">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checkerboard(across)">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checkerboard(across)">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內容版面配置區 3">
            <a:extLst>
              <a:ext uri="{FF2B5EF4-FFF2-40B4-BE49-F238E27FC236}">
                <a16:creationId xmlns:a16="http://schemas.microsoft.com/office/drawing/2014/main" xmlns="" id="{B1F8F39D-963D-A243-983B-3ECE31BAC1EF}"/>
              </a:ext>
            </a:extLst>
          </p:cNvPr>
          <p:cNvPicPr>
            <a:picLocks noGrp="1" noChangeAspect="1"/>
          </p:cNvPicPr>
          <p:nvPr>
            <p:ph idx="1"/>
          </p:nvPr>
        </p:nvPicPr>
        <p:blipFill>
          <a:blip r:embed="rId2"/>
          <a:stretch>
            <a:fillRect/>
          </a:stretch>
        </p:blipFill>
        <p:spPr>
          <a:xfrm>
            <a:off x="1573754" y="1131994"/>
            <a:ext cx="3751020" cy="4602479"/>
          </a:xfrm>
          <a:prstGeom prst="rect">
            <a:avLst/>
          </a:prstGeom>
        </p:spPr>
      </p:pic>
      <p:pic>
        <p:nvPicPr>
          <p:cNvPr id="5" name="圖片 4">
            <a:extLst>
              <a:ext uri="{FF2B5EF4-FFF2-40B4-BE49-F238E27FC236}">
                <a16:creationId xmlns:a16="http://schemas.microsoft.com/office/drawing/2014/main" xmlns="" id="{2261CF76-90F1-B54E-9A70-04B44147FCD0}"/>
              </a:ext>
            </a:extLst>
          </p:cNvPr>
          <p:cNvPicPr>
            <a:picLocks noChangeAspect="1"/>
          </p:cNvPicPr>
          <p:nvPr/>
        </p:nvPicPr>
        <p:blipFill>
          <a:blip r:embed="rId3"/>
          <a:stretch>
            <a:fillRect/>
          </a:stretch>
        </p:blipFill>
        <p:spPr>
          <a:xfrm>
            <a:off x="6414367" y="1611676"/>
            <a:ext cx="4650004" cy="3643113"/>
          </a:xfrm>
          <a:prstGeom prst="rect">
            <a:avLst/>
          </a:prstGeom>
        </p:spPr>
      </p:pic>
      <p:sp>
        <p:nvSpPr>
          <p:cNvPr id="6" name="文字方塊 5">
            <a:extLst>
              <a:ext uri="{FF2B5EF4-FFF2-40B4-BE49-F238E27FC236}">
                <a16:creationId xmlns:a16="http://schemas.microsoft.com/office/drawing/2014/main" xmlns="" id="{5BC87D2F-EA49-D645-A4A9-7C3078CA0019}"/>
              </a:ext>
            </a:extLst>
          </p:cNvPr>
          <p:cNvSpPr txBox="1"/>
          <p:nvPr/>
        </p:nvSpPr>
        <p:spPr>
          <a:xfrm>
            <a:off x="2824163" y="5839892"/>
            <a:ext cx="1261884" cy="523220"/>
          </a:xfrm>
          <a:prstGeom prst="rect">
            <a:avLst/>
          </a:prstGeom>
          <a:noFill/>
        </p:spPr>
        <p:txBody>
          <a:bodyPr wrap="none" rtlCol="0">
            <a:spAutoFit/>
          </a:bodyPr>
          <a:lstStyle/>
          <a:p>
            <a:r>
              <a:rPr kumimoji="1" lang="zh-HK" altLang="en-US" sz="2800" dirty="0">
                <a:latin typeface="Microsoft JhengHei" panose="020B0604030504040204" pitchFamily="34" charset="-120"/>
                <a:ea typeface="Microsoft JhengHei" panose="020B0604030504040204" pitchFamily="34" charset="-120"/>
              </a:rPr>
              <a:t>伽利略</a:t>
            </a:r>
          </a:p>
        </p:txBody>
      </p:sp>
      <p:sp>
        <p:nvSpPr>
          <p:cNvPr id="7" name="文字方塊 6">
            <a:extLst>
              <a:ext uri="{FF2B5EF4-FFF2-40B4-BE49-F238E27FC236}">
                <a16:creationId xmlns:a16="http://schemas.microsoft.com/office/drawing/2014/main" xmlns="" id="{4C70568E-7A1B-9E4B-B4A2-DA9EF0DF171D}"/>
              </a:ext>
            </a:extLst>
          </p:cNvPr>
          <p:cNvSpPr txBox="1"/>
          <p:nvPr/>
        </p:nvSpPr>
        <p:spPr>
          <a:xfrm>
            <a:off x="8105954" y="5766740"/>
            <a:ext cx="1261884" cy="523220"/>
          </a:xfrm>
          <a:prstGeom prst="rect">
            <a:avLst/>
          </a:prstGeom>
          <a:noFill/>
        </p:spPr>
        <p:txBody>
          <a:bodyPr wrap="none" rtlCol="0">
            <a:spAutoFit/>
          </a:bodyPr>
          <a:lstStyle/>
          <a:p>
            <a:r>
              <a:rPr kumimoji="1" lang="zh-HK" altLang="en-US" sz="2800" dirty="0">
                <a:latin typeface="Microsoft JhengHei" panose="020B0604030504040204" pitchFamily="34" charset="-120"/>
                <a:ea typeface="Microsoft JhengHei" panose="020B0604030504040204" pitchFamily="34" charset="-120"/>
              </a:rPr>
              <a:t>維薩里</a:t>
            </a:r>
          </a:p>
        </p:txBody>
      </p:sp>
    </p:spTree>
    <p:extLst>
      <p:ext uri="{BB962C8B-B14F-4D97-AF65-F5344CB8AC3E}">
        <p14:creationId xmlns:p14="http://schemas.microsoft.com/office/powerpoint/2010/main" val="12166117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31FF3969-14CE-2948-ACBD-C1D37F2FA2F8}"/>
              </a:ext>
            </a:extLst>
          </p:cNvPr>
          <p:cNvSpPr>
            <a:spLocks noGrp="1"/>
          </p:cNvSpPr>
          <p:nvPr>
            <p:ph type="title"/>
          </p:nvPr>
        </p:nvSpPr>
        <p:spPr/>
        <p:txBody>
          <a:bodyPr/>
          <a:lstStyle/>
          <a:p>
            <a:r>
              <a:rPr kumimoji="1" lang="en-US" altLang="zh-HK" b="1" dirty="0">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本草綱目</a:t>
            </a:r>
            <a:r>
              <a:rPr kumimoji="1" lang="en-US" altLang="zh-HK" b="1" dirty="0">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的貢獻</a:t>
            </a:r>
          </a:p>
        </p:txBody>
      </p:sp>
      <p:sp>
        <p:nvSpPr>
          <p:cNvPr id="3" name="內容版面配置區 2">
            <a:extLst>
              <a:ext uri="{FF2B5EF4-FFF2-40B4-BE49-F238E27FC236}">
                <a16:creationId xmlns:a16="http://schemas.microsoft.com/office/drawing/2014/main" xmlns="" id="{E863AD14-496F-DA4D-86B2-F7B5BA42D4CE}"/>
              </a:ext>
            </a:extLst>
          </p:cNvPr>
          <p:cNvSpPr>
            <a:spLocks noGrp="1"/>
          </p:cNvSpPr>
          <p:nvPr>
            <p:ph idx="1"/>
          </p:nvPr>
        </p:nvSpPr>
        <p:spPr>
          <a:xfrm>
            <a:off x="435864" y="1813306"/>
            <a:ext cx="10515600" cy="4351338"/>
          </a:xfrm>
        </p:spPr>
        <p:txBody>
          <a:bodyPr>
            <a:noAutofit/>
          </a:bodyPr>
          <a:lstStyle/>
          <a:p>
            <a:r>
              <a:rPr kumimoji="1" lang="zh-HK" altLang="en-US" b="1" dirty="0">
                <a:latin typeface="Microsoft JhengHei" panose="020B0604030504040204" pitchFamily="34" charset="-120"/>
                <a:ea typeface="Microsoft JhengHei" panose="020B0604030504040204" pitchFamily="34" charset="-120"/>
              </a:rPr>
              <a:t>首創科學分類法</a:t>
            </a:r>
            <a:r>
              <a:rPr kumimoji="1" lang="zh-HK" altLang="en-US" dirty="0">
                <a:latin typeface="Microsoft JhengHei" panose="020B0604030504040204" pitchFamily="34" charset="-120"/>
                <a:ea typeface="Microsoft JhengHei" panose="020B0604030504040204" pitchFamily="34" charset="-120"/>
              </a:rPr>
              <a:t>：</a:t>
            </a:r>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本草綱目</a:t>
            </a:r>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全書將所收藥物分為水、火、土、金石、草、穀、菜、果等十六部，每部再分類，由微至巨，由賤至貴，這是當時世界上最先進的分類方法</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b="1" dirty="0">
                <a:latin typeface="Microsoft JhengHei" panose="020B0604030504040204" pitchFamily="34" charset="-120"/>
                <a:ea typeface="Microsoft JhengHei" panose="020B0604030504040204" pitchFamily="34" charset="-120"/>
              </a:rPr>
              <a:t>堅持科學精神</a:t>
            </a:r>
            <a:r>
              <a:rPr kumimoji="1" lang="zh-TW" altLang="en-US" dirty="0">
                <a:latin typeface="Microsoft JhengHei" panose="020B0604030504040204" pitchFamily="34" charset="-120"/>
                <a:ea typeface="Microsoft JhengHei" panose="020B0604030504040204" pitchFamily="34" charset="-120"/>
              </a:rPr>
              <a:t>：</a:t>
            </a:r>
            <a:r>
              <a:rPr kumimoji="1" lang="en-US" altLang="zh-TW"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本草綱目</a:t>
            </a:r>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廣泛的糾正舊書中荒誕迷信的說法，</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en-US" altLang="zh-HK" dirty="0">
                <a:latin typeface="Microsoft JhengHei" panose="020B0604030504040204" pitchFamily="34" charset="-120"/>
                <a:ea typeface="Microsoft JhengHei" panose="020B0604030504040204" pitchFamily="34" charset="-120"/>
              </a:rPr>
              <a:t>   </a:t>
            </a:r>
            <a:r>
              <a:rPr kumimoji="1" lang="zh-HK" altLang="en-US" dirty="0">
                <a:latin typeface="Microsoft JhengHei" panose="020B0604030504040204" pitchFamily="34" charset="-120"/>
                <a:ea typeface="Microsoft JhengHei" panose="020B0604030504040204" pitchFamily="34" charset="-120"/>
              </a:rPr>
              <a:t>如服食水銀、雄黃可以成仙；蜘蛛血塗腳，可以步行水上等謬誤</a:t>
            </a:r>
            <a:endParaRPr kumimoji="1" lang="en-US" altLang="zh-HK" dirty="0">
              <a:latin typeface="Microsoft JhengHei" panose="020B0604030504040204" pitchFamily="34" charset="-120"/>
              <a:ea typeface="Microsoft JhengHei" panose="020B0604030504040204" pitchFamily="34" charset="-120"/>
            </a:endParaRPr>
          </a:p>
          <a:p>
            <a:r>
              <a:rPr kumimoji="1" lang="zh-HK" altLang="en-US" b="1" dirty="0">
                <a:latin typeface="Microsoft JhengHei" panose="020B0604030504040204" pitchFamily="34" charset="-120"/>
                <a:ea typeface="Microsoft JhengHei" panose="020B0604030504040204" pitchFamily="34" charset="-120"/>
              </a:rPr>
              <a:t>正本清源</a:t>
            </a:r>
            <a:r>
              <a:rPr kumimoji="1" lang="zh-HK" altLang="en-US" dirty="0">
                <a:latin typeface="Microsoft JhengHei" panose="020B0604030504040204" pitchFamily="34" charset="-120"/>
                <a:ea typeface="Microsoft JhengHei" panose="020B0604030504040204" pitchFamily="34" charset="-120"/>
              </a:rPr>
              <a:t>：</a:t>
            </a:r>
            <a:r>
              <a:rPr kumimoji="1" lang="en-US" altLang="zh-TW" dirty="0">
                <a:latin typeface="Microsoft JhengHei" panose="020B0604030504040204" pitchFamily="34" charset="-120"/>
                <a:ea typeface="Microsoft JhengHei" panose="020B0604030504040204" pitchFamily="34" charset="-120"/>
              </a:rPr>
              <a:t> 《</a:t>
            </a:r>
            <a:r>
              <a:rPr kumimoji="1" lang="zh-HK" altLang="en-US" dirty="0">
                <a:latin typeface="Microsoft JhengHei" panose="020B0604030504040204" pitchFamily="34" charset="-120"/>
                <a:ea typeface="Microsoft JhengHei" panose="020B0604030504040204" pitchFamily="34" charset="-120"/>
              </a:rPr>
              <a:t>本草綱目</a:t>
            </a:r>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糾正了以往本草書中某些金石不分，</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en-US" altLang="zh-HK" dirty="0">
                <a:latin typeface="Microsoft JhengHei" panose="020B0604030504040204" pitchFamily="34" charset="-120"/>
                <a:ea typeface="Microsoft JhengHei" panose="020B0604030504040204" pitchFamily="34" charset="-120"/>
              </a:rPr>
              <a:t>   </a:t>
            </a:r>
            <a:r>
              <a:rPr kumimoji="1" lang="zh-HK" altLang="en-US" dirty="0">
                <a:latin typeface="Microsoft JhengHei" panose="020B0604030504040204" pitchFamily="34" charset="-120"/>
                <a:ea typeface="Microsoft JhengHei" panose="020B0604030504040204" pitchFamily="34" charset="-120"/>
              </a:rPr>
              <a:t>魚蟲互混，品類錯置，或一物誤分為二，</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en-US" altLang="zh-HK" dirty="0">
                <a:latin typeface="Microsoft JhengHei" panose="020B0604030504040204" pitchFamily="34" charset="-120"/>
                <a:ea typeface="Microsoft JhengHei" panose="020B0604030504040204" pitchFamily="34" charset="-120"/>
              </a:rPr>
              <a:t>   </a:t>
            </a:r>
            <a:r>
              <a:rPr kumimoji="1" lang="zh-HK" altLang="en-US" dirty="0">
                <a:latin typeface="Microsoft JhengHei" panose="020B0604030504040204" pitchFamily="34" charset="-120"/>
                <a:ea typeface="Microsoft JhengHei" panose="020B0604030504040204" pitchFamily="34" charset="-120"/>
              </a:rPr>
              <a:t>或二藥混為一談等諸多錯誤</a:t>
            </a:r>
            <a:r>
              <a:rPr kumimoji="1" lang="zh-CN" altLang="en-US" dirty="0">
                <a:latin typeface="Microsoft JhengHei" panose="020B0604030504040204" pitchFamily="34" charset="-120"/>
                <a:ea typeface="Microsoft JhengHei" panose="020B0604030504040204" pitchFamily="34" charset="-120"/>
              </a:rPr>
              <a:t>。</a:t>
            </a:r>
            <a:endParaRPr kumimoji="1" lang="zh-HK" altLang="en-US" dirty="0">
              <a:latin typeface="Microsoft JhengHei" panose="020B0604030504040204" pitchFamily="34" charset="-120"/>
              <a:ea typeface="Microsoft JhengHei" panose="020B0604030504040204" pitchFamily="34" charset="-120"/>
            </a:endParaRPr>
          </a:p>
        </p:txBody>
      </p:sp>
      <p:pic>
        <p:nvPicPr>
          <p:cNvPr id="4" name="圖片 3" descr="一張含有 坐, 木製的, 房間, 鋪設 的圖片&#10;&#10;自動產生的描述">
            <a:extLst>
              <a:ext uri="{FF2B5EF4-FFF2-40B4-BE49-F238E27FC236}">
                <a16:creationId xmlns:a16="http://schemas.microsoft.com/office/drawing/2014/main" xmlns="" id="{5E14EE07-E524-4F13-BA95-B8F673BD66D7}"/>
              </a:ext>
            </a:extLst>
          </p:cNvPr>
          <p:cNvPicPr>
            <a:picLocks noChangeAspect="1"/>
          </p:cNvPicPr>
          <p:nvPr/>
        </p:nvPicPr>
        <p:blipFill>
          <a:blip r:embed="rId2"/>
          <a:stretch>
            <a:fillRect/>
          </a:stretch>
        </p:blipFill>
        <p:spPr>
          <a:xfrm>
            <a:off x="5988996" y="127127"/>
            <a:ext cx="1779494" cy="1779494"/>
          </a:xfrm>
          <a:prstGeom prst="rect">
            <a:avLst/>
          </a:prstGeom>
        </p:spPr>
      </p:pic>
      <p:pic>
        <p:nvPicPr>
          <p:cNvPr id="5" name="圖片 4" descr="一張含有 時鐘 的圖片&#10;&#10;自動產生的描述">
            <a:extLst>
              <a:ext uri="{FF2B5EF4-FFF2-40B4-BE49-F238E27FC236}">
                <a16:creationId xmlns:a16="http://schemas.microsoft.com/office/drawing/2014/main" xmlns="" id="{D7820457-DFE4-48BF-AB26-5930056298B0}"/>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3363" b="71229" l="31652" r="63696">
                        <a14:backgroundMark x1="56538" y1="28889" x2="57607" y2="67130"/>
                      </a14:backgroundRemoval>
                    </a14:imgEffect>
                  </a14:imgLayer>
                </a14:imgProps>
              </a:ext>
            </a:extLst>
          </a:blip>
          <a:srcRect l="27647" t="6130" r="32299" b="21538"/>
          <a:stretch/>
        </p:blipFill>
        <p:spPr>
          <a:xfrm>
            <a:off x="8016182" y="2958275"/>
            <a:ext cx="5011837" cy="4351338"/>
          </a:xfrm>
          <a:prstGeom prst="rect">
            <a:avLst/>
          </a:prstGeom>
          <a:effectLst/>
        </p:spPr>
      </p:pic>
    </p:spTree>
    <p:extLst>
      <p:ext uri="{BB962C8B-B14F-4D97-AF65-F5344CB8AC3E}">
        <p14:creationId xmlns:p14="http://schemas.microsoft.com/office/powerpoint/2010/main" val="84924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5023C19-5FC3-EB4C-A567-040ED1F5B69D}"/>
              </a:ext>
            </a:extLst>
          </p:cNvPr>
          <p:cNvSpPr>
            <a:spLocks noGrp="1"/>
          </p:cNvSpPr>
          <p:nvPr>
            <p:ph type="title"/>
          </p:nvPr>
        </p:nvSpPr>
        <p:spPr/>
        <p:txBody>
          <a:bodyPr/>
          <a:lstStyle/>
          <a:p>
            <a:r>
              <a:rPr kumimoji="1" lang="en-US" altLang="zh-HK" b="1" dirty="0">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本草綱目</a:t>
            </a:r>
            <a:r>
              <a:rPr kumimoji="1" lang="en-US" altLang="zh-HK" b="1" dirty="0">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的貢獻</a:t>
            </a:r>
          </a:p>
        </p:txBody>
      </p:sp>
      <p:sp>
        <p:nvSpPr>
          <p:cNvPr id="3" name="內容版面配置區 2">
            <a:extLst>
              <a:ext uri="{FF2B5EF4-FFF2-40B4-BE49-F238E27FC236}">
                <a16:creationId xmlns:a16="http://schemas.microsoft.com/office/drawing/2014/main" xmlns="" id="{4C5C93D6-5F5C-4E48-8B44-82C42102A2B9}"/>
              </a:ext>
            </a:extLst>
          </p:cNvPr>
          <p:cNvSpPr>
            <a:spLocks noGrp="1"/>
          </p:cNvSpPr>
          <p:nvPr>
            <p:ph idx="1"/>
          </p:nvPr>
        </p:nvSpPr>
        <p:spPr/>
        <p:txBody>
          <a:bodyPr>
            <a:normAutofit/>
          </a:bodyPr>
          <a:lstStyle/>
          <a:p>
            <a:r>
              <a:rPr kumimoji="1" lang="zh-HK" altLang="en-US" b="1" dirty="0">
                <a:latin typeface="Microsoft JhengHei" panose="020B0604030504040204" pitchFamily="34" charset="-120"/>
                <a:ea typeface="Microsoft JhengHei" panose="020B0604030504040204" pitchFamily="34" charset="-120"/>
              </a:rPr>
              <a:t>開創新的藥源</a:t>
            </a:r>
            <a:r>
              <a:rPr kumimoji="1" lang="zh-HK" altLang="en-US" dirty="0">
                <a:latin typeface="Microsoft JhengHei" panose="020B0604030504040204" pitchFamily="34" charset="-120"/>
                <a:ea typeface="Microsoft JhengHei" panose="020B0604030504040204" pitchFamily="34" charset="-120"/>
              </a:rPr>
              <a:t>：在該書新增藥品中，有不少是名不見經傳的新品，</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en-US" altLang="zh-HK" dirty="0">
                <a:latin typeface="Microsoft JhengHei" panose="020B0604030504040204" pitchFamily="34" charset="-120"/>
                <a:ea typeface="Microsoft JhengHei" panose="020B0604030504040204" pitchFamily="34" charset="-120"/>
              </a:rPr>
              <a:t>  </a:t>
            </a:r>
            <a:r>
              <a:rPr kumimoji="1" lang="zh-HK" altLang="en-US" dirty="0">
                <a:latin typeface="Microsoft JhengHei" panose="020B0604030504040204" pitchFamily="34" charset="-120"/>
                <a:ea typeface="Microsoft JhengHei" panose="020B0604030504040204" pitchFamily="34" charset="-120"/>
              </a:rPr>
              <a:t>如三七、樟腦、半邊蓮、土茯苓等等，</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en-US" altLang="zh-HK" dirty="0">
                <a:latin typeface="Microsoft JhengHei" panose="020B0604030504040204" pitchFamily="34" charset="-120"/>
                <a:ea typeface="Microsoft JhengHei" panose="020B0604030504040204" pitchFamily="34" charset="-120"/>
              </a:rPr>
              <a:t>  </a:t>
            </a:r>
            <a:r>
              <a:rPr kumimoji="1" lang="zh-HK" altLang="en-US" dirty="0">
                <a:latin typeface="Microsoft JhengHei" panose="020B0604030504040204" pitchFamily="34" charset="-120"/>
                <a:ea typeface="Microsoft JhengHei" panose="020B0604030504040204" pitchFamily="34" charset="-120"/>
              </a:rPr>
              <a:t>經作者和其他醫家臨床驗證後，首次收進本草書中</a:t>
            </a:r>
            <a:endParaRPr kumimoji="1" lang="en-US" altLang="zh-HK" dirty="0">
              <a:latin typeface="Microsoft JhengHei" panose="020B0604030504040204" pitchFamily="34" charset="-120"/>
              <a:ea typeface="Microsoft JhengHei" panose="020B0604030504040204" pitchFamily="34" charset="-120"/>
            </a:endParaRPr>
          </a:p>
        </p:txBody>
      </p:sp>
      <p:pic>
        <p:nvPicPr>
          <p:cNvPr id="4" name="圖片 3" descr="一張含有 坐, 木製的, 房間, 鋪設 的圖片&#10;&#10;自動產生的描述">
            <a:extLst>
              <a:ext uri="{FF2B5EF4-FFF2-40B4-BE49-F238E27FC236}">
                <a16:creationId xmlns:a16="http://schemas.microsoft.com/office/drawing/2014/main" xmlns="" id="{7C185770-ED49-4710-B5D7-F44F88DC1A32}"/>
              </a:ext>
            </a:extLst>
          </p:cNvPr>
          <p:cNvPicPr>
            <a:picLocks noChangeAspect="1"/>
          </p:cNvPicPr>
          <p:nvPr/>
        </p:nvPicPr>
        <p:blipFill>
          <a:blip r:embed="rId2"/>
          <a:stretch>
            <a:fillRect/>
          </a:stretch>
        </p:blipFill>
        <p:spPr>
          <a:xfrm>
            <a:off x="6096000" y="246125"/>
            <a:ext cx="1563561" cy="1563561"/>
          </a:xfrm>
          <a:prstGeom prst="rect">
            <a:avLst/>
          </a:prstGeom>
        </p:spPr>
      </p:pic>
      <p:sp>
        <p:nvSpPr>
          <p:cNvPr id="5" name="AutoShape 2" descr="三七中药材_图品汇">
            <a:extLst>
              <a:ext uri="{FF2B5EF4-FFF2-40B4-BE49-F238E27FC236}">
                <a16:creationId xmlns:a16="http://schemas.microsoft.com/office/drawing/2014/main" xmlns="" id="{A984135D-213B-433E-A5ED-2509AEA4AEF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48" name="Picture 4" descr="三七中药材_图品汇">
            <a:extLst>
              <a:ext uri="{FF2B5EF4-FFF2-40B4-BE49-F238E27FC236}">
                <a16:creationId xmlns:a16="http://schemas.microsoft.com/office/drawing/2014/main" xmlns="" id="{CE71F0FF-3CB2-4A62-A788-7C8B73D8F2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348" y="3372615"/>
            <a:ext cx="2750980" cy="2750980"/>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6150" name="Picture 6" descr="常用中药材—土茯苓，功效：解毒除湿，通利关节- 每日头条">
            <a:extLst>
              <a:ext uri="{FF2B5EF4-FFF2-40B4-BE49-F238E27FC236}">
                <a16:creationId xmlns:a16="http://schemas.microsoft.com/office/drawing/2014/main" xmlns="" id="{96AB499C-9E5E-451A-A990-FEAB3A1E31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560" y="3560493"/>
            <a:ext cx="3130702" cy="208334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6152" name="Picture 8" descr="半邊蓮">
            <a:extLst>
              <a:ext uri="{FF2B5EF4-FFF2-40B4-BE49-F238E27FC236}">
                <a16:creationId xmlns:a16="http://schemas.microsoft.com/office/drawing/2014/main" xmlns="" id="{F8334936-EAE5-4CBE-AC3D-7964D6F38F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31577" y="3638078"/>
            <a:ext cx="2855968" cy="1902119"/>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6154" name="Picture 10" descr="樟脑的功效与作用_樟脑的种植技术_食用樟脑的注意事项_家居百科_太平洋 ...">
            <a:extLst>
              <a:ext uri="{FF2B5EF4-FFF2-40B4-BE49-F238E27FC236}">
                <a16:creationId xmlns:a16="http://schemas.microsoft.com/office/drawing/2014/main" xmlns="" id="{DAD66AA0-AEC4-4A5B-8C6E-820E295CC2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1713" y="3503457"/>
            <a:ext cx="2965323" cy="2118088"/>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sp>
        <p:nvSpPr>
          <p:cNvPr id="6" name="矩形 5">
            <a:extLst>
              <a:ext uri="{FF2B5EF4-FFF2-40B4-BE49-F238E27FC236}">
                <a16:creationId xmlns:a16="http://schemas.microsoft.com/office/drawing/2014/main" xmlns="" id="{86484F6C-FA7B-4EB7-BCEE-39B28BA23296}"/>
              </a:ext>
            </a:extLst>
          </p:cNvPr>
          <p:cNvSpPr/>
          <p:nvPr/>
        </p:nvSpPr>
        <p:spPr>
          <a:xfrm>
            <a:off x="2021945" y="5621545"/>
            <a:ext cx="9187130" cy="646331"/>
          </a:xfrm>
          <a:prstGeom prst="rect">
            <a:avLst/>
          </a:prstGeom>
          <a:noFill/>
        </p:spPr>
        <p:txBody>
          <a:bodyPr wrap="none" lIns="91440" tIns="45720" rIns="91440" bIns="45720">
            <a:spAutoFit/>
          </a:bodyPr>
          <a:lstStyle/>
          <a:p>
            <a:pPr algn="ctr"/>
            <a:r>
              <a:rPr kumimoji="1" lang="zh-HK" altLang="en-US" sz="36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三七  </a:t>
            </a:r>
            <a:r>
              <a:rPr kumimoji="1" lang="zh-HK" altLang="en-US" sz="3600" b="0" cap="none" spc="0" dirty="0">
                <a:ln w="0"/>
                <a:solidFill>
                  <a:schemeClr val="tx1"/>
                </a:solidFill>
                <a:effectLst>
                  <a:outerShdw blurRad="38100" dist="19050" dir="2700000" algn="tl" rotWithShape="0">
                    <a:schemeClr val="dk1">
                      <a:alpha val="40000"/>
                    </a:schemeClr>
                  </a:outerShdw>
                </a:effectLst>
                <a:latin typeface="SimSun" panose="02010600030101010101" pitchFamily="2" charset="-122"/>
                <a:ea typeface="SimSun" panose="02010600030101010101" pitchFamily="2" charset="-122"/>
                <a:cs typeface="文鼎粗鋼筆行楷" panose="02010609010101010101" pitchFamily="49" charset="-120"/>
              </a:rPr>
              <a:t>   </a:t>
            </a:r>
            <a:r>
              <a:rPr kumimoji="1" lang="zh-HK" altLang="en-US" sz="36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樟腦</a:t>
            </a:r>
            <a:r>
              <a:rPr kumimoji="1" lang="zh-HK" altLang="en-US" sz="3600" dirty="0">
                <a:ln w="0"/>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                  </a:t>
            </a:r>
            <a:r>
              <a:rPr kumimoji="1" lang="zh-HK" altLang="en-US" sz="36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半邊蓮            土茯苓</a:t>
            </a:r>
            <a:endParaRPr lang="en-US" sz="3600" b="0" cap="none" spc="0" dirty="0">
              <a:ln w="0"/>
              <a:solidFill>
                <a:schemeClr val="tx1"/>
              </a:solidFill>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spTree>
    <p:extLst>
      <p:ext uri="{BB962C8B-B14F-4D97-AF65-F5344CB8AC3E}">
        <p14:creationId xmlns:p14="http://schemas.microsoft.com/office/powerpoint/2010/main" val="3140732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148"/>
                                        </p:tgtEl>
                                        <p:attrNameLst>
                                          <p:attrName>style.visibility</p:attrName>
                                        </p:attrNameLst>
                                      </p:cBhvr>
                                      <p:to>
                                        <p:strVal val="visible"/>
                                      </p:to>
                                    </p:set>
                                    <p:animEffect transition="in" filter="fade">
                                      <p:cBhvr>
                                        <p:cTn id="24" dur="500"/>
                                        <p:tgtEl>
                                          <p:spTgt spid="614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154"/>
                                        </p:tgtEl>
                                        <p:attrNameLst>
                                          <p:attrName>style.visibility</p:attrName>
                                        </p:attrNameLst>
                                      </p:cBhvr>
                                      <p:to>
                                        <p:strVal val="visible"/>
                                      </p:to>
                                    </p:set>
                                    <p:animEffect transition="in" filter="fade">
                                      <p:cBhvr>
                                        <p:cTn id="29" dur="500"/>
                                        <p:tgtEl>
                                          <p:spTgt spid="615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152"/>
                                        </p:tgtEl>
                                        <p:attrNameLst>
                                          <p:attrName>style.visibility</p:attrName>
                                        </p:attrNameLst>
                                      </p:cBhvr>
                                      <p:to>
                                        <p:strVal val="visible"/>
                                      </p:to>
                                    </p:set>
                                    <p:animEffect transition="in" filter="fade">
                                      <p:cBhvr>
                                        <p:cTn id="34" dur="500"/>
                                        <p:tgtEl>
                                          <p:spTgt spid="615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150"/>
                                        </p:tgtEl>
                                        <p:attrNameLst>
                                          <p:attrName>style.visibility</p:attrName>
                                        </p:attrNameLst>
                                      </p:cBhvr>
                                      <p:to>
                                        <p:strVal val="visible"/>
                                      </p:to>
                                    </p:set>
                                    <p:animEffect transition="in" filter="fade">
                                      <p:cBhvr>
                                        <p:cTn id="39" dur="500"/>
                                        <p:tgtEl>
                                          <p:spTgt spid="615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5023C19-5FC3-EB4C-A567-040ED1F5B69D}"/>
              </a:ext>
            </a:extLst>
          </p:cNvPr>
          <p:cNvSpPr>
            <a:spLocks noGrp="1"/>
          </p:cNvSpPr>
          <p:nvPr>
            <p:ph type="title"/>
          </p:nvPr>
        </p:nvSpPr>
        <p:spPr>
          <a:xfrm>
            <a:off x="507460" y="375600"/>
            <a:ext cx="10515600" cy="1325563"/>
          </a:xfrm>
        </p:spPr>
        <p:txBody>
          <a:bodyPr/>
          <a:lstStyle/>
          <a:p>
            <a:r>
              <a:rPr kumimoji="1" lang="en-US" altLang="zh-HK" b="1" dirty="0">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本草綱目</a:t>
            </a:r>
            <a:r>
              <a:rPr kumimoji="1" lang="en-US" altLang="zh-HK" b="1" dirty="0">
                <a:latin typeface="Microsoft JhengHei" panose="020B0604030504040204" pitchFamily="34" charset="-120"/>
                <a:ea typeface="Microsoft JhengHei" panose="020B0604030504040204" pitchFamily="34" charset="-120"/>
                <a:cs typeface="文鼎粗鋼筆行楷" panose="02010609010101010101" pitchFamily="49" charset="-120"/>
              </a:rPr>
              <a:t>》</a:t>
            </a:r>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的貢獻</a:t>
            </a:r>
          </a:p>
        </p:txBody>
      </p:sp>
      <p:sp>
        <p:nvSpPr>
          <p:cNvPr id="3" name="內容版面配置區 2">
            <a:extLst>
              <a:ext uri="{FF2B5EF4-FFF2-40B4-BE49-F238E27FC236}">
                <a16:creationId xmlns:a16="http://schemas.microsoft.com/office/drawing/2014/main" xmlns="" id="{4C5C93D6-5F5C-4E48-8B44-82C42102A2B9}"/>
              </a:ext>
            </a:extLst>
          </p:cNvPr>
          <p:cNvSpPr>
            <a:spLocks noGrp="1"/>
          </p:cNvSpPr>
          <p:nvPr>
            <p:ph idx="1"/>
          </p:nvPr>
        </p:nvSpPr>
        <p:spPr>
          <a:xfrm>
            <a:off x="507460" y="2280956"/>
            <a:ext cx="10515600" cy="4351338"/>
          </a:xfrm>
        </p:spPr>
        <p:txBody>
          <a:bodyPr>
            <a:normAutofit/>
          </a:bodyPr>
          <a:lstStyle/>
          <a:p>
            <a:r>
              <a:rPr kumimoji="1" lang="zh-HK" altLang="en-US" dirty="0">
                <a:latin typeface="Microsoft JhengHei" panose="020B0604030504040204" pitchFamily="34" charset="-120"/>
                <a:ea typeface="Microsoft JhengHei" panose="020B0604030504040204" pitchFamily="34" charset="-120"/>
              </a:rPr>
              <a:t>總體來說，</a:t>
            </a:r>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本草綱目</a:t>
            </a:r>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綜合了植物學、動物學、</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en-US" altLang="zh-HK" dirty="0">
                <a:latin typeface="Microsoft JhengHei" panose="020B0604030504040204" pitchFamily="34" charset="-120"/>
                <a:ea typeface="Microsoft JhengHei" panose="020B0604030504040204" pitchFamily="34" charset="-120"/>
              </a:rPr>
              <a:t> </a:t>
            </a:r>
            <a:r>
              <a:rPr kumimoji="1" lang="zh-HK" altLang="en-US" dirty="0">
                <a:latin typeface="Microsoft JhengHei" panose="020B0604030504040204" pitchFamily="34" charset="-120"/>
                <a:ea typeface="Microsoft JhengHei" panose="020B0604030504040204" pitchFamily="34" charset="-120"/>
              </a:rPr>
              <a:t>礦物學、化學、天文學、氣象學、解剖學、生理學、</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en-US" altLang="zh-HK" dirty="0">
                <a:latin typeface="Microsoft JhengHei" panose="020B0604030504040204" pitchFamily="34" charset="-120"/>
                <a:ea typeface="Microsoft JhengHei" panose="020B0604030504040204" pitchFamily="34" charset="-120"/>
              </a:rPr>
              <a:t> </a:t>
            </a:r>
            <a:r>
              <a:rPr kumimoji="1" lang="zh-HK" altLang="en-US" dirty="0">
                <a:latin typeface="Microsoft JhengHei" panose="020B0604030504040204" pitchFamily="34" charset="-120"/>
                <a:ea typeface="Microsoft JhengHei" panose="020B0604030504040204" pitchFamily="34" charset="-120"/>
              </a:rPr>
              <a:t>人類學等許多領域的科學知識</a:t>
            </a:r>
            <a:endParaRPr kumimoji="1" lang="en-US" altLang="zh-HK" dirty="0">
              <a:latin typeface="Microsoft JhengHei" panose="020B0604030504040204" pitchFamily="34" charset="-120"/>
              <a:ea typeface="Microsoft JhengHei" panose="020B0604030504040204" pitchFamily="34" charset="-120"/>
            </a:endParaRPr>
          </a:p>
          <a:p>
            <a:pPr marL="0" indent="0">
              <a:buNone/>
            </a:pPr>
            <a:endParaRPr kumimoji="1" lang="en-US" altLang="zh-HK" dirty="0">
              <a:latin typeface="Microsoft JhengHei" panose="020B0604030504040204" pitchFamily="34" charset="-120"/>
              <a:ea typeface="Microsoft JhengHei" panose="020B0604030504040204" pitchFamily="34" charset="-120"/>
            </a:endParaRPr>
          </a:p>
          <a:p>
            <a:r>
              <a:rPr kumimoji="1" lang="zh-HK" altLang="en-US" dirty="0">
                <a:latin typeface="Microsoft JhengHei" panose="020B0604030504040204" pitchFamily="34" charset="-120"/>
                <a:ea typeface="Microsoft JhengHei" panose="020B0604030504040204" pitchFamily="34" charset="-120"/>
              </a:rPr>
              <a:t>十九世紀英國著名生物學家達爾文在</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en-US" altLang="zh-HK" dirty="0">
                <a:latin typeface="Microsoft JhengHei" panose="020B0604030504040204" pitchFamily="34" charset="-120"/>
                <a:ea typeface="Microsoft JhengHei" panose="020B0604030504040204" pitchFamily="34" charset="-120"/>
              </a:rPr>
              <a:t>  《</a:t>
            </a:r>
            <a:r>
              <a:rPr kumimoji="1" lang="zh-HK" altLang="en-US" dirty="0">
                <a:latin typeface="Microsoft JhengHei" panose="020B0604030504040204" pitchFamily="34" charset="-120"/>
                <a:ea typeface="Microsoft JhengHei" panose="020B0604030504040204" pitchFamily="34" charset="-120"/>
              </a:rPr>
              <a:t>人類的由來</a:t>
            </a:r>
            <a:r>
              <a:rPr kumimoji="1" lang="en-US" altLang="zh-HK" dirty="0">
                <a:latin typeface="Microsoft JhengHei" panose="020B0604030504040204" pitchFamily="34" charset="-120"/>
                <a:ea typeface="Microsoft JhengHei" panose="020B0604030504040204" pitchFamily="34" charset="-120"/>
              </a:rPr>
              <a:t>》</a:t>
            </a:r>
            <a:r>
              <a:rPr kumimoji="1" lang="zh-HK" altLang="en-US" dirty="0">
                <a:latin typeface="Microsoft JhengHei" panose="020B0604030504040204" pitchFamily="34" charset="-120"/>
                <a:ea typeface="Microsoft JhengHei" panose="020B0604030504040204" pitchFamily="34" charset="-120"/>
              </a:rPr>
              <a:t>一書中，</a:t>
            </a:r>
            <a:r>
              <a:rPr kumimoji="1" lang="en-US" altLang="zh-HK" dirty="0">
                <a:latin typeface="Microsoft JhengHei" panose="020B0604030504040204" pitchFamily="34" charset="-120"/>
                <a:ea typeface="Microsoft JhengHei" panose="020B0604030504040204" pitchFamily="34" charset="-120"/>
              </a:rPr>
              <a:t> </a:t>
            </a:r>
            <a:r>
              <a:rPr kumimoji="1" lang="zh-HK" altLang="en-US" dirty="0">
                <a:latin typeface="Microsoft JhengHei" panose="020B0604030504040204" pitchFamily="34" charset="-120"/>
                <a:ea typeface="Microsoft JhengHei" panose="020B0604030504040204" pitchFamily="34" charset="-120"/>
              </a:rPr>
              <a:t>稱它是</a:t>
            </a:r>
            <a:endParaRPr kumimoji="1" lang="en-US" altLang="zh-HK" dirty="0">
              <a:latin typeface="Microsoft JhengHei" panose="020B0604030504040204" pitchFamily="34" charset="-120"/>
              <a:ea typeface="Microsoft JhengHei" panose="020B0604030504040204" pitchFamily="34" charset="-120"/>
            </a:endParaRPr>
          </a:p>
          <a:p>
            <a:pPr marL="0" indent="0">
              <a:buNone/>
            </a:pPr>
            <a:r>
              <a:rPr kumimoji="1" lang="en-US" altLang="zh-HK" dirty="0">
                <a:latin typeface="Microsoft JhengHei" panose="020B0604030504040204" pitchFamily="34" charset="-120"/>
                <a:ea typeface="Microsoft JhengHei" panose="020B0604030504040204" pitchFamily="34" charset="-120"/>
              </a:rPr>
              <a:t>   『</a:t>
            </a:r>
            <a:r>
              <a:rPr kumimoji="1" lang="zh-HK" altLang="en-US" dirty="0">
                <a:latin typeface="Microsoft JhengHei" panose="020B0604030504040204" pitchFamily="34" charset="-120"/>
                <a:ea typeface="Microsoft JhengHei" panose="020B0604030504040204" pitchFamily="34" charset="-120"/>
              </a:rPr>
              <a:t>中國古代的百科全書</a:t>
            </a:r>
            <a:r>
              <a:rPr kumimoji="1" lang="en-US" altLang="zh-HK" dirty="0">
                <a:latin typeface="Microsoft JhengHei" panose="020B0604030504040204" pitchFamily="34" charset="-120"/>
                <a:ea typeface="Microsoft JhengHei" panose="020B0604030504040204" pitchFamily="34" charset="-120"/>
              </a:rPr>
              <a:t>』 </a:t>
            </a:r>
            <a:endParaRPr kumimoji="1" lang="zh-HK" altLang="en-US" dirty="0">
              <a:latin typeface="Microsoft JhengHei" panose="020B0604030504040204" pitchFamily="34" charset="-120"/>
              <a:ea typeface="Microsoft JhengHei" panose="020B0604030504040204" pitchFamily="34" charset="-120"/>
            </a:endParaRPr>
          </a:p>
        </p:txBody>
      </p:sp>
      <p:pic>
        <p:nvPicPr>
          <p:cNvPr id="4" name="圖片 3" descr="一張含有 坐, 木製的, 房間, 鋪設 的圖片&#10;&#10;自動產生的描述">
            <a:extLst>
              <a:ext uri="{FF2B5EF4-FFF2-40B4-BE49-F238E27FC236}">
                <a16:creationId xmlns:a16="http://schemas.microsoft.com/office/drawing/2014/main" xmlns="" id="{7C185770-ED49-4710-B5D7-F44F88DC1A32}"/>
              </a:ext>
            </a:extLst>
          </p:cNvPr>
          <p:cNvPicPr>
            <a:picLocks noChangeAspect="1"/>
          </p:cNvPicPr>
          <p:nvPr/>
        </p:nvPicPr>
        <p:blipFill>
          <a:blip r:embed="rId2"/>
          <a:stretch>
            <a:fillRect/>
          </a:stretch>
        </p:blipFill>
        <p:spPr>
          <a:xfrm>
            <a:off x="5809161" y="256600"/>
            <a:ext cx="1663640" cy="1663640"/>
          </a:xfrm>
          <a:prstGeom prst="rect">
            <a:avLst/>
          </a:prstGeom>
        </p:spPr>
      </p:pic>
      <p:sp>
        <p:nvSpPr>
          <p:cNvPr id="5" name="AutoShape 2" descr="三七中药材_图品汇">
            <a:extLst>
              <a:ext uri="{FF2B5EF4-FFF2-40B4-BE49-F238E27FC236}">
                <a16:creationId xmlns:a16="http://schemas.microsoft.com/office/drawing/2014/main" xmlns="" id="{A984135D-213B-433E-A5ED-2509AEA4AEF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56" name="Picture 12" descr="人类的由来及性选择科学素养文库科学元典丛书英达尔文- 官方自营">
            <a:extLst>
              <a:ext uri="{FF2B5EF4-FFF2-40B4-BE49-F238E27FC236}">
                <a16:creationId xmlns:a16="http://schemas.microsoft.com/office/drawing/2014/main" xmlns="" id="{4C3F6035-5152-4442-B9C6-3E62C14E91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7045" y="659859"/>
            <a:ext cx="3187495" cy="3187495"/>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1859年11月24日達爾文發表《物種起源》，提出進化論思想| GeneOnline News">
            <a:extLst>
              <a:ext uri="{FF2B5EF4-FFF2-40B4-BE49-F238E27FC236}">
                <a16:creationId xmlns:a16="http://schemas.microsoft.com/office/drawing/2014/main" xmlns="" id="{92CE2AED-8C3A-44D8-8D95-C9EA64E2BB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40879" y="3810732"/>
            <a:ext cx="3275238" cy="295445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046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158"/>
                                        </p:tgtEl>
                                        <p:attrNameLst>
                                          <p:attrName>style.visibility</p:attrName>
                                        </p:attrNameLst>
                                      </p:cBhvr>
                                      <p:to>
                                        <p:strVal val="visible"/>
                                      </p:to>
                                    </p:set>
                                    <p:anim calcmode="lin" valueType="num">
                                      <p:cBhvr additive="base">
                                        <p:cTn id="39" dur="500" fill="hold"/>
                                        <p:tgtEl>
                                          <p:spTgt spid="6158"/>
                                        </p:tgtEl>
                                        <p:attrNameLst>
                                          <p:attrName>ppt_x</p:attrName>
                                        </p:attrNameLst>
                                      </p:cBhvr>
                                      <p:tavLst>
                                        <p:tav tm="0">
                                          <p:val>
                                            <p:strVal val="#ppt_x"/>
                                          </p:val>
                                        </p:tav>
                                        <p:tav tm="100000">
                                          <p:val>
                                            <p:strVal val="#ppt_x"/>
                                          </p:val>
                                        </p:tav>
                                      </p:tavLst>
                                    </p:anim>
                                    <p:anim calcmode="lin" valueType="num">
                                      <p:cBhvr additive="base">
                                        <p:cTn id="40" dur="500" fill="hold"/>
                                        <p:tgtEl>
                                          <p:spTgt spid="615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156"/>
                                        </p:tgtEl>
                                        <p:attrNameLst>
                                          <p:attrName>style.visibility</p:attrName>
                                        </p:attrNameLst>
                                      </p:cBhvr>
                                      <p:to>
                                        <p:strVal val="visible"/>
                                      </p:to>
                                    </p:set>
                                    <p:anim calcmode="lin" valueType="num">
                                      <p:cBhvr additive="base">
                                        <p:cTn id="43" dur="500" fill="hold"/>
                                        <p:tgtEl>
                                          <p:spTgt spid="6156"/>
                                        </p:tgtEl>
                                        <p:attrNameLst>
                                          <p:attrName>ppt_x</p:attrName>
                                        </p:attrNameLst>
                                      </p:cBhvr>
                                      <p:tavLst>
                                        <p:tav tm="0">
                                          <p:val>
                                            <p:strVal val="#ppt_x"/>
                                          </p:val>
                                        </p:tav>
                                        <p:tav tm="100000">
                                          <p:val>
                                            <p:strVal val="#ppt_x"/>
                                          </p:val>
                                        </p:tav>
                                      </p:tavLst>
                                    </p:anim>
                                    <p:anim calcmode="lin" valueType="num">
                                      <p:cBhvr additive="base">
                                        <p:cTn id="44" dur="500" fill="hold"/>
                                        <p:tgtEl>
                                          <p:spTgt spid="6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20CF667E-1689-6044-B27D-95A0D82F943E}"/>
              </a:ext>
            </a:extLst>
          </p:cNvPr>
          <p:cNvSpPr>
            <a:spLocks noGrp="1"/>
          </p:cNvSpPr>
          <p:nvPr>
            <p:ph type="title"/>
          </p:nvPr>
        </p:nvSpPr>
        <p:spPr/>
        <p:txBody>
          <a:bodyPr/>
          <a:lstStyle/>
          <a:p>
            <a:r>
              <a:rPr kumimoji="1" lang="zh-HK" altLang="en-US" b="1" dirty="0">
                <a:latin typeface="Microsoft JhengHei" panose="020B0604030504040204" pitchFamily="34" charset="-120"/>
                <a:ea typeface="Microsoft JhengHei" panose="020B0604030504040204" pitchFamily="34" charset="-120"/>
                <a:cs typeface="文鼎粗鋼筆行楷" panose="02010609010101010101" pitchFamily="49" charset="-120"/>
              </a:rPr>
              <a:t>總結</a:t>
            </a:r>
          </a:p>
        </p:txBody>
      </p:sp>
      <p:sp>
        <p:nvSpPr>
          <p:cNvPr id="3" name="內容版面配置區 2">
            <a:extLst>
              <a:ext uri="{FF2B5EF4-FFF2-40B4-BE49-F238E27FC236}">
                <a16:creationId xmlns:a16="http://schemas.microsoft.com/office/drawing/2014/main" xmlns="" id="{0467C486-23CC-DD42-A9A5-0E70E37EDA9F}"/>
              </a:ext>
            </a:extLst>
          </p:cNvPr>
          <p:cNvSpPr>
            <a:spLocks noGrp="1"/>
          </p:cNvSpPr>
          <p:nvPr>
            <p:ph idx="1"/>
          </p:nvPr>
        </p:nvSpPr>
        <p:spPr>
          <a:xfrm>
            <a:off x="467505" y="2160589"/>
            <a:ext cx="8596668" cy="4257966"/>
          </a:xfrm>
        </p:spPr>
        <p:txBody>
          <a:bodyPr>
            <a:normAutofit/>
          </a:bodyPr>
          <a:lstStyle/>
          <a:p>
            <a:r>
              <a:rPr kumimoji="1" lang="zh-HK" altLang="en-US" sz="2400" dirty="0">
                <a:latin typeface="Microsoft JhengHei" panose="020B0604030504040204" pitchFamily="34" charset="-120"/>
                <a:ea typeface="Microsoft JhengHei" panose="020B0604030504040204" pitchFamily="34" charset="-120"/>
              </a:rPr>
              <a:t>它集歷代本草之大成，體現了本草知識的全面性</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它準確地歸納總結，體現了藥性理論的系統性</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它細膩的分析描述，體現了草藥內容的科學性</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它清晰的綱目結構，體現了本草文獻的邏輯性</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它豐富多采的筆法，體現了本草學說的廣博性</a:t>
            </a:r>
            <a:endParaRPr kumimoji="1" lang="en-US" altLang="zh-HK" sz="2400" dirty="0">
              <a:latin typeface="Microsoft JhengHei" panose="020B0604030504040204" pitchFamily="34" charset="-120"/>
              <a:ea typeface="Microsoft JhengHei" panose="020B0604030504040204" pitchFamily="34" charset="-120"/>
            </a:endParaRPr>
          </a:p>
          <a:p>
            <a:r>
              <a:rPr kumimoji="1" lang="zh-HK" altLang="en-US" sz="2400" dirty="0">
                <a:latin typeface="Microsoft JhengHei" panose="020B0604030504040204" pitchFamily="34" charset="-120"/>
                <a:ea typeface="Microsoft JhengHei" panose="020B0604030504040204" pitchFamily="34" charset="-120"/>
              </a:rPr>
              <a:t>它創造的自然分類法，體現了藥物分類的先進性</a:t>
            </a:r>
          </a:p>
        </p:txBody>
      </p:sp>
      <p:pic>
        <p:nvPicPr>
          <p:cNvPr id="4" name="图片 4">
            <a:extLst>
              <a:ext uri="{FF2B5EF4-FFF2-40B4-BE49-F238E27FC236}">
                <a16:creationId xmlns:a16="http://schemas.microsoft.com/office/drawing/2014/main" xmlns="" id="{F4F3DAD1-D55E-4DFB-BCFC-42EF78A2CE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32718" y="1351083"/>
            <a:ext cx="3596640" cy="4405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descr="本草綱目記載》&quot;痛風&quot;很早就可以康復了。｜Zi 字媒體">
            <a:extLst>
              <a:ext uri="{FF2B5EF4-FFF2-40B4-BE49-F238E27FC236}">
                <a16:creationId xmlns:a16="http://schemas.microsoft.com/office/drawing/2014/main" xmlns="" id="{F207C691-F02D-416A-9EFC-E05420E1B0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2267" y="596839"/>
            <a:ext cx="4012228" cy="566432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61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500"/>
                                        <p:tgtEl>
                                          <p:spTgt spid="3">
                                            <p:txEl>
                                              <p:pRg st="1" end="1"/>
                                            </p:txEl>
                                          </p:spTgt>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500"/>
                                        <p:tgtEl>
                                          <p:spTgt spid="3">
                                            <p:txEl>
                                              <p:pRg st="3" end="3"/>
                                            </p:txEl>
                                          </p:spTgt>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par>
                                <p:cTn id="28" presetID="22" presetClass="entr" presetSubtype="8"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left)">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098"/>
                                        </p:tgtEl>
                                        <p:attrNameLst>
                                          <p:attrName>style.visibility</p:attrName>
                                        </p:attrNameLst>
                                      </p:cBhvr>
                                      <p:to>
                                        <p:strVal val="visible"/>
                                      </p:to>
                                    </p:set>
                                    <p:anim calcmode="lin" valueType="num">
                                      <p:cBhvr additive="base">
                                        <p:cTn id="35" dur="500" fill="hold"/>
                                        <p:tgtEl>
                                          <p:spTgt spid="4098"/>
                                        </p:tgtEl>
                                        <p:attrNameLst>
                                          <p:attrName>ppt_x</p:attrName>
                                        </p:attrNameLst>
                                      </p:cBhvr>
                                      <p:tavLst>
                                        <p:tav tm="0">
                                          <p:val>
                                            <p:strVal val="#ppt_x"/>
                                          </p:val>
                                        </p:tav>
                                        <p:tav tm="100000">
                                          <p:val>
                                            <p:strVal val="#ppt_x"/>
                                          </p:val>
                                        </p:tav>
                                      </p:tavLst>
                                    </p:anim>
                                    <p:anim calcmode="lin" valueType="num">
                                      <p:cBhvr additive="base">
                                        <p:cTn id="36"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9980" y="188"/>
            <a:ext cx="12211959" cy="6843908"/>
          </a:xfrm>
          <a:prstGeom prst="rect">
            <a:avLst/>
          </a:prstGeom>
          <a:blipFill dpi="0" rotWithShape="1">
            <a:blip r:embed="rId3">
              <a:extLst>
                <a:ext uri="{28A0092B-C50C-407E-A947-70E740481C1C}">
                  <a14:useLocalDpi xmlns:a14="http://schemas.microsoft.com/office/drawing/2010/main" val="0"/>
                </a:ext>
              </a:extLst>
            </a:blip>
            <a:srcRect/>
            <a:stretch>
              <a:fillRect t="-2" b="-2"/>
            </a:stretch>
          </a:blipFill>
          <a:ln>
            <a:noFill/>
          </a:ln>
        </p:spPr>
        <p:txBody>
          <a:bodyPr vert="horz" wrap="square" lIns="121913" tIns="60956" rIns="121913" bIns="60956" numCol="1" anchor="t" anchorCtr="0" compatLnSpc="1">
            <a:prstTxWarp prst="textNoShape">
              <a:avLst/>
            </a:prstTxWarp>
          </a:bodyPr>
          <a:lstStyle/>
          <a:p>
            <a:endParaRPr lang="zh-CN" altLang="en-US" sz="1707" dirty="0"/>
          </a:p>
        </p:txBody>
      </p:sp>
      <p:sp>
        <p:nvSpPr>
          <p:cNvPr id="13" name="Freeform 5"/>
          <p:cNvSpPr>
            <a:spLocks/>
          </p:cNvSpPr>
          <p:nvPr/>
        </p:nvSpPr>
        <p:spPr bwMode="auto">
          <a:xfrm>
            <a:off x="1125577" y="941611"/>
            <a:ext cx="7979851" cy="3735305"/>
          </a:xfrm>
          <a:custGeom>
            <a:avLst/>
            <a:gdLst>
              <a:gd name="T0" fmla="*/ 419 w 1324"/>
              <a:gd name="T1" fmla="*/ 87 h 618"/>
              <a:gd name="T2" fmla="*/ 505 w 1324"/>
              <a:gd name="T3" fmla="*/ 215 h 618"/>
              <a:gd name="T4" fmla="*/ 511 w 1324"/>
              <a:gd name="T5" fmla="*/ 273 h 618"/>
              <a:gd name="T6" fmla="*/ 483 w 1324"/>
              <a:gd name="T7" fmla="*/ 331 h 618"/>
              <a:gd name="T8" fmla="*/ 530 w 1324"/>
              <a:gd name="T9" fmla="*/ 299 h 618"/>
              <a:gd name="T10" fmla="*/ 577 w 1324"/>
              <a:gd name="T11" fmla="*/ 277 h 618"/>
              <a:gd name="T12" fmla="*/ 531 w 1324"/>
              <a:gd name="T13" fmla="*/ 334 h 618"/>
              <a:gd name="T14" fmla="*/ 536 w 1324"/>
              <a:gd name="T15" fmla="*/ 346 h 618"/>
              <a:gd name="T16" fmla="*/ 699 w 1324"/>
              <a:gd name="T17" fmla="*/ 221 h 618"/>
              <a:gd name="T18" fmla="*/ 725 w 1324"/>
              <a:gd name="T19" fmla="*/ 176 h 618"/>
              <a:gd name="T20" fmla="*/ 690 w 1324"/>
              <a:gd name="T21" fmla="*/ 179 h 618"/>
              <a:gd name="T22" fmla="*/ 707 w 1324"/>
              <a:gd name="T23" fmla="*/ 147 h 618"/>
              <a:gd name="T24" fmla="*/ 751 w 1324"/>
              <a:gd name="T25" fmla="*/ 123 h 618"/>
              <a:gd name="T26" fmla="*/ 763 w 1324"/>
              <a:gd name="T27" fmla="*/ 83 h 618"/>
              <a:gd name="T28" fmla="*/ 827 w 1324"/>
              <a:gd name="T29" fmla="*/ 75 h 618"/>
              <a:gd name="T30" fmla="*/ 834 w 1324"/>
              <a:gd name="T31" fmla="*/ 119 h 618"/>
              <a:gd name="T32" fmla="*/ 901 w 1324"/>
              <a:gd name="T33" fmla="*/ 141 h 618"/>
              <a:gd name="T34" fmla="*/ 984 w 1324"/>
              <a:gd name="T35" fmla="*/ 227 h 618"/>
              <a:gd name="T36" fmla="*/ 911 w 1324"/>
              <a:gd name="T37" fmla="*/ 286 h 618"/>
              <a:gd name="T38" fmla="*/ 862 w 1324"/>
              <a:gd name="T39" fmla="*/ 340 h 618"/>
              <a:gd name="T40" fmla="*/ 802 w 1324"/>
              <a:gd name="T41" fmla="*/ 417 h 618"/>
              <a:gd name="T42" fmla="*/ 862 w 1324"/>
              <a:gd name="T43" fmla="*/ 380 h 618"/>
              <a:gd name="T44" fmla="*/ 911 w 1324"/>
              <a:gd name="T45" fmla="*/ 345 h 618"/>
              <a:gd name="T46" fmla="*/ 855 w 1324"/>
              <a:gd name="T47" fmla="*/ 411 h 618"/>
              <a:gd name="T48" fmla="*/ 1075 w 1324"/>
              <a:gd name="T49" fmla="*/ 283 h 618"/>
              <a:gd name="T50" fmla="*/ 1180 w 1324"/>
              <a:gd name="T51" fmla="*/ 245 h 618"/>
              <a:gd name="T52" fmla="*/ 1185 w 1324"/>
              <a:gd name="T53" fmla="*/ 268 h 618"/>
              <a:gd name="T54" fmla="*/ 1157 w 1324"/>
              <a:gd name="T55" fmla="*/ 277 h 618"/>
              <a:gd name="T56" fmla="*/ 1104 w 1324"/>
              <a:gd name="T57" fmla="*/ 314 h 618"/>
              <a:gd name="T58" fmla="*/ 1078 w 1324"/>
              <a:gd name="T59" fmla="*/ 336 h 618"/>
              <a:gd name="T60" fmla="*/ 1277 w 1324"/>
              <a:gd name="T61" fmla="*/ 256 h 618"/>
              <a:gd name="T62" fmla="*/ 1285 w 1324"/>
              <a:gd name="T63" fmla="*/ 267 h 618"/>
              <a:gd name="T64" fmla="*/ 1167 w 1324"/>
              <a:gd name="T65" fmla="*/ 331 h 618"/>
              <a:gd name="T66" fmla="*/ 958 w 1324"/>
              <a:gd name="T67" fmla="*/ 467 h 618"/>
              <a:gd name="T68" fmla="*/ 708 w 1324"/>
              <a:gd name="T69" fmla="*/ 589 h 618"/>
              <a:gd name="T70" fmla="*/ 680 w 1324"/>
              <a:gd name="T71" fmla="*/ 569 h 618"/>
              <a:gd name="T72" fmla="*/ 593 w 1324"/>
              <a:gd name="T73" fmla="*/ 450 h 618"/>
              <a:gd name="T74" fmla="*/ 552 w 1324"/>
              <a:gd name="T75" fmla="*/ 504 h 618"/>
              <a:gd name="T76" fmla="*/ 524 w 1324"/>
              <a:gd name="T77" fmla="*/ 575 h 618"/>
              <a:gd name="T78" fmla="*/ 465 w 1324"/>
              <a:gd name="T79" fmla="*/ 607 h 618"/>
              <a:gd name="T80" fmla="*/ 422 w 1324"/>
              <a:gd name="T81" fmla="*/ 614 h 618"/>
              <a:gd name="T82" fmla="*/ 375 w 1324"/>
              <a:gd name="T83" fmla="*/ 602 h 618"/>
              <a:gd name="T84" fmla="*/ 348 w 1324"/>
              <a:gd name="T85" fmla="*/ 578 h 618"/>
              <a:gd name="T86" fmla="*/ 267 w 1324"/>
              <a:gd name="T87" fmla="*/ 454 h 618"/>
              <a:gd name="T88" fmla="*/ 212 w 1324"/>
              <a:gd name="T89" fmla="*/ 449 h 618"/>
              <a:gd name="T90" fmla="*/ 149 w 1324"/>
              <a:gd name="T91" fmla="*/ 477 h 618"/>
              <a:gd name="T92" fmla="*/ 87 w 1324"/>
              <a:gd name="T93" fmla="*/ 445 h 618"/>
              <a:gd name="T94" fmla="*/ 54 w 1324"/>
              <a:gd name="T95" fmla="*/ 435 h 618"/>
              <a:gd name="T96" fmla="*/ 23 w 1324"/>
              <a:gd name="T97" fmla="*/ 446 h 618"/>
              <a:gd name="T98" fmla="*/ 11 w 1324"/>
              <a:gd name="T99" fmla="*/ 434 h 618"/>
              <a:gd name="T100" fmla="*/ 8 w 1324"/>
              <a:gd name="T101" fmla="*/ 402 h 618"/>
              <a:gd name="T102" fmla="*/ 71 w 1324"/>
              <a:gd name="T103" fmla="*/ 235 h 618"/>
              <a:gd name="T104" fmla="*/ 121 w 1324"/>
              <a:gd name="T105" fmla="*/ 191 h 618"/>
              <a:gd name="T106" fmla="*/ 65 w 1324"/>
              <a:gd name="T107" fmla="*/ 370 h 618"/>
              <a:gd name="T108" fmla="*/ 115 w 1324"/>
              <a:gd name="T109" fmla="*/ 357 h 618"/>
              <a:gd name="T110" fmla="*/ 322 w 1324"/>
              <a:gd name="T111" fmla="*/ 23 h 618"/>
              <a:gd name="T112" fmla="*/ 307 w 1324"/>
              <a:gd name="T113" fmla="*/ 34 h 618"/>
              <a:gd name="T114" fmla="*/ 163 w 1324"/>
              <a:gd name="T115" fmla="*/ 119 h 618"/>
              <a:gd name="T116" fmla="*/ 303 w 1324"/>
              <a:gd name="T117" fmla="*/ 12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4" h="618">
                <a:moveTo>
                  <a:pt x="337" y="23"/>
                </a:moveTo>
                <a:cubicBezTo>
                  <a:pt x="336" y="29"/>
                  <a:pt x="347" y="30"/>
                  <a:pt x="344" y="34"/>
                </a:cubicBezTo>
                <a:cubicBezTo>
                  <a:pt x="347" y="37"/>
                  <a:pt x="347" y="40"/>
                  <a:pt x="348" y="44"/>
                </a:cubicBezTo>
                <a:cubicBezTo>
                  <a:pt x="352" y="41"/>
                  <a:pt x="357" y="45"/>
                  <a:pt x="360" y="47"/>
                </a:cubicBezTo>
                <a:cubicBezTo>
                  <a:pt x="361" y="55"/>
                  <a:pt x="360" y="63"/>
                  <a:pt x="358" y="69"/>
                </a:cubicBezTo>
                <a:cubicBezTo>
                  <a:pt x="353" y="67"/>
                  <a:pt x="358" y="59"/>
                  <a:pt x="352" y="59"/>
                </a:cubicBezTo>
                <a:cubicBezTo>
                  <a:pt x="351" y="63"/>
                  <a:pt x="350" y="70"/>
                  <a:pt x="351" y="75"/>
                </a:cubicBezTo>
                <a:cubicBezTo>
                  <a:pt x="353" y="74"/>
                  <a:pt x="356" y="74"/>
                  <a:pt x="357" y="71"/>
                </a:cubicBezTo>
                <a:cubicBezTo>
                  <a:pt x="363" y="73"/>
                  <a:pt x="371" y="67"/>
                  <a:pt x="378" y="67"/>
                </a:cubicBezTo>
                <a:cubicBezTo>
                  <a:pt x="380" y="66"/>
                  <a:pt x="379" y="63"/>
                  <a:pt x="379" y="62"/>
                </a:cubicBezTo>
                <a:cubicBezTo>
                  <a:pt x="385" y="71"/>
                  <a:pt x="398" y="64"/>
                  <a:pt x="405" y="74"/>
                </a:cubicBezTo>
                <a:cubicBezTo>
                  <a:pt x="411" y="76"/>
                  <a:pt x="416" y="82"/>
                  <a:pt x="419" y="87"/>
                </a:cubicBezTo>
                <a:cubicBezTo>
                  <a:pt x="417" y="96"/>
                  <a:pt x="427" y="91"/>
                  <a:pt x="431" y="95"/>
                </a:cubicBezTo>
                <a:cubicBezTo>
                  <a:pt x="434" y="91"/>
                  <a:pt x="429" y="87"/>
                  <a:pt x="431" y="83"/>
                </a:cubicBezTo>
                <a:cubicBezTo>
                  <a:pt x="442" y="85"/>
                  <a:pt x="440" y="101"/>
                  <a:pt x="452" y="100"/>
                </a:cubicBezTo>
                <a:cubicBezTo>
                  <a:pt x="455" y="97"/>
                  <a:pt x="450" y="95"/>
                  <a:pt x="451" y="92"/>
                </a:cubicBezTo>
                <a:cubicBezTo>
                  <a:pt x="453" y="102"/>
                  <a:pt x="468" y="103"/>
                  <a:pt x="469" y="113"/>
                </a:cubicBezTo>
                <a:cubicBezTo>
                  <a:pt x="479" y="124"/>
                  <a:pt x="495" y="120"/>
                  <a:pt x="502" y="134"/>
                </a:cubicBezTo>
                <a:cubicBezTo>
                  <a:pt x="505" y="137"/>
                  <a:pt x="510" y="138"/>
                  <a:pt x="513" y="143"/>
                </a:cubicBezTo>
                <a:cubicBezTo>
                  <a:pt x="515" y="148"/>
                  <a:pt x="510" y="151"/>
                  <a:pt x="512" y="155"/>
                </a:cubicBezTo>
                <a:cubicBezTo>
                  <a:pt x="503" y="157"/>
                  <a:pt x="509" y="166"/>
                  <a:pt x="507" y="173"/>
                </a:cubicBezTo>
                <a:cubicBezTo>
                  <a:pt x="511" y="178"/>
                  <a:pt x="516" y="180"/>
                  <a:pt x="514" y="186"/>
                </a:cubicBezTo>
                <a:cubicBezTo>
                  <a:pt x="511" y="187"/>
                  <a:pt x="515" y="191"/>
                  <a:pt x="512" y="193"/>
                </a:cubicBezTo>
                <a:cubicBezTo>
                  <a:pt x="504" y="198"/>
                  <a:pt x="512" y="210"/>
                  <a:pt x="505" y="215"/>
                </a:cubicBezTo>
                <a:cubicBezTo>
                  <a:pt x="505" y="225"/>
                  <a:pt x="502" y="231"/>
                  <a:pt x="501" y="241"/>
                </a:cubicBezTo>
                <a:cubicBezTo>
                  <a:pt x="506" y="245"/>
                  <a:pt x="498" y="251"/>
                  <a:pt x="498" y="258"/>
                </a:cubicBezTo>
                <a:cubicBezTo>
                  <a:pt x="503" y="257"/>
                  <a:pt x="503" y="257"/>
                  <a:pt x="503" y="257"/>
                </a:cubicBezTo>
                <a:cubicBezTo>
                  <a:pt x="500" y="265"/>
                  <a:pt x="500" y="265"/>
                  <a:pt x="500" y="265"/>
                </a:cubicBezTo>
                <a:cubicBezTo>
                  <a:pt x="504" y="264"/>
                  <a:pt x="504" y="264"/>
                  <a:pt x="504" y="264"/>
                </a:cubicBezTo>
                <a:cubicBezTo>
                  <a:pt x="506" y="274"/>
                  <a:pt x="495" y="269"/>
                  <a:pt x="495" y="277"/>
                </a:cubicBezTo>
                <a:cubicBezTo>
                  <a:pt x="496" y="281"/>
                  <a:pt x="496" y="283"/>
                  <a:pt x="494" y="286"/>
                </a:cubicBezTo>
                <a:cubicBezTo>
                  <a:pt x="496" y="287"/>
                  <a:pt x="500" y="284"/>
                  <a:pt x="501" y="281"/>
                </a:cubicBezTo>
                <a:cubicBezTo>
                  <a:pt x="502" y="284"/>
                  <a:pt x="502" y="284"/>
                  <a:pt x="502" y="284"/>
                </a:cubicBezTo>
                <a:cubicBezTo>
                  <a:pt x="513" y="282"/>
                  <a:pt x="503" y="271"/>
                  <a:pt x="511" y="268"/>
                </a:cubicBezTo>
                <a:cubicBezTo>
                  <a:pt x="509" y="266"/>
                  <a:pt x="510" y="263"/>
                  <a:pt x="509" y="259"/>
                </a:cubicBezTo>
                <a:cubicBezTo>
                  <a:pt x="513" y="262"/>
                  <a:pt x="511" y="268"/>
                  <a:pt x="511" y="273"/>
                </a:cubicBezTo>
                <a:cubicBezTo>
                  <a:pt x="511" y="274"/>
                  <a:pt x="509" y="274"/>
                  <a:pt x="509" y="276"/>
                </a:cubicBezTo>
                <a:cubicBezTo>
                  <a:pt x="522" y="269"/>
                  <a:pt x="533" y="252"/>
                  <a:pt x="545" y="245"/>
                </a:cubicBezTo>
                <a:cubicBezTo>
                  <a:pt x="543" y="249"/>
                  <a:pt x="533" y="255"/>
                  <a:pt x="536" y="263"/>
                </a:cubicBezTo>
                <a:cubicBezTo>
                  <a:pt x="531" y="267"/>
                  <a:pt x="531" y="267"/>
                  <a:pt x="531" y="267"/>
                </a:cubicBezTo>
                <a:cubicBezTo>
                  <a:pt x="536" y="267"/>
                  <a:pt x="536" y="267"/>
                  <a:pt x="536" y="267"/>
                </a:cubicBezTo>
                <a:cubicBezTo>
                  <a:pt x="529" y="269"/>
                  <a:pt x="523" y="276"/>
                  <a:pt x="518" y="281"/>
                </a:cubicBezTo>
                <a:cubicBezTo>
                  <a:pt x="522" y="280"/>
                  <a:pt x="522" y="280"/>
                  <a:pt x="522" y="280"/>
                </a:cubicBezTo>
                <a:cubicBezTo>
                  <a:pt x="520" y="283"/>
                  <a:pt x="520" y="283"/>
                  <a:pt x="520" y="283"/>
                </a:cubicBezTo>
                <a:cubicBezTo>
                  <a:pt x="518" y="281"/>
                  <a:pt x="518" y="281"/>
                  <a:pt x="518" y="281"/>
                </a:cubicBezTo>
                <a:cubicBezTo>
                  <a:pt x="512" y="287"/>
                  <a:pt x="505" y="296"/>
                  <a:pt x="498" y="305"/>
                </a:cubicBezTo>
                <a:cubicBezTo>
                  <a:pt x="493" y="301"/>
                  <a:pt x="490" y="310"/>
                  <a:pt x="487" y="312"/>
                </a:cubicBezTo>
                <a:cubicBezTo>
                  <a:pt x="483" y="319"/>
                  <a:pt x="489" y="325"/>
                  <a:pt x="483" y="331"/>
                </a:cubicBezTo>
                <a:cubicBezTo>
                  <a:pt x="482" y="326"/>
                  <a:pt x="482" y="326"/>
                  <a:pt x="482" y="326"/>
                </a:cubicBezTo>
                <a:cubicBezTo>
                  <a:pt x="479" y="332"/>
                  <a:pt x="479" y="332"/>
                  <a:pt x="479" y="332"/>
                </a:cubicBezTo>
                <a:cubicBezTo>
                  <a:pt x="478" y="331"/>
                  <a:pt x="478" y="331"/>
                  <a:pt x="478" y="331"/>
                </a:cubicBezTo>
                <a:cubicBezTo>
                  <a:pt x="475" y="334"/>
                  <a:pt x="475" y="334"/>
                  <a:pt x="475" y="334"/>
                </a:cubicBezTo>
                <a:cubicBezTo>
                  <a:pt x="480" y="337"/>
                  <a:pt x="480" y="337"/>
                  <a:pt x="480" y="337"/>
                </a:cubicBezTo>
                <a:cubicBezTo>
                  <a:pt x="479" y="339"/>
                  <a:pt x="479" y="341"/>
                  <a:pt x="480" y="343"/>
                </a:cubicBezTo>
                <a:cubicBezTo>
                  <a:pt x="496" y="347"/>
                  <a:pt x="499" y="325"/>
                  <a:pt x="512" y="320"/>
                </a:cubicBezTo>
                <a:cubicBezTo>
                  <a:pt x="513" y="323"/>
                  <a:pt x="513" y="323"/>
                  <a:pt x="513" y="323"/>
                </a:cubicBezTo>
                <a:cubicBezTo>
                  <a:pt x="519" y="319"/>
                  <a:pt x="525" y="312"/>
                  <a:pt x="531" y="307"/>
                </a:cubicBezTo>
                <a:cubicBezTo>
                  <a:pt x="530" y="306"/>
                  <a:pt x="530" y="306"/>
                  <a:pt x="530" y="306"/>
                </a:cubicBezTo>
                <a:cubicBezTo>
                  <a:pt x="525" y="311"/>
                  <a:pt x="518" y="314"/>
                  <a:pt x="515" y="319"/>
                </a:cubicBezTo>
                <a:cubicBezTo>
                  <a:pt x="517" y="310"/>
                  <a:pt x="527" y="306"/>
                  <a:pt x="530" y="299"/>
                </a:cubicBezTo>
                <a:cubicBezTo>
                  <a:pt x="531" y="297"/>
                  <a:pt x="533" y="295"/>
                  <a:pt x="535" y="298"/>
                </a:cubicBezTo>
                <a:cubicBezTo>
                  <a:pt x="537" y="299"/>
                  <a:pt x="530" y="301"/>
                  <a:pt x="533" y="304"/>
                </a:cubicBezTo>
                <a:cubicBezTo>
                  <a:pt x="539" y="300"/>
                  <a:pt x="537" y="293"/>
                  <a:pt x="543" y="289"/>
                </a:cubicBezTo>
                <a:cubicBezTo>
                  <a:pt x="544" y="290"/>
                  <a:pt x="544" y="290"/>
                  <a:pt x="544" y="290"/>
                </a:cubicBezTo>
                <a:cubicBezTo>
                  <a:pt x="548" y="284"/>
                  <a:pt x="556" y="281"/>
                  <a:pt x="562" y="277"/>
                </a:cubicBezTo>
                <a:cubicBezTo>
                  <a:pt x="596" y="251"/>
                  <a:pt x="596" y="251"/>
                  <a:pt x="596" y="251"/>
                </a:cubicBezTo>
                <a:cubicBezTo>
                  <a:pt x="591" y="256"/>
                  <a:pt x="584" y="264"/>
                  <a:pt x="576" y="267"/>
                </a:cubicBezTo>
                <a:cubicBezTo>
                  <a:pt x="574" y="268"/>
                  <a:pt x="575" y="270"/>
                  <a:pt x="573" y="271"/>
                </a:cubicBezTo>
                <a:cubicBezTo>
                  <a:pt x="574" y="272"/>
                  <a:pt x="574" y="272"/>
                  <a:pt x="574" y="272"/>
                </a:cubicBezTo>
                <a:cubicBezTo>
                  <a:pt x="597" y="255"/>
                  <a:pt x="597" y="255"/>
                  <a:pt x="597" y="255"/>
                </a:cubicBezTo>
                <a:cubicBezTo>
                  <a:pt x="575" y="275"/>
                  <a:pt x="575" y="275"/>
                  <a:pt x="575" y="275"/>
                </a:cubicBezTo>
                <a:cubicBezTo>
                  <a:pt x="577" y="277"/>
                  <a:pt x="577" y="277"/>
                  <a:pt x="577" y="277"/>
                </a:cubicBezTo>
                <a:cubicBezTo>
                  <a:pt x="573" y="283"/>
                  <a:pt x="568" y="286"/>
                  <a:pt x="567" y="292"/>
                </a:cubicBezTo>
                <a:cubicBezTo>
                  <a:pt x="559" y="291"/>
                  <a:pt x="557" y="301"/>
                  <a:pt x="553" y="306"/>
                </a:cubicBezTo>
                <a:cubicBezTo>
                  <a:pt x="553" y="307"/>
                  <a:pt x="553" y="307"/>
                  <a:pt x="553" y="307"/>
                </a:cubicBezTo>
                <a:cubicBezTo>
                  <a:pt x="556" y="304"/>
                  <a:pt x="556" y="304"/>
                  <a:pt x="556" y="304"/>
                </a:cubicBezTo>
                <a:cubicBezTo>
                  <a:pt x="558" y="308"/>
                  <a:pt x="560" y="302"/>
                  <a:pt x="563" y="302"/>
                </a:cubicBezTo>
                <a:cubicBezTo>
                  <a:pt x="560" y="304"/>
                  <a:pt x="561" y="313"/>
                  <a:pt x="554" y="311"/>
                </a:cubicBezTo>
                <a:cubicBezTo>
                  <a:pt x="553" y="309"/>
                  <a:pt x="553" y="309"/>
                  <a:pt x="553" y="309"/>
                </a:cubicBezTo>
                <a:cubicBezTo>
                  <a:pt x="554" y="317"/>
                  <a:pt x="544" y="318"/>
                  <a:pt x="542" y="323"/>
                </a:cubicBezTo>
                <a:cubicBezTo>
                  <a:pt x="537" y="323"/>
                  <a:pt x="535" y="331"/>
                  <a:pt x="532" y="333"/>
                </a:cubicBezTo>
                <a:cubicBezTo>
                  <a:pt x="535" y="333"/>
                  <a:pt x="535" y="333"/>
                  <a:pt x="535" y="333"/>
                </a:cubicBezTo>
                <a:cubicBezTo>
                  <a:pt x="533" y="335"/>
                  <a:pt x="533" y="337"/>
                  <a:pt x="531" y="338"/>
                </a:cubicBezTo>
                <a:cubicBezTo>
                  <a:pt x="531" y="334"/>
                  <a:pt x="531" y="334"/>
                  <a:pt x="531" y="334"/>
                </a:cubicBezTo>
                <a:cubicBezTo>
                  <a:pt x="529" y="337"/>
                  <a:pt x="523" y="340"/>
                  <a:pt x="527" y="343"/>
                </a:cubicBezTo>
                <a:cubicBezTo>
                  <a:pt x="527" y="345"/>
                  <a:pt x="525" y="347"/>
                  <a:pt x="523" y="349"/>
                </a:cubicBezTo>
                <a:cubicBezTo>
                  <a:pt x="521" y="350"/>
                  <a:pt x="520" y="348"/>
                  <a:pt x="520" y="347"/>
                </a:cubicBezTo>
                <a:cubicBezTo>
                  <a:pt x="516" y="349"/>
                  <a:pt x="517" y="354"/>
                  <a:pt x="512" y="355"/>
                </a:cubicBezTo>
                <a:cubicBezTo>
                  <a:pt x="515" y="357"/>
                  <a:pt x="515" y="357"/>
                  <a:pt x="515" y="357"/>
                </a:cubicBezTo>
                <a:cubicBezTo>
                  <a:pt x="510" y="361"/>
                  <a:pt x="510" y="361"/>
                  <a:pt x="510" y="361"/>
                </a:cubicBezTo>
                <a:cubicBezTo>
                  <a:pt x="511" y="361"/>
                  <a:pt x="511" y="361"/>
                  <a:pt x="511" y="361"/>
                </a:cubicBezTo>
                <a:cubicBezTo>
                  <a:pt x="510" y="361"/>
                  <a:pt x="506" y="362"/>
                  <a:pt x="507" y="365"/>
                </a:cubicBezTo>
                <a:cubicBezTo>
                  <a:pt x="505" y="371"/>
                  <a:pt x="496" y="376"/>
                  <a:pt x="501" y="383"/>
                </a:cubicBezTo>
                <a:cubicBezTo>
                  <a:pt x="507" y="378"/>
                  <a:pt x="514" y="369"/>
                  <a:pt x="519" y="361"/>
                </a:cubicBezTo>
                <a:cubicBezTo>
                  <a:pt x="521" y="361"/>
                  <a:pt x="521" y="361"/>
                  <a:pt x="521" y="361"/>
                </a:cubicBezTo>
                <a:cubicBezTo>
                  <a:pt x="526" y="356"/>
                  <a:pt x="530" y="349"/>
                  <a:pt x="536" y="346"/>
                </a:cubicBezTo>
                <a:cubicBezTo>
                  <a:pt x="530" y="357"/>
                  <a:pt x="530" y="357"/>
                  <a:pt x="530" y="357"/>
                </a:cubicBezTo>
                <a:cubicBezTo>
                  <a:pt x="550" y="338"/>
                  <a:pt x="569" y="315"/>
                  <a:pt x="593" y="297"/>
                </a:cubicBezTo>
                <a:cubicBezTo>
                  <a:pt x="591" y="295"/>
                  <a:pt x="591" y="295"/>
                  <a:pt x="591" y="295"/>
                </a:cubicBezTo>
                <a:cubicBezTo>
                  <a:pt x="597" y="291"/>
                  <a:pt x="607" y="279"/>
                  <a:pt x="616" y="279"/>
                </a:cubicBezTo>
                <a:cubicBezTo>
                  <a:pt x="619" y="277"/>
                  <a:pt x="619" y="277"/>
                  <a:pt x="619" y="277"/>
                </a:cubicBezTo>
                <a:cubicBezTo>
                  <a:pt x="618" y="281"/>
                  <a:pt x="618" y="281"/>
                  <a:pt x="618" y="281"/>
                </a:cubicBezTo>
                <a:cubicBezTo>
                  <a:pt x="623" y="279"/>
                  <a:pt x="633" y="271"/>
                  <a:pt x="635" y="266"/>
                </a:cubicBezTo>
                <a:cubicBezTo>
                  <a:pt x="639" y="265"/>
                  <a:pt x="639" y="265"/>
                  <a:pt x="639" y="265"/>
                </a:cubicBezTo>
                <a:cubicBezTo>
                  <a:pt x="666" y="245"/>
                  <a:pt x="666" y="245"/>
                  <a:pt x="666" y="245"/>
                </a:cubicBezTo>
                <a:cubicBezTo>
                  <a:pt x="670" y="247"/>
                  <a:pt x="675" y="243"/>
                  <a:pt x="676" y="240"/>
                </a:cubicBezTo>
                <a:cubicBezTo>
                  <a:pt x="676" y="241"/>
                  <a:pt x="677" y="241"/>
                  <a:pt x="677" y="242"/>
                </a:cubicBezTo>
                <a:cubicBezTo>
                  <a:pt x="685" y="237"/>
                  <a:pt x="696" y="231"/>
                  <a:pt x="699" y="221"/>
                </a:cubicBezTo>
                <a:cubicBezTo>
                  <a:pt x="699" y="224"/>
                  <a:pt x="698" y="228"/>
                  <a:pt x="695" y="230"/>
                </a:cubicBezTo>
                <a:cubicBezTo>
                  <a:pt x="710" y="229"/>
                  <a:pt x="715" y="210"/>
                  <a:pt x="723" y="201"/>
                </a:cubicBezTo>
                <a:cubicBezTo>
                  <a:pt x="728" y="191"/>
                  <a:pt x="738" y="183"/>
                  <a:pt x="742" y="174"/>
                </a:cubicBezTo>
                <a:cubicBezTo>
                  <a:pt x="737" y="175"/>
                  <a:pt x="731" y="180"/>
                  <a:pt x="725" y="183"/>
                </a:cubicBezTo>
                <a:cubicBezTo>
                  <a:pt x="727" y="186"/>
                  <a:pt x="725" y="188"/>
                  <a:pt x="721" y="190"/>
                </a:cubicBezTo>
                <a:cubicBezTo>
                  <a:pt x="721" y="189"/>
                  <a:pt x="720" y="189"/>
                  <a:pt x="719" y="189"/>
                </a:cubicBezTo>
                <a:cubicBezTo>
                  <a:pt x="717" y="191"/>
                  <a:pt x="717" y="191"/>
                  <a:pt x="717" y="191"/>
                </a:cubicBezTo>
                <a:cubicBezTo>
                  <a:pt x="717" y="190"/>
                  <a:pt x="719" y="189"/>
                  <a:pt x="718" y="188"/>
                </a:cubicBezTo>
                <a:cubicBezTo>
                  <a:pt x="712" y="187"/>
                  <a:pt x="707" y="196"/>
                  <a:pt x="701" y="196"/>
                </a:cubicBezTo>
                <a:cubicBezTo>
                  <a:pt x="699" y="196"/>
                  <a:pt x="697" y="199"/>
                  <a:pt x="696" y="197"/>
                </a:cubicBezTo>
                <a:cubicBezTo>
                  <a:pt x="709" y="187"/>
                  <a:pt x="725" y="179"/>
                  <a:pt x="739" y="172"/>
                </a:cubicBezTo>
                <a:cubicBezTo>
                  <a:pt x="735" y="171"/>
                  <a:pt x="729" y="174"/>
                  <a:pt x="725" y="176"/>
                </a:cubicBezTo>
                <a:cubicBezTo>
                  <a:pt x="723" y="175"/>
                  <a:pt x="727" y="171"/>
                  <a:pt x="729" y="171"/>
                </a:cubicBezTo>
                <a:cubicBezTo>
                  <a:pt x="731" y="171"/>
                  <a:pt x="732" y="171"/>
                  <a:pt x="734" y="171"/>
                </a:cubicBezTo>
                <a:cubicBezTo>
                  <a:pt x="735" y="168"/>
                  <a:pt x="737" y="164"/>
                  <a:pt x="740" y="161"/>
                </a:cubicBezTo>
                <a:cubicBezTo>
                  <a:pt x="735" y="161"/>
                  <a:pt x="729" y="167"/>
                  <a:pt x="723" y="169"/>
                </a:cubicBezTo>
                <a:cubicBezTo>
                  <a:pt x="717" y="177"/>
                  <a:pt x="705" y="179"/>
                  <a:pt x="697" y="186"/>
                </a:cubicBezTo>
                <a:cubicBezTo>
                  <a:pt x="703" y="181"/>
                  <a:pt x="713" y="171"/>
                  <a:pt x="724" y="167"/>
                </a:cubicBezTo>
                <a:cubicBezTo>
                  <a:pt x="726" y="165"/>
                  <a:pt x="726" y="165"/>
                  <a:pt x="726" y="165"/>
                </a:cubicBezTo>
                <a:cubicBezTo>
                  <a:pt x="726" y="164"/>
                  <a:pt x="725" y="164"/>
                  <a:pt x="724" y="164"/>
                </a:cubicBezTo>
                <a:cubicBezTo>
                  <a:pt x="723" y="163"/>
                  <a:pt x="725" y="161"/>
                  <a:pt x="723" y="161"/>
                </a:cubicBezTo>
                <a:cubicBezTo>
                  <a:pt x="720" y="162"/>
                  <a:pt x="715" y="168"/>
                  <a:pt x="711" y="165"/>
                </a:cubicBezTo>
                <a:cubicBezTo>
                  <a:pt x="709" y="170"/>
                  <a:pt x="701" y="171"/>
                  <a:pt x="698" y="175"/>
                </a:cubicBezTo>
                <a:cubicBezTo>
                  <a:pt x="690" y="179"/>
                  <a:pt x="690" y="179"/>
                  <a:pt x="690" y="179"/>
                </a:cubicBezTo>
                <a:cubicBezTo>
                  <a:pt x="690" y="178"/>
                  <a:pt x="690" y="178"/>
                  <a:pt x="690" y="178"/>
                </a:cubicBezTo>
                <a:cubicBezTo>
                  <a:pt x="688" y="176"/>
                  <a:pt x="686" y="180"/>
                  <a:pt x="683" y="179"/>
                </a:cubicBezTo>
                <a:cubicBezTo>
                  <a:pt x="694" y="170"/>
                  <a:pt x="708" y="165"/>
                  <a:pt x="719" y="156"/>
                </a:cubicBezTo>
                <a:cubicBezTo>
                  <a:pt x="719" y="154"/>
                  <a:pt x="719" y="154"/>
                  <a:pt x="719" y="154"/>
                </a:cubicBezTo>
                <a:cubicBezTo>
                  <a:pt x="711" y="153"/>
                  <a:pt x="705" y="163"/>
                  <a:pt x="697" y="162"/>
                </a:cubicBezTo>
                <a:cubicBezTo>
                  <a:pt x="694" y="172"/>
                  <a:pt x="680" y="172"/>
                  <a:pt x="673" y="180"/>
                </a:cubicBezTo>
                <a:cubicBezTo>
                  <a:pt x="671" y="179"/>
                  <a:pt x="671" y="179"/>
                  <a:pt x="671" y="179"/>
                </a:cubicBezTo>
                <a:cubicBezTo>
                  <a:pt x="675" y="175"/>
                  <a:pt x="679" y="173"/>
                  <a:pt x="683" y="172"/>
                </a:cubicBezTo>
                <a:cubicBezTo>
                  <a:pt x="683" y="171"/>
                  <a:pt x="683" y="171"/>
                  <a:pt x="683" y="171"/>
                </a:cubicBezTo>
                <a:cubicBezTo>
                  <a:pt x="675" y="172"/>
                  <a:pt x="675" y="172"/>
                  <a:pt x="675" y="172"/>
                </a:cubicBezTo>
                <a:cubicBezTo>
                  <a:pt x="682" y="163"/>
                  <a:pt x="697" y="163"/>
                  <a:pt x="699" y="153"/>
                </a:cubicBezTo>
                <a:cubicBezTo>
                  <a:pt x="703" y="153"/>
                  <a:pt x="705" y="149"/>
                  <a:pt x="707" y="147"/>
                </a:cubicBezTo>
                <a:cubicBezTo>
                  <a:pt x="703" y="143"/>
                  <a:pt x="703" y="143"/>
                  <a:pt x="703" y="143"/>
                </a:cubicBezTo>
                <a:cubicBezTo>
                  <a:pt x="705" y="140"/>
                  <a:pt x="707" y="141"/>
                  <a:pt x="708" y="138"/>
                </a:cubicBezTo>
                <a:cubicBezTo>
                  <a:pt x="707" y="143"/>
                  <a:pt x="707" y="143"/>
                  <a:pt x="707" y="143"/>
                </a:cubicBezTo>
                <a:cubicBezTo>
                  <a:pt x="715" y="142"/>
                  <a:pt x="721" y="136"/>
                  <a:pt x="728" y="133"/>
                </a:cubicBezTo>
                <a:cubicBezTo>
                  <a:pt x="726" y="136"/>
                  <a:pt x="719" y="142"/>
                  <a:pt x="713" y="145"/>
                </a:cubicBezTo>
                <a:cubicBezTo>
                  <a:pt x="707" y="145"/>
                  <a:pt x="707" y="145"/>
                  <a:pt x="707" y="145"/>
                </a:cubicBezTo>
                <a:cubicBezTo>
                  <a:pt x="708" y="146"/>
                  <a:pt x="709" y="151"/>
                  <a:pt x="705" y="151"/>
                </a:cubicBezTo>
                <a:cubicBezTo>
                  <a:pt x="718" y="148"/>
                  <a:pt x="731" y="137"/>
                  <a:pt x="743" y="128"/>
                </a:cubicBezTo>
                <a:cubicBezTo>
                  <a:pt x="740" y="125"/>
                  <a:pt x="740" y="125"/>
                  <a:pt x="740" y="125"/>
                </a:cubicBezTo>
                <a:cubicBezTo>
                  <a:pt x="741" y="124"/>
                  <a:pt x="741" y="124"/>
                  <a:pt x="741" y="124"/>
                </a:cubicBezTo>
                <a:cubicBezTo>
                  <a:pt x="742" y="132"/>
                  <a:pt x="748" y="124"/>
                  <a:pt x="751" y="123"/>
                </a:cubicBezTo>
                <a:cubicBezTo>
                  <a:pt x="751" y="123"/>
                  <a:pt x="751" y="123"/>
                  <a:pt x="751" y="123"/>
                </a:cubicBezTo>
                <a:cubicBezTo>
                  <a:pt x="749" y="121"/>
                  <a:pt x="747" y="127"/>
                  <a:pt x="743" y="123"/>
                </a:cubicBezTo>
                <a:cubicBezTo>
                  <a:pt x="747" y="118"/>
                  <a:pt x="759" y="123"/>
                  <a:pt x="760" y="113"/>
                </a:cubicBezTo>
                <a:cubicBezTo>
                  <a:pt x="759" y="109"/>
                  <a:pt x="767" y="107"/>
                  <a:pt x="766" y="102"/>
                </a:cubicBezTo>
                <a:cubicBezTo>
                  <a:pt x="754" y="101"/>
                  <a:pt x="744" y="110"/>
                  <a:pt x="733" y="114"/>
                </a:cubicBezTo>
                <a:cubicBezTo>
                  <a:pt x="732" y="116"/>
                  <a:pt x="732" y="116"/>
                  <a:pt x="732" y="116"/>
                </a:cubicBezTo>
                <a:cubicBezTo>
                  <a:pt x="731" y="113"/>
                  <a:pt x="731" y="113"/>
                  <a:pt x="731" y="113"/>
                </a:cubicBezTo>
                <a:cubicBezTo>
                  <a:pt x="734" y="111"/>
                  <a:pt x="737" y="110"/>
                  <a:pt x="740" y="108"/>
                </a:cubicBezTo>
                <a:cubicBezTo>
                  <a:pt x="733" y="107"/>
                  <a:pt x="728" y="113"/>
                  <a:pt x="721" y="115"/>
                </a:cubicBezTo>
                <a:cubicBezTo>
                  <a:pt x="728" y="108"/>
                  <a:pt x="742" y="106"/>
                  <a:pt x="750" y="98"/>
                </a:cubicBezTo>
                <a:cubicBezTo>
                  <a:pt x="743" y="96"/>
                  <a:pt x="738" y="107"/>
                  <a:pt x="729" y="103"/>
                </a:cubicBezTo>
                <a:cubicBezTo>
                  <a:pt x="726" y="105"/>
                  <a:pt x="726" y="105"/>
                  <a:pt x="726" y="105"/>
                </a:cubicBezTo>
                <a:cubicBezTo>
                  <a:pt x="736" y="97"/>
                  <a:pt x="751" y="89"/>
                  <a:pt x="763" y="83"/>
                </a:cubicBezTo>
                <a:cubicBezTo>
                  <a:pt x="768" y="84"/>
                  <a:pt x="773" y="83"/>
                  <a:pt x="777" y="81"/>
                </a:cubicBezTo>
                <a:cubicBezTo>
                  <a:pt x="777" y="81"/>
                  <a:pt x="777" y="81"/>
                  <a:pt x="777" y="81"/>
                </a:cubicBezTo>
                <a:cubicBezTo>
                  <a:pt x="769" y="87"/>
                  <a:pt x="758" y="87"/>
                  <a:pt x="750" y="92"/>
                </a:cubicBezTo>
                <a:cubicBezTo>
                  <a:pt x="758" y="92"/>
                  <a:pt x="767" y="89"/>
                  <a:pt x="777" y="89"/>
                </a:cubicBezTo>
                <a:cubicBezTo>
                  <a:pt x="779" y="85"/>
                  <a:pt x="779" y="85"/>
                  <a:pt x="779" y="85"/>
                </a:cubicBezTo>
                <a:cubicBezTo>
                  <a:pt x="783" y="87"/>
                  <a:pt x="783" y="87"/>
                  <a:pt x="783" y="87"/>
                </a:cubicBezTo>
                <a:cubicBezTo>
                  <a:pt x="796" y="81"/>
                  <a:pt x="801" y="65"/>
                  <a:pt x="810" y="56"/>
                </a:cubicBezTo>
                <a:cubicBezTo>
                  <a:pt x="813" y="56"/>
                  <a:pt x="814" y="60"/>
                  <a:pt x="817" y="60"/>
                </a:cubicBezTo>
                <a:cubicBezTo>
                  <a:pt x="813" y="59"/>
                  <a:pt x="811" y="66"/>
                  <a:pt x="807" y="66"/>
                </a:cubicBezTo>
                <a:cubicBezTo>
                  <a:pt x="807" y="68"/>
                  <a:pt x="809" y="70"/>
                  <a:pt x="811" y="71"/>
                </a:cubicBezTo>
                <a:cubicBezTo>
                  <a:pt x="818" y="68"/>
                  <a:pt x="825" y="85"/>
                  <a:pt x="830" y="71"/>
                </a:cubicBezTo>
                <a:cubicBezTo>
                  <a:pt x="831" y="73"/>
                  <a:pt x="829" y="75"/>
                  <a:pt x="827" y="75"/>
                </a:cubicBezTo>
                <a:cubicBezTo>
                  <a:pt x="829" y="77"/>
                  <a:pt x="829" y="81"/>
                  <a:pt x="833" y="81"/>
                </a:cubicBezTo>
                <a:cubicBezTo>
                  <a:pt x="830" y="84"/>
                  <a:pt x="830" y="84"/>
                  <a:pt x="830" y="84"/>
                </a:cubicBezTo>
                <a:cubicBezTo>
                  <a:pt x="837" y="85"/>
                  <a:pt x="831" y="92"/>
                  <a:pt x="829" y="95"/>
                </a:cubicBezTo>
                <a:cubicBezTo>
                  <a:pt x="822" y="101"/>
                  <a:pt x="814" y="104"/>
                  <a:pt x="806" y="109"/>
                </a:cubicBezTo>
                <a:cubicBezTo>
                  <a:pt x="819" y="116"/>
                  <a:pt x="803" y="119"/>
                  <a:pt x="801" y="126"/>
                </a:cubicBezTo>
                <a:cubicBezTo>
                  <a:pt x="799" y="129"/>
                  <a:pt x="799" y="129"/>
                  <a:pt x="799" y="129"/>
                </a:cubicBezTo>
                <a:cubicBezTo>
                  <a:pt x="800" y="130"/>
                  <a:pt x="803" y="129"/>
                  <a:pt x="805" y="129"/>
                </a:cubicBezTo>
                <a:cubicBezTo>
                  <a:pt x="801" y="131"/>
                  <a:pt x="797" y="131"/>
                  <a:pt x="793" y="134"/>
                </a:cubicBezTo>
                <a:cubicBezTo>
                  <a:pt x="798" y="133"/>
                  <a:pt x="797" y="141"/>
                  <a:pt x="802" y="139"/>
                </a:cubicBezTo>
                <a:cubicBezTo>
                  <a:pt x="807" y="135"/>
                  <a:pt x="805" y="126"/>
                  <a:pt x="813" y="126"/>
                </a:cubicBezTo>
                <a:cubicBezTo>
                  <a:pt x="809" y="125"/>
                  <a:pt x="809" y="125"/>
                  <a:pt x="809" y="125"/>
                </a:cubicBezTo>
                <a:cubicBezTo>
                  <a:pt x="817" y="123"/>
                  <a:pt x="825" y="121"/>
                  <a:pt x="834" y="119"/>
                </a:cubicBezTo>
                <a:cubicBezTo>
                  <a:pt x="839" y="117"/>
                  <a:pt x="843" y="110"/>
                  <a:pt x="849" y="115"/>
                </a:cubicBezTo>
                <a:cubicBezTo>
                  <a:pt x="851" y="116"/>
                  <a:pt x="853" y="115"/>
                  <a:pt x="855" y="113"/>
                </a:cubicBezTo>
                <a:cubicBezTo>
                  <a:pt x="855" y="112"/>
                  <a:pt x="853" y="111"/>
                  <a:pt x="854" y="109"/>
                </a:cubicBezTo>
                <a:cubicBezTo>
                  <a:pt x="855" y="109"/>
                  <a:pt x="855" y="107"/>
                  <a:pt x="857" y="108"/>
                </a:cubicBezTo>
                <a:cubicBezTo>
                  <a:pt x="859" y="109"/>
                  <a:pt x="859" y="109"/>
                  <a:pt x="859" y="109"/>
                </a:cubicBezTo>
                <a:cubicBezTo>
                  <a:pt x="858" y="111"/>
                  <a:pt x="856" y="111"/>
                  <a:pt x="856" y="113"/>
                </a:cubicBezTo>
                <a:cubicBezTo>
                  <a:pt x="865" y="114"/>
                  <a:pt x="871" y="120"/>
                  <a:pt x="879" y="124"/>
                </a:cubicBezTo>
                <a:cubicBezTo>
                  <a:pt x="877" y="126"/>
                  <a:pt x="877" y="129"/>
                  <a:pt x="874" y="130"/>
                </a:cubicBezTo>
                <a:cubicBezTo>
                  <a:pt x="884" y="139"/>
                  <a:pt x="884" y="139"/>
                  <a:pt x="884" y="139"/>
                </a:cubicBezTo>
                <a:cubicBezTo>
                  <a:pt x="883" y="140"/>
                  <a:pt x="883" y="140"/>
                  <a:pt x="883" y="140"/>
                </a:cubicBezTo>
                <a:cubicBezTo>
                  <a:pt x="886" y="139"/>
                  <a:pt x="893" y="137"/>
                  <a:pt x="897" y="137"/>
                </a:cubicBezTo>
                <a:cubicBezTo>
                  <a:pt x="901" y="141"/>
                  <a:pt x="901" y="141"/>
                  <a:pt x="901" y="141"/>
                </a:cubicBezTo>
                <a:cubicBezTo>
                  <a:pt x="904" y="137"/>
                  <a:pt x="908" y="143"/>
                  <a:pt x="911" y="143"/>
                </a:cubicBezTo>
                <a:cubicBezTo>
                  <a:pt x="912" y="147"/>
                  <a:pt x="908" y="148"/>
                  <a:pt x="908" y="151"/>
                </a:cubicBezTo>
                <a:cubicBezTo>
                  <a:pt x="913" y="153"/>
                  <a:pt x="920" y="157"/>
                  <a:pt x="924" y="161"/>
                </a:cubicBezTo>
                <a:cubicBezTo>
                  <a:pt x="929" y="161"/>
                  <a:pt x="931" y="148"/>
                  <a:pt x="937" y="157"/>
                </a:cubicBezTo>
                <a:cubicBezTo>
                  <a:pt x="937" y="162"/>
                  <a:pt x="929" y="166"/>
                  <a:pt x="935" y="171"/>
                </a:cubicBezTo>
                <a:cubicBezTo>
                  <a:pt x="932" y="174"/>
                  <a:pt x="929" y="177"/>
                  <a:pt x="927" y="181"/>
                </a:cubicBezTo>
                <a:cubicBezTo>
                  <a:pt x="936" y="181"/>
                  <a:pt x="938" y="165"/>
                  <a:pt x="949" y="172"/>
                </a:cubicBezTo>
                <a:cubicBezTo>
                  <a:pt x="955" y="177"/>
                  <a:pt x="964" y="181"/>
                  <a:pt x="970" y="188"/>
                </a:cubicBezTo>
                <a:cubicBezTo>
                  <a:pt x="964" y="191"/>
                  <a:pt x="974" y="194"/>
                  <a:pt x="968" y="197"/>
                </a:cubicBezTo>
                <a:cubicBezTo>
                  <a:pt x="977" y="203"/>
                  <a:pt x="984" y="208"/>
                  <a:pt x="994" y="211"/>
                </a:cubicBezTo>
                <a:cubicBezTo>
                  <a:pt x="998" y="211"/>
                  <a:pt x="1002" y="209"/>
                  <a:pt x="1005" y="207"/>
                </a:cubicBezTo>
                <a:cubicBezTo>
                  <a:pt x="999" y="214"/>
                  <a:pt x="994" y="220"/>
                  <a:pt x="984" y="227"/>
                </a:cubicBezTo>
                <a:cubicBezTo>
                  <a:pt x="991" y="235"/>
                  <a:pt x="991" y="235"/>
                  <a:pt x="991" y="235"/>
                </a:cubicBezTo>
                <a:cubicBezTo>
                  <a:pt x="989" y="237"/>
                  <a:pt x="985" y="234"/>
                  <a:pt x="983" y="238"/>
                </a:cubicBezTo>
                <a:cubicBezTo>
                  <a:pt x="981" y="235"/>
                  <a:pt x="976" y="233"/>
                  <a:pt x="974" y="236"/>
                </a:cubicBezTo>
                <a:cubicBezTo>
                  <a:pt x="967" y="244"/>
                  <a:pt x="967" y="244"/>
                  <a:pt x="967" y="244"/>
                </a:cubicBezTo>
                <a:cubicBezTo>
                  <a:pt x="967" y="242"/>
                  <a:pt x="970" y="241"/>
                  <a:pt x="969" y="239"/>
                </a:cubicBezTo>
                <a:cubicBezTo>
                  <a:pt x="935" y="269"/>
                  <a:pt x="935" y="269"/>
                  <a:pt x="935" y="269"/>
                </a:cubicBezTo>
                <a:cubicBezTo>
                  <a:pt x="928" y="263"/>
                  <a:pt x="925" y="274"/>
                  <a:pt x="920" y="275"/>
                </a:cubicBezTo>
                <a:cubicBezTo>
                  <a:pt x="921" y="276"/>
                  <a:pt x="921" y="276"/>
                  <a:pt x="921" y="276"/>
                </a:cubicBezTo>
                <a:cubicBezTo>
                  <a:pt x="917" y="279"/>
                  <a:pt x="916" y="283"/>
                  <a:pt x="911" y="286"/>
                </a:cubicBezTo>
                <a:cubicBezTo>
                  <a:pt x="915" y="286"/>
                  <a:pt x="915" y="286"/>
                  <a:pt x="915" y="286"/>
                </a:cubicBezTo>
                <a:cubicBezTo>
                  <a:pt x="913" y="287"/>
                  <a:pt x="913" y="287"/>
                  <a:pt x="913" y="287"/>
                </a:cubicBezTo>
                <a:cubicBezTo>
                  <a:pt x="911" y="286"/>
                  <a:pt x="911" y="286"/>
                  <a:pt x="911" y="286"/>
                </a:cubicBezTo>
                <a:cubicBezTo>
                  <a:pt x="906" y="289"/>
                  <a:pt x="901" y="295"/>
                  <a:pt x="897" y="300"/>
                </a:cubicBezTo>
                <a:cubicBezTo>
                  <a:pt x="901" y="301"/>
                  <a:pt x="903" y="294"/>
                  <a:pt x="908" y="296"/>
                </a:cubicBezTo>
                <a:cubicBezTo>
                  <a:pt x="901" y="299"/>
                  <a:pt x="896" y="308"/>
                  <a:pt x="888" y="313"/>
                </a:cubicBezTo>
                <a:cubicBezTo>
                  <a:pt x="891" y="316"/>
                  <a:pt x="891" y="316"/>
                  <a:pt x="891" y="316"/>
                </a:cubicBezTo>
                <a:cubicBezTo>
                  <a:pt x="886" y="313"/>
                  <a:pt x="889" y="323"/>
                  <a:pt x="883" y="320"/>
                </a:cubicBezTo>
                <a:cubicBezTo>
                  <a:pt x="885" y="315"/>
                  <a:pt x="885" y="315"/>
                  <a:pt x="885" y="315"/>
                </a:cubicBezTo>
                <a:cubicBezTo>
                  <a:pt x="883" y="315"/>
                  <a:pt x="881" y="318"/>
                  <a:pt x="879" y="319"/>
                </a:cubicBezTo>
                <a:cubicBezTo>
                  <a:pt x="881" y="321"/>
                  <a:pt x="881" y="321"/>
                  <a:pt x="881" y="321"/>
                </a:cubicBezTo>
                <a:cubicBezTo>
                  <a:pt x="881" y="327"/>
                  <a:pt x="870" y="325"/>
                  <a:pt x="875" y="331"/>
                </a:cubicBezTo>
                <a:cubicBezTo>
                  <a:pt x="873" y="333"/>
                  <a:pt x="873" y="333"/>
                  <a:pt x="873" y="333"/>
                </a:cubicBezTo>
                <a:cubicBezTo>
                  <a:pt x="875" y="330"/>
                  <a:pt x="872" y="330"/>
                  <a:pt x="871" y="329"/>
                </a:cubicBezTo>
                <a:cubicBezTo>
                  <a:pt x="862" y="340"/>
                  <a:pt x="862" y="340"/>
                  <a:pt x="862" y="340"/>
                </a:cubicBezTo>
                <a:cubicBezTo>
                  <a:pt x="865" y="340"/>
                  <a:pt x="865" y="340"/>
                  <a:pt x="865" y="340"/>
                </a:cubicBezTo>
                <a:cubicBezTo>
                  <a:pt x="864" y="341"/>
                  <a:pt x="864" y="341"/>
                  <a:pt x="864" y="341"/>
                </a:cubicBezTo>
                <a:cubicBezTo>
                  <a:pt x="865" y="341"/>
                  <a:pt x="865" y="341"/>
                  <a:pt x="865" y="341"/>
                </a:cubicBezTo>
                <a:cubicBezTo>
                  <a:pt x="866" y="337"/>
                  <a:pt x="872" y="339"/>
                  <a:pt x="873" y="335"/>
                </a:cubicBezTo>
                <a:cubicBezTo>
                  <a:pt x="872" y="344"/>
                  <a:pt x="857" y="346"/>
                  <a:pt x="860" y="355"/>
                </a:cubicBezTo>
                <a:cubicBezTo>
                  <a:pt x="856" y="359"/>
                  <a:pt x="856" y="359"/>
                  <a:pt x="856" y="359"/>
                </a:cubicBezTo>
                <a:cubicBezTo>
                  <a:pt x="853" y="357"/>
                  <a:pt x="849" y="362"/>
                  <a:pt x="847" y="365"/>
                </a:cubicBezTo>
                <a:cubicBezTo>
                  <a:pt x="847" y="367"/>
                  <a:pt x="847" y="367"/>
                  <a:pt x="847" y="367"/>
                </a:cubicBezTo>
                <a:cubicBezTo>
                  <a:pt x="832" y="380"/>
                  <a:pt x="827" y="400"/>
                  <a:pt x="817" y="417"/>
                </a:cubicBezTo>
                <a:cubicBezTo>
                  <a:pt x="819" y="407"/>
                  <a:pt x="827" y="395"/>
                  <a:pt x="832" y="383"/>
                </a:cubicBezTo>
                <a:cubicBezTo>
                  <a:pt x="818" y="392"/>
                  <a:pt x="803" y="411"/>
                  <a:pt x="795" y="425"/>
                </a:cubicBezTo>
                <a:cubicBezTo>
                  <a:pt x="796" y="421"/>
                  <a:pt x="804" y="423"/>
                  <a:pt x="802" y="417"/>
                </a:cubicBezTo>
                <a:cubicBezTo>
                  <a:pt x="804" y="422"/>
                  <a:pt x="807" y="413"/>
                  <a:pt x="811" y="412"/>
                </a:cubicBezTo>
                <a:cubicBezTo>
                  <a:pt x="812" y="411"/>
                  <a:pt x="813" y="410"/>
                  <a:pt x="814" y="411"/>
                </a:cubicBezTo>
                <a:cubicBezTo>
                  <a:pt x="806" y="422"/>
                  <a:pt x="806" y="422"/>
                  <a:pt x="806" y="422"/>
                </a:cubicBezTo>
                <a:cubicBezTo>
                  <a:pt x="810" y="421"/>
                  <a:pt x="810" y="421"/>
                  <a:pt x="810" y="421"/>
                </a:cubicBezTo>
                <a:cubicBezTo>
                  <a:pt x="806" y="425"/>
                  <a:pt x="806" y="425"/>
                  <a:pt x="806" y="425"/>
                </a:cubicBezTo>
                <a:cubicBezTo>
                  <a:pt x="808" y="427"/>
                  <a:pt x="808" y="427"/>
                  <a:pt x="808" y="427"/>
                </a:cubicBezTo>
                <a:cubicBezTo>
                  <a:pt x="815" y="423"/>
                  <a:pt x="822" y="418"/>
                  <a:pt x="827" y="413"/>
                </a:cubicBezTo>
                <a:cubicBezTo>
                  <a:pt x="828" y="413"/>
                  <a:pt x="830" y="414"/>
                  <a:pt x="831" y="412"/>
                </a:cubicBezTo>
                <a:cubicBezTo>
                  <a:pt x="829" y="411"/>
                  <a:pt x="829" y="411"/>
                  <a:pt x="829" y="411"/>
                </a:cubicBezTo>
                <a:cubicBezTo>
                  <a:pt x="840" y="405"/>
                  <a:pt x="848" y="390"/>
                  <a:pt x="859" y="383"/>
                </a:cubicBezTo>
                <a:cubicBezTo>
                  <a:pt x="858" y="380"/>
                  <a:pt x="858" y="380"/>
                  <a:pt x="858" y="380"/>
                </a:cubicBezTo>
                <a:cubicBezTo>
                  <a:pt x="860" y="379"/>
                  <a:pt x="859" y="385"/>
                  <a:pt x="862" y="380"/>
                </a:cubicBezTo>
                <a:cubicBezTo>
                  <a:pt x="858" y="377"/>
                  <a:pt x="867" y="376"/>
                  <a:pt x="864" y="373"/>
                </a:cubicBezTo>
                <a:cubicBezTo>
                  <a:pt x="855" y="380"/>
                  <a:pt x="855" y="380"/>
                  <a:pt x="855" y="380"/>
                </a:cubicBezTo>
                <a:cubicBezTo>
                  <a:pt x="855" y="375"/>
                  <a:pt x="864" y="370"/>
                  <a:pt x="867" y="365"/>
                </a:cubicBezTo>
                <a:cubicBezTo>
                  <a:pt x="866" y="362"/>
                  <a:pt x="860" y="362"/>
                  <a:pt x="864" y="359"/>
                </a:cubicBezTo>
                <a:cubicBezTo>
                  <a:pt x="867" y="357"/>
                  <a:pt x="867" y="357"/>
                  <a:pt x="867" y="357"/>
                </a:cubicBezTo>
                <a:cubicBezTo>
                  <a:pt x="867" y="361"/>
                  <a:pt x="867" y="361"/>
                  <a:pt x="867" y="361"/>
                </a:cubicBezTo>
                <a:cubicBezTo>
                  <a:pt x="870" y="356"/>
                  <a:pt x="874" y="363"/>
                  <a:pt x="876" y="357"/>
                </a:cubicBezTo>
                <a:cubicBezTo>
                  <a:pt x="874" y="362"/>
                  <a:pt x="870" y="363"/>
                  <a:pt x="868" y="367"/>
                </a:cubicBezTo>
                <a:cubicBezTo>
                  <a:pt x="872" y="370"/>
                  <a:pt x="875" y="364"/>
                  <a:pt x="879" y="362"/>
                </a:cubicBezTo>
                <a:cubicBezTo>
                  <a:pt x="879" y="363"/>
                  <a:pt x="877" y="364"/>
                  <a:pt x="877" y="365"/>
                </a:cubicBezTo>
                <a:cubicBezTo>
                  <a:pt x="889" y="361"/>
                  <a:pt x="898" y="349"/>
                  <a:pt x="911" y="344"/>
                </a:cubicBezTo>
                <a:cubicBezTo>
                  <a:pt x="911" y="345"/>
                  <a:pt x="911" y="345"/>
                  <a:pt x="911" y="345"/>
                </a:cubicBezTo>
                <a:cubicBezTo>
                  <a:pt x="898" y="360"/>
                  <a:pt x="881" y="371"/>
                  <a:pt x="869" y="387"/>
                </a:cubicBezTo>
                <a:cubicBezTo>
                  <a:pt x="869" y="388"/>
                  <a:pt x="869" y="388"/>
                  <a:pt x="869" y="388"/>
                </a:cubicBezTo>
                <a:cubicBezTo>
                  <a:pt x="873" y="385"/>
                  <a:pt x="876" y="383"/>
                  <a:pt x="879" y="380"/>
                </a:cubicBezTo>
                <a:cubicBezTo>
                  <a:pt x="880" y="382"/>
                  <a:pt x="880" y="382"/>
                  <a:pt x="880" y="382"/>
                </a:cubicBezTo>
                <a:cubicBezTo>
                  <a:pt x="873" y="389"/>
                  <a:pt x="862" y="397"/>
                  <a:pt x="857" y="406"/>
                </a:cubicBezTo>
                <a:cubicBezTo>
                  <a:pt x="860" y="408"/>
                  <a:pt x="861" y="402"/>
                  <a:pt x="865" y="403"/>
                </a:cubicBezTo>
                <a:cubicBezTo>
                  <a:pt x="861" y="405"/>
                  <a:pt x="859" y="409"/>
                  <a:pt x="854" y="409"/>
                </a:cubicBezTo>
                <a:cubicBezTo>
                  <a:pt x="849" y="413"/>
                  <a:pt x="845" y="418"/>
                  <a:pt x="845" y="422"/>
                </a:cubicBezTo>
                <a:cubicBezTo>
                  <a:pt x="843" y="425"/>
                  <a:pt x="843" y="425"/>
                  <a:pt x="843" y="425"/>
                </a:cubicBezTo>
                <a:cubicBezTo>
                  <a:pt x="844" y="425"/>
                  <a:pt x="844" y="425"/>
                  <a:pt x="844" y="425"/>
                </a:cubicBezTo>
                <a:cubicBezTo>
                  <a:pt x="847" y="420"/>
                  <a:pt x="856" y="421"/>
                  <a:pt x="854" y="413"/>
                </a:cubicBezTo>
                <a:cubicBezTo>
                  <a:pt x="855" y="411"/>
                  <a:pt x="855" y="411"/>
                  <a:pt x="855" y="411"/>
                </a:cubicBezTo>
                <a:cubicBezTo>
                  <a:pt x="857" y="414"/>
                  <a:pt x="857" y="414"/>
                  <a:pt x="857" y="414"/>
                </a:cubicBezTo>
                <a:cubicBezTo>
                  <a:pt x="887" y="387"/>
                  <a:pt x="918" y="363"/>
                  <a:pt x="952" y="341"/>
                </a:cubicBezTo>
                <a:cubicBezTo>
                  <a:pt x="951" y="345"/>
                  <a:pt x="944" y="348"/>
                  <a:pt x="943" y="353"/>
                </a:cubicBezTo>
                <a:cubicBezTo>
                  <a:pt x="953" y="351"/>
                  <a:pt x="962" y="339"/>
                  <a:pt x="971" y="337"/>
                </a:cubicBezTo>
                <a:cubicBezTo>
                  <a:pt x="971" y="336"/>
                  <a:pt x="971" y="336"/>
                  <a:pt x="971" y="336"/>
                </a:cubicBezTo>
                <a:cubicBezTo>
                  <a:pt x="1002" y="311"/>
                  <a:pt x="1038" y="293"/>
                  <a:pt x="1073" y="275"/>
                </a:cubicBezTo>
                <a:cubicBezTo>
                  <a:pt x="1073" y="276"/>
                  <a:pt x="1072" y="276"/>
                  <a:pt x="1072" y="277"/>
                </a:cubicBezTo>
                <a:cubicBezTo>
                  <a:pt x="1095" y="269"/>
                  <a:pt x="1117" y="254"/>
                  <a:pt x="1139" y="245"/>
                </a:cubicBezTo>
                <a:cubicBezTo>
                  <a:pt x="1133" y="254"/>
                  <a:pt x="1118" y="256"/>
                  <a:pt x="1108" y="263"/>
                </a:cubicBezTo>
                <a:cubicBezTo>
                  <a:pt x="1083" y="277"/>
                  <a:pt x="1083" y="277"/>
                  <a:pt x="1083" y="277"/>
                </a:cubicBezTo>
                <a:cubicBezTo>
                  <a:pt x="1084" y="282"/>
                  <a:pt x="1079" y="284"/>
                  <a:pt x="1076" y="287"/>
                </a:cubicBezTo>
                <a:cubicBezTo>
                  <a:pt x="1075" y="283"/>
                  <a:pt x="1075" y="283"/>
                  <a:pt x="1075" y="283"/>
                </a:cubicBezTo>
                <a:cubicBezTo>
                  <a:pt x="1070" y="285"/>
                  <a:pt x="1065" y="287"/>
                  <a:pt x="1061" y="291"/>
                </a:cubicBezTo>
                <a:cubicBezTo>
                  <a:pt x="1065" y="292"/>
                  <a:pt x="1065" y="292"/>
                  <a:pt x="1065" y="292"/>
                </a:cubicBezTo>
                <a:cubicBezTo>
                  <a:pt x="1062" y="294"/>
                  <a:pt x="1062" y="294"/>
                  <a:pt x="1062" y="294"/>
                </a:cubicBezTo>
                <a:cubicBezTo>
                  <a:pt x="1065" y="297"/>
                  <a:pt x="1059" y="296"/>
                  <a:pt x="1059" y="300"/>
                </a:cubicBezTo>
                <a:cubicBezTo>
                  <a:pt x="1069" y="299"/>
                  <a:pt x="1077" y="291"/>
                  <a:pt x="1086" y="286"/>
                </a:cubicBezTo>
                <a:cubicBezTo>
                  <a:pt x="1100" y="278"/>
                  <a:pt x="1115" y="273"/>
                  <a:pt x="1129" y="263"/>
                </a:cubicBezTo>
                <a:cubicBezTo>
                  <a:pt x="1130" y="260"/>
                  <a:pt x="1123" y="261"/>
                  <a:pt x="1126" y="258"/>
                </a:cubicBezTo>
                <a:cubicBezTo>
                  <a:pt x="1131" y="268"/>
                  <a:pt x="1139" y="255"/>
                  <a:pt x="1146" y="256"/>
                </a:cubicBezTo>
                <a:cubicBezTo>
                  <a:pt x="1145" y="257"/>
                  <a:pt x="1145" y="257"/>
                  <a:pt x="1145" y="257"/>
                </a:cubicBezTo>
                <a:cubicBezTo>
                  <a:pt x="1147" y="258"/>
                  <a:pt x="1151" y="255"/>
                  <a:pt x="1152" y="253"/>
                </a:cubicBezTo>
                <a:cubicBezTo>
                  <a:pt x="1151" y="253"/>
                  <a:pt x="1151" y="253"/>
                  <a:pt x="1151" y="253"/>
                </a:cubicBezTo>
                <a:cubicBezTo>
                  <a:pt x="1161" y="255"/>
                  <a:pt x="1167" y="241"/>
                  <a:pt x="1180" y="245"/>
                </a:cubicBezTo>
                <a:cubicBezTo>
                  <a:pt x="1179" y="249"/>
                  <a:pt x="1171" y="249"/>
                  <a:pt x="1167" y="253"/>
                </a:cubicBezTo>
                <a:cubicBezTo>
                  <a:pt x="1171" y="257"/>
                  <a:pt x="1173" y="253"/>
                  <a:pt x="1178" y="253"/>
                </a:cubicBezTo>
                <a:cubicBezTo>
                  <a:pt x="1182" y="249"/>
                  <a:pt x="1189" y="252"/>
                  <a:pt x="1193" y="249"/>
                </a:cubicBezTo>
                <a:cubicBezTo>
                  <a:pt x="1196" y="252"/>
                  <a:pt x="1190" y="253"/>
                  <a:pt x="1189" y="256"/>
                </a:cubicBezTo>
                <a:cubicBezTo>
                  <a:pt x="1187" y="255"/>
                  <a:pt x="1187" y="257"/>
                  <a:pt x="1186" y="259"/>
                </a:cubicBezTo>
                <a:cubicBezTo>
                  <a:pt x="1188" y="262"/>
                  <a:pt x="1188" y="262"/>
                  <a:pt x="1188" y="262"/>
                </a:cubicBezTo>
                <a:cubicBezTo>
                  <a:pt x="1186" y="261"/>
                  <a:pt x="1185" y="263"/>
                  <a:pt x="1185" y="263"/>
                </a:cubicBezTo>
                <a:cubicBezTo>
                  <a:pt x="1185" y="266"/>
                  <a:pt x="1188" y="265"/>
                  <a:pt x="1189" y="266"/>
                </a:cubicBezTo>
                <a:cubicBezTo>
                  <a:pt x="1188" y="268"/>
                  <a:pt x="1184" y="268"/>
                  <a:pt x="1185" y="272"/>
                </a:cubicBezTo>
                <a:cubicBezTo>
                  <a:pt x="1184" y="271"/>
                  <a:pt x="1184" y="273"/>
                  <a:pt x="1183" y="273"/>
                </a:cubicBezTo>
                <a:cubicBezTo>
                  <a:pt x="1182" y="273"/>
                  <a:pt x="1182" y="273"/>
                  <a:pt x="1182" y="273"/>
                </a:cubicBezTo>
                <a:cubicBezTo>
                  <a:pt x="1183" y="272"/>
                  <a:pt x="1186" y="271"/>
                  <a:pt x="1185" y="268"/>
                </a:cubicBezTo>
                <a:cubicBezTo>
                  <a:pt x="1183" y="265"/>
                  <a:pt x="1182" y="270"/>
                  <a:pt x="1180" y="270"/>
                </a:cubicBezTo>
                <a:cubicBezTo>
                  <a:pt x="1177" y="272"/>
                  <a:pt x="1179" y="278"/>
                  <a:pt x="1174" y="278"/>
                </a:cubicBezTo>
                <a:cubicBezTo>
                  <a:pt x="1175" y="280"/>
                  <a:pt x="1176" y="279"/>
                  <a:pt x="1177" y="279"/>
                </a:cubicBezTo>
                <a:cubicBezTo>
                  <a:pt x="1177" y="280"/>
                  <a:pt x="1177" y="280"/>
                  <a:pt x="1176" y="281"/>
                </a:cubicBezTo>
                <a:cubicBezTo>
                  <a:pt x="1173" y="281"/>
                  <a:pt x="1175" y="276"/>
                  <a:pt x="1171" y="280"/>
                </a:cubicBezTo>
                <a:cubicBezTo>
                  <a:pt x="1175" y="273"/>
                  <a:pt x="1175" y="273"/>
                  <a:pt x="1175" y="273"/>
                </a:cubicBezTo>
                <a:cubicBezTo>
                  <a:pt x="1174" y="272"/>
                  <a:pt x="1174" y="272"/>
                  <a:pt x="1174" y="272"/>
                </a:cubicBezTo>
                <a:cubicBezTo>
                  <a:pt x="1176" y="271"/>
                  <a:pt x="1179" y="270"/>
                  <a:pt x="1180" y="267"/>
                </a:cubicBezTo>
                <a:cubicBezTo>
                  <a:pt x="1177" y="268"/>
                  <a:pt x="1171" y="268"/>
                  <a:pt x="1169" y="273"/>
                </a:cubicBezTo>
                <a:cubicBezTo>
                  <a:pt x="1171" y="274"/>
                  <a:pt x="1171" y="274"/>
                  <a:pt x="1171" y="274"/>
                </a:cubicBezTo>
                <a:cubicBezTo>
                  <a:pt x="1168" y="278"/>
                  <a:pt x="1171" y="271"/>
                  <a:pt x="1167" y="273"/>
                </a:cubicBezTo>
                <a:cubicBezTo>
                  <a:pt x="1163" y="273"/>
                  <a:pt x="1159" y="275"/>
                  <a:pt x="1157" y="277"/>
                </a:cubicBezTo>
                <a:cubicBezTo>
                  <a:pt x="1161" y="279"/>
                  <a:pt x="1165" y="275"/>
                  <a:pt x="1168" y="278"/>
                </a:cubicBezTo>
                <a:cubicBezTo>
                  <a:pt x="1166" y="280"/>
                  <a:pt x="1166" y="280"/>
                  <a:pt x="1166" y="280"/>
                </a:cubicBezTo>
                <a:cubicBezTo>
                  <a:pt x="1165" y="279"/>
                  <a:pt x="1166" y="276"/>
                  <a:pt x="1162" y="277"/>
                </a:cubicBezTo>
                <a:cubicBezTo>
                  <a:pt x="1162" y="281"/>
                  <a:pt x="1159" y="280"/>
                  <a:pt x="1157" y="279"/>
                </a:cubicBezTo>
                <a:cubicBezTo>
                  <a:pt x="1155" y="277"/>
                  <a:pt x="1155" y="277"/>
                  <a:pt x="1155" y="277"/>
                </a:cubicBezTo>
                <a:cubicBezTo>
                  <a:pt x="1143" y="284"/>
                  <a:pt x="1129" y="291"/>
                  <a:pt x="1119" y="301"/>
                </a:cubicBezTo>
                <a:cubicBezTo>
                  <a:pt x="1124" y="300"/>
                  <a:pt x="1124" y="300"/>
                  <a:pt x="1124" y="300"/>
                </a:cubicBezTo>
                <a:cubicBezTo>
                  <a:pt x="1120" y="308"/>
                  <a:pt x="1107" y="304"/>
                  <a:pt x="1108" y="311"/>
                </a:cubicBezTo>
                <a:cubicBezTo>
                  <a:pt x="1106" y="310"/>
                  <a:pt x="1109" y="309"/>
                  <a:pt x="1107" y="309"/>
                </a:cubicBezTo>
                <a:cubicBezTo>
                  <a:pt x="1104" y="311"/>
                  <a:pt x="1104" y="311"/>
                  <a:pt x="1104" y="311"/>
                </a:cubicBezTo>
                <a:cubicBezTo>
                  <a:pt x="1104" y="312"/>
                  <a:pt x="1105" y="312"/>
                  <a:pt x="1105" y="313"/>
                </a:cubicBezTo>
                <a:cubicBezTo>
                  <a:pt x="1104" y="314"/>
                  <a:pt x="1104" y="314"/>
                  <a:pt x="1104" y="314"/>
                </a:cubicBezTo>
                <a:cubicBezTo>
                  <a:pt x="1101" y="311"/>
                  <a:pt x="1101" y="311"/>
                  <a:pt x="1101" y="311"/>
                </a:cubicBezTo>
                <a:cubicBezTo>
                  <a:pt x="1100" y="318"/>
                  <a:pt x="1086" y="315"/>
                  <a:pt x="1093" y="323"/>
                </a:cubicBezTo>
                <a:cubicBezTo>
                  <a:pt x="1095" y="325"/>
                  <a:pt x="1095" y="325"/>
                  <a:pt x="1095" y="325"/>
                </a:cubicBezTo>
                <a:cubicBezTo>
                  <a:pt x="1098" y="323"/>
                  <a:pt x="1101" y="320"/>
                  <a:pt x="1102" y="319"/>
                </a:cubicBezTo>
                <a:cubicBezTo>
                  <a:pt x="1098" y="324"/>
                  <a:pt x="1098" y="324"/>
                  <a:pt x="1098" y="324"/>
                </a:cubicBezTo>
                <a:cubicBezTo>
                  <a:pt x="1099" y="326"/>
                  <a:pt x="1101" y="325"/>
                  <a:pt x="1102" y="325"/>
                </a:cubicBezTo>
                <a:cubicBezTo>
                  <a:pt x="1101" y="327"/>
                  <a:pt x="1101" y="327"/>
                  <a:pt x="1101" y="327"/>
                </a:cubicBezTo>
                <a:cubicBezTo>
                  <a:pt x="1095" y="325"/>
                  <a:pt x="1092" y="333"/>
                  <a:pt x="1086" y="330"/>
                </a:cubicBezTo>
                <a:cubicBezTo>
                  <a:pt x="1085" y="332"/>
                  <a:pt x="1083" y="331"/>
                  <a:pt x="1081" y="331"/>
                </a:cubicBezTo>
                <a:cubicBezTo>
                  <a:pt x="1088" y="326"/>
                  <a:pt x="1088" y="326"/>
                  <a:pt x="1088" y="326"/>
                </a:cubicBezTo>
                <a:cubicBezTo>
                  <a:pt x="1085" y="322"/>
                  <a:pt x="1085" y="322"/>
                  <a:pt x="1085" y="322"/>
                </a:cubicBezTo>
                <a:cubicBezTo>
                  <a:pt x="1079" y="324"/>
                  <a:pt x="1078" y="331"/>
                  <a:pt x="1078" y="336"/>
                </a:cubicBezTo>
                <a:cubicBezTo>
                  <a:pt x="1083" y="329"/>
                  <a:pt x="1087" y="338"/>
                  <a:pt x="1093" y="332"/>
                </a:cubicBezTo>
                <a:cubicBezTo>
                  <a:pt x="1096" y="332"/>
                  <a:pt x="1096" y="332"/>
                  <a:pt x="1096" y="332"/>
                </a:cubicBezTo>
                <a:cubicBezTo>
                  <a:pt x="1096" y="333"/>
                  <a:pt x="1096" y="333"/>
                  <a:pt x="1096" y="333"/>
                </a:cubicBezTo>
                <a:cubicBezTo>
                  <a:pt x="1103" y="334"/>
                  <a:pt x="1105" y="324"/>
                  <a:pt x="1113" y="327"/>
                </a:cubicBezTo>
                <a:cubicBezTo>
                  <a:pt x="1120" y="315"/>
                  <a:pt x="1132" y="320"/>
                  <a:pt x="1142" y="313"/>
                </a:cubicBezTo>
                <a:cubicBezTo>
                  <a:pt x="1153" y="313"/>
                  <a:pt x="1167" y="301"/>
                  <a:pt x="1181" y="297"/>
                </a:cubicBezTo>
                <a:cubicBezTo>
                  <a:pt x="1181" y="298"/>
                  <a:pt x="1180" y="298"/>
                  <a:pt x="1180" y="299"/>
                </a:cubicBezTo>
                <a:cubicBezTo>
                  <a:pt x="1184" y="299"/>
                  <a:pt x="1184" y="299"/>
                  <a:pt x="1184" y="299"/>
                </a:cubicBezTo>
                <a:cubicBezTo>
                  <a:pt x="1180" y="294"/>
                  <a:pt x="1191" y="295"/>
                  <a:pt x="1192" y="289"/>
                </a:cubicBezTo>
                <a:cubicBezTo>
                  <a:pt x="1200" y="287"/>
                  <a:pt x="1210" y="285"/>
                  <a:pt x="1219" y="281"/>
                </a:cubicBezTo>
                <a:cubicBezTo>
                  <a:pt x="1224" y="276"/>
                  <a:pt x="1231" y="277"/>
                  <a:pt x="1237" y="273"/>
                </a:cubicBezTo>
                <a:cubicBezTo>
                  <a:pt x="1250" y="267"/>
                  <a:pt x="1262" y="258"/>
                  <a:pt x="1277" y="256"/>
                </a:cubicBezTo>
                <a:cubicBezTo>
                  <a:pt x="1288" y="245"/>
                  <a:pt x="1304" y="251"/>
                  <a:pt x="1313" y="239"/>
                </a:cubicBezTo>
                <a:cubicBezTo>
                  <a:pt x="1315" y="239"/>
                  <a:pt x="1318" y="242"/>
                  <a:pt x="1319" y="238"/>
                </a:cubicBezTo>
                <a:cubicBezTo>
                  <a:pt x="1319" y="239"/>
                  <a:pt x="1319" y="241"/>
                  <a:pt x="1320" y="242"/>
                </a:cubicBezTo>
                <a:cubicBezTo>
                  <a:pt x="1324" y="240"/>
                  <a:pt x="1324" y="240"/>
                  <a:pt x="1324" y="240"/>
                </a:cubicBezTo>
                <a:cubicBezTo>
                  <a:pt x="1313" y="247"/>
                  <a:pt x="1302" y="247"/>
                  <a:pt x="1290" y="253"/>
                </a:cubicBezTo>
                <a:cubicBezTo>
                  <a:pt x="1257" y="265"/>
                  <a:pt x="1224" y="278"/>
                  <a:pt x="1194" y="296"/>
                </a:cubicBezTo>
                <a:cubicBezTo>
                  <a:pt x="1198" y="298"/>
                  <a:pt x="1201" y="293"/>
                  <a:pt x="1206" y="294"/>
                </a:cubicBezTo>
                <a:cubicBezTo>
                  <a:pt x="1228" y="283"/>
                  <a:pt x="1228" y="283"/>
                  <a:pt x="1228" y="283"/>
                </a:cubicBezTo>
                <a:cubicBezTo>
                  <a:pt x="1216" y="291"/>
                  <a:pt x="1201" y="297"/>
                  <a:pt x="1188" y="305"/>
                </a:cubicBezTo>
                <a:cubicBezTo>
                  <a:pt x="1196" y="305"/>
                  <a:pt x="1205" y="302"/>
                  <a:pt x="1212" y="297"/>
                </a:cubicBezTo>
                <a:cubicBezTo>
                  <a:pt x="1214" y="298"/>
                  <a:pt x="1214" y="298"/>
                  <a:pt x="1214" y="298"/>
                </a:cubicBezTo>
                <a:cubicBezTo>
                  <a:pt x="1238" y="287"/>
                  <a:pt x="1261" y="275"/>
                  <a:pt x="1285" y="267"/>
                </a:cubicBezTo>
                <a:cubicBezTo>
                  <a:pt x="1286" y="268"/>
                  <a:pt x="1286" y="268"/>
                  <a:pt x="1286" y="268"/>
                </a:cubicBezTo>
                <a:cubicBezTo>
                  <a:pt x="1265" y="277"/>
                  <a:pt x="1244" y="288"/>
                  <a:pt x="1223" y="296"/>
                </a:cubicBezTo>
                <a:cubicBezTo>
                  <a:pt x="1224" y="298"/>
                  <a:pt x="1227" y="296"/>
                  <a:pt x="1228" y="295"/>
                </a:cubicBezTo>
                <a:cubicBezTo>
                  <a:pt x="1230" y="297"/>
                  <a:pt x="1227" y="298"/>
                  <a:pt x="1226" y="300"/>
                </a:cubicBezTo>
                <a:cubicBezTo>
                  <a:pt x="1219" y="297"/>
                  <a:pt x="1213" y="300"/>
                  <a:pt x="1206" y="304"/>
                </a:cubicBezTo>
                <a:cubicBezTo>
                  <a:pt x="1206" y="306"/>
                  <a:pt x="1206" y="306"/>
                  <a:pt x="1206" y="306"/>
                </a:cubicBezTo>
                <a:cubicBezTo>
                  <a:pt x="1211" y="309"/>
                  <a:pt x="1215" y="305"/>
                  <a:pt x="1219" y="304"/>
                </a:cubicBezTo>
                <a:cubicBezTo>
                  <a:pt x="1212" y="310"/>
                  <a:pt x="1200" y="313"/>
                  <a:pt x="1190" y="319"/>
                </a:cubicBezTo>
                <a:cubicBezTo>
                  <a:pt x="1184" y="322"/>
                  <a:pt x="1177" y="325"/>
                  <a:pt x="1171" y="329"/>
                </a:cubicBezTo>
                <a:cubicBezTo>
                  <a:pt x="1174" y="323"/>
                  <a:pt x="1174" y="323"/>
                  <a:pt x="1174" y="323"/>
                </a:cubicBezTo>
                <a:cubicBezTo>
                  <a:pt x="1171" y="323"/>
                  <a:pt x="1169" y="326"/>
                  <a:pt x="1167" y="328"/>
                </a:cubicBezTo>
                <a:cubicBezTo>
                  <a:pt x="1166" y="329"/>
                  <a:pt x="1169" y="330"/>
                  <a:pt x="1167" y="331"/>
                </a:cubicBezTo>
                <a:cubicBezTo>
                  <a:pt x="1167" y="329"/>
                  <a:pt x="1161" y="327"/>
                  <a:pt x="1160" y="330"/>
                </a:cubicBezTo>
                <a:cubicBezTo>
                  <a:pt x="1158" y="332"/>
                  <a:pt x="1158" y="332"/>
                  <a:pt x="1158" y="332"/>
                </a:cubicBezTo>
                <a:cubicBezTo>
                  <a:pt x="1164" y="332"/>
                  <a:pt x="1164" y="332"/>
                  <a:pt x="1164" y="332"/>
                </a:cubicBezTo>
                <a:cubicBezTo>
                  <a:pt x="1157" y="335"/>
                  <a:pt x="1157" y="335"/>
                  <a:pt x="1157" y="335"/>
                </a:cubicBezTo>
                <a:cubicBezTo>
                  <a:pt x="1157" y="333"/>
                  <a:pt x="1157" y="333"/>
                  <a:pt x="1157" y="333"/>
                </a:cubicBezTo>
                <a:cubicBezTo>
                  <a:pt x="1149" y="344"/>
                  <a:pt x="1133" y="344"/>
                  <a:pt x="1124" y="354"/>
                </a:cubicBezTo>
                <a:cubicBezTo>
                  <a:pt x="1118" y="352"/>
                  <a:pt x="1112" y="361"/>
                  <a:pt x="1106" y="362"/>
                </a:cubicBezTo>
                <a:cubicBezTo>
                  <a:pt x="1090" y="372"/>
                  <a:pt x="1073" y="380"/>
                  <a:pt x="1059" y="393"/>
                </a:cubicBezTo>
                <a:cubicBezTo>
                  <a:pt x="1029" y="410"/>
                  <a:pt x="1008" y="434"/>
                  <a:pt x="980" y="453"/>
                </a:cubicBezTo>
                <a:cubicBezTo>
                  <a:pt x="979" y="451"/>
                  <a:pt x="981" y="451"/>
                  <a:pt x="981" y="450"/>
                </a:cubicBezTo>
                <a:cubicBezTo>
                  <a:pt x="973" y="452"/>
                  <a:pt x="966" y="461"/>
                  <a:pt x="957" y="466"/>
                </a:cubicBezTo>
                <a:cubicBezTo>
                  <a:pt x="958" y="467"/>
                  <a:pt x="958" y="467"/>
                  <a:pt x="958" y="467"/>
                </a:cubicBezTo>
                <a:cubicBezTo>
                  <a:pt x="950" y="471"/>
                  <a:pt x="936" y="477"/>
                  <a:pt x="928" y="487"/>
                </a:cubicBezTo>
                <a:cubicBezTo>
                  <a:pt x="932" y="487"/>
                  <a:pt x="932" y="487"/>
                  <a:pt x="932" y="487"/>
                </a:cubicBezTo>
                <a:cubicBezTo>
                  <a:pt x="927" y="489"/>
                  <a:pt x="922" y="488"/>
                  <a:pt x="918" y="495"/>
                </a:cubicBezTo>
                <a:cubicBezTo>
                  <a:pt x="887" y="524"/>
                  <a:pt x="857" y="554"/>
                  <a:pt x="831" y="586"/>
                </a:cubicBezTo>
                <a:cubicBezTo>
                  <a:pt x="815" y="599"/>
                  <a:pt x="800" y="611"/>
                  <a:pt x="778" y="610"/>
                </a:cubicBezTo>
                <a:cubicBezTo>
                  <a:pt x="773" y="610"/>
                  <a:pt x="778" y="618"/>
                  <a:pt x="771" y="615"/>
                </a:cubicBezTo>
                <a:cubicBezTo>
                  <a:pt x="771" y="609"/>
                  <a:pt x="771" y="609"/>
                  <a:pt x="771" y="609"/>
                </a:cubicBezTo>
                <a:cubicBezTo>
                  <a:pt x="763" y="611"/>
                  <a:pt x="755" y="617"/>
                  <a:pt x="745" y="615"/>
                </a:cubicBezTo>
                <a:cubicBezTo>
                  <a:pt x="750" y="612"/>
                  <a:pt x="750" y="612"/>
                  <a:pt x="750" y="612"/>
                </a:cubicBezTo>
                <a:cubicBezTo>
                  <a:pt x="743" y="607"/>
                  <a:pt x="727" y="614"/>
                  <a:pt x="722" y="603"/>
                </a:cubicBezTo>
                <a:cubicBezTo>
                  <a:pt x="718" y="602"/>
                  <a:pt x="713" y="595"/>
                  <a:pt x="709" y="597"/>
                </a:cubicBezTo>
                <a:cubicBezTo>
                  <a:pt x="715" y="595"/>
                  <a:pt x="709" y="592"/>
                  <a:pt x="708" y="589"/>
                </a:cubicBezTo>
                <a:cubicBezTo>
                  <a:pt x="705" y="586"/>
                  <a:pt x="705" y="586"/>
                  <a:pt x="705" y="586"/>
                </a:cubicBezTo>
                <a:cubicBezTo>
                  <a:pt x="701" y="593"/>
                  <a:pt x="693" y="592"/>
                  <a:pt x="689" y="597"/>
                </a:cubicBezTo>
                <a:cubicBezTo>
                  <a:pt x="684" y="596"/>
                  <a:pt x="678" y="595"/>
                  <a:pt x="677" y="589"/>
                </a:cubicBezTo>
                <a:cubicBezTo>
                  <a:pt x="678" y="583"/>
                  <a:pt x="683" y="585"/>
                  <a:pt x="687" y="587"/>
                </a:cubicBezTo>
                <a:cubicBezTo>
                  <a:pt x="686" y="593"/>
                  <a:pt x="693" y="590"/>
                  <a:pt x="696" y="589"/>
                </a:cubicBezTo>
                <a:cubicBezTo>
                  <a:pt x="697" y="584"/>
                  <a:pt x="708" y="585"/>
                  <a:pt x="703" y="579"/>
                </a:cubicBezTo>
                <a:cubicBezTo>
                  <a:pt x="699" y="580"/>
                  <a:pt x="698" y="576"/>
                  <a:pt x="697" y="575"/>
                </a:cubicBezTo>
                <a:cubicBezTo>
                  <a:pt x="693" y="575"/>
                  <a:pt x="690" y="580"/>
                  <a:pt x="686" y="579"/>
                </a:cubicBezTo>
                <a:cubicBezTo>
                  <a:pt x="684" y="577"/>
                  <a:pt x="690" y="575"/>
                  <a:pt x="688" y="573"/>
                </a:cubicBezTo>
                <a:cubicBezTo>
                  <a:pt x="681" y="580"/>
                  <a:pt x="671" y="582"/>
                  <a:pt x="661" y="580"/>
                </a:cubicBezTo>
                <a:cubicBezTo>
                  <a:pt x="659" y="579"/>
                  <a:pt x="656" y="579"/>
                  <a:pt x="655" y="577"/>
                </a:cubicBezTo>
                <a:cubicBezTo>
                  <a:pt x="665" y="575"/>
                  <a:pt x="672" y="575"/>
                  <a:pt x="680" y="569"/>
                </a:cubicBezTo>
                <a:cubicBezTo>
                  <a:pt x="681" y="565"/>
                  <a:pt x="673" y="565"/>
                  <a:pt x="675" y="562"/>
                </a:cubicBezTo>
                <a:cubicBezTo>
                  <a:pt x="668" y="563"/>
                  <a:pt x="671" y="554"/>
                  <a:pt x="665" y="554"/>
                </a:cubicBezTo>
                <a:cubicBezTo>
                  <a:pt x="658" y="562"/>
                  <a:pt x="646" y="564"/>
                  <a:pt x="636" y="561"/>
                </a:cubicBezTo>
                <a:cubicBezTo>
                  <a:pt x="634" y="559"/>
                  <a:pt x="634" y="559"/>
                  <a:pt x="634" y="559"/>
                </a:cubicBezTo>
                <a:cubicBezTo>
                  <a:pt x="639" y="551"/>
                  <a:pt x="651" y="557"/>
                  <a:pt x="655" y="549"/>
                </a:cubicBezTo>
                <a:cubicBezTo>
                  <a:pt x="644" y="550"/>
                  <a:pt x="633" y="551"/>
                  <a:pt x="623" y="545"/>
                </a:cubicBezTo>
                <a:cubicBezTo>
                  <a:pt x="615" y="550"/>
                  <a:pt x="615" y="535"/>
                  <a:pt x="607" y="532"/>
                </a:cubicBezTo>
                <a:cubicBezTo>
                  <a:pt x="596" y="494"/>
                  <a:pt x="596" y="494"/>
                  <a:pt x="596" y="494"/>
                </a:cubicBezTo>
                <a:cubicBezTo>
                  <a:pt x="604" y="491"/>
                  <a:pt x="594" y="483"/>
                  <a:pt x="600" y="477"/>
                </a:cubicBezTo>
                <a:cubicBezTo>
                  <a:pt x="599" y="468"/>
                  <a:pt x="603" y="455"/>
                  <a:pt x="597" y="449"/>
                </a:cubicBezTo>
                <a:cubicBezTo>
                  <a:pt x="593" y="465"/>
                  <a:pt x="593" y="465"/>
                  <a:pt x="593" y="465"/>
                </a:cubicBezTo>
                <a:cubicBezTo>
                  <a:pt x="592" y="462"/>
                  <a:pt x="592" y="455"/>
                  <a:pt x="593" y="450"/>
                </a:cubicBezTo>
                <a:cubicBezTo>
                  <a:pt x="590" y="451"/>
                  <a:pt x="584" y="457"/>
                  <a:pt x="585" y="462"/>
                </a:cubicBezTo>
                <a:cubicBezTo>
                  <a:pt x="584" y="457"/>
                  <a:pt x="584" y="457"/>
                  <a:pt x="584" y="457"/>
                </a:cubicBezTo>
                <a:cubicBezTo>
                  <a:pt x="577" y="459"/>
                  <a:pt x="584" y="473"/>
                  <a:pt x="573" y="469"/>
                </a:cubicBezTo>
                <a:cubicBezTo>
                  <a:pt x="571" y="472"/>
                  <a:pt x="575" y="474"/>
                  <a:pt x="571" y="476"/>
                </a:cubicBezTo>
                <a:cubicBezTo>
                  <a:pt x="570" y="473"/>
                  <a:pt x="567" y="477"/>
                  <a:pt x="566" y="479"/>
                </a:cubicBezTo>
                <a:cubicBezTo>
                  <a:pt x="570" y="481"/>
                  <a:pt x="568" y="485"/>
                  <a:pt x="567" y="488"/>
                </a:cubicBezTo>
                <a:cubicBezTo>
                  <a:pt x="564" y="489"/>
                  <a:pt x="564" y="489"/>
                  <a:pt x="564" y="489"/>
                </a:cubicBezTo>
                <a:cubicBezTo>
                  <a:pt x="566" y="492"/>
                  <a:pt x="566" y="492"/>
                  <a:pt x="566" y="492"/>
                </a:cubicBezTo>
                <a:cubicBezTo>
                  <a:pt x="560" y="490"/>
                  <a:pt x="560" y="490"/>
                  <a:pt x="560" y="490"/>
                </a:cubicBezTo>
                <a:cubicBezTo>
                  <a:pt x="561" y="487"/>
                  <a:pt x="561" y="487"/>
                  <a:pt x="561" y="487"/>
                </a:cubicBezTo>
                <a:cubicBezTo>
                  <a:pt x="554" y="491"/>
                  <a:pt x="555" y="499"/>
                  <a:pt x="549" y="504"/>
                </a:cubicBezTo>
                <a:cubicBezTo>
                  <a:pt x="552" y="504"/>
                  <a:pt x="552" y="504"/>
                  <a:pt x="552" y="504"/>
                </a:cubicBezTo>
                <a:cubicBezTo>
                  <a:pt x="549" y="507"/>
                  <a:pt x="555" y="506"/>
                  <a:pt x="553" y="509"/>
                </a:cubicBezTo>
                <a:cubicBezTo>
                  <a:pt x="549" y="504"/>
                  <a:pt x="544" y="511"/>
                  <a:pt x="539" y="513"/>
                </a:cubicBezTo>
                <a:cubicBezTo>
                  <a:pt x="539" y="515"/>
                  <a:pt x="536" y="516"/>
                  <a:pt x="537" y="519"/>
                </a:cubicBezTo>
                <a:cubicBezTo>
                  <a:pt x="539" y="522"/>
                  <a:pt x="539" y="522"/>
                  <a:pt x="539" y="522"/>
                </a:cubicBezTo>
                <a:cubicBezTo>
                  <a:pt x="538" y="524"/>
                  <a:pt x="535" y="524"/>
                  <a:pt x="534" y="524"/>
                </a:cubicBezTo>
                <a:cubicBezTo>
                  <a:pt x="526" y="527"/>
                  <a:pt x="523" y="537"/>
                  <a:pt x="520" y="542"/>
                </a:cubicBezTo>
                <a:cubicBezTo>
                  <a:pt x="517" y="545"/>
                  <a:pt x="521" y="558"/>
                  <a:pt x="513" y="556"/>
                </a:cubicBezTo>
                <a:cubicBezTo>
                  <a:pt x="510" y="560"/>
                  <a:pt x="511" y="563"/>
                  <a:pt x="512" y="567"/>
                </a:cubicBezTo>
                <a:cubicBezTo>
                  <a:pt x="515" y="567"/>
                  <a:pt x="517" y="559"/>
                  <a:pt x="521" y="564"/>
                </a:cubicBezTo>
                <a:cubicBezTo>
                  <a:pt x="511" y="579"/>
                  <a:pt x="511" y="579"/>
                  <a:pt x="511" y="579"/>
                </a:cubicBezTo>
                <a:cubicBezTo>
                  <a:pt x="516" y="575"/>
                  <a:pt x="524" y="570"/>
                  <a:pt x="528" y="564"/>
                </a:cubicBezTo>
                <a:cubicBezTo>
                  <a:pt x="531" y="567"/>
                  <a:pt x="524" y="571"/>
                  <a:pt x="524" y="575"/>
                </a:cubicBezTo>
                <a:cubicBezTo>
                  <a:pt x="520" y="577"/>
                  <a:pt x="517" y="581"/>
                  <a:pt x="514" y="583"/>
                </a:cubicBezTo>
                <a:cubicBezTo>
                  <a:pt x="518" y="583"/>
                  <a:pt x="518" y="583"/>
                  <a:pt x="518" y="583"/>
                </a:cubicBezTo>
                <a:cubicBezTo>
                  <a:pt x="517" y="586"/>
                  <a:pt x="516" y="588"/>
                  <a:pt x="514" y="590"/>
                </a:cubicBezTo>
                <a:cubicBezTo>
                  <a:pt x="513" y="583"/>
                  <a:pt x="513" y="583"/>
                  <a:pt x="513" y="583"/>
                </a:cubicBezTo>
                <a:cubicBezTo>
                  <a:pt x="507" y="594"/>
                  <a:pt x="491" y="586"/>
                  <a:pt x="489" y="600"/>
                </a:cubicBezTo>
                <a:cubicBezTo>
                  <a:pt x="485" y="600"/>
                  <a:pt x="483" y="607"/>
                  <a:pt x="478" y="605"/>
                </a:cubicBezTo>
                <a:cubicBezTo>
                  <a:pt x="476" y="607"/>
                  <a:pt x="476" y="607"/>
                  <a:pt x="476" y="607"/>
                </a:cubicBezTo>
                <a:cubicBezTo>
                  <a:pt x="469" y="604"/>
                  <a:pt x="469" y="604"/>
                  <a:pt x="469" y="604"/>
                </a:cubicBezTo>
                <a:cubicBezTo>
                  <a:pt x="469" y="606"/>
                  <a:pt x="469" y="606"/>
                  <a:pt x="469" y="606"/>
                </a:cubicBezTo>
                <a:cubicBezTo>
                  <a:pt x="468" y="605"/>
                  <a:pt x="468" y="605"/>
                  <a:pt x="468" y="605"/>
                </a:cubicBezTo>
                <a:cubicBezTo>
                  <a:pt x="465" y="609"/>
                  <a:pt x="465" y="609"/>
                  <a:pt x="465" y="609"/>
                </a:cubicBezTo>
                <a:cubicBezTo>
                  <a:pt x="465" y="607"/>
                  <a:pt x="465" y="607"/>
                  <a:pt x="465" y="607"/>
                </a:cubicBezTo>
                <a:cubicBezTo>
                  <a:pt x="463" y="606"/>
                  <a:pt x="459" y="608"/>
                  <a:pt x="460" y="611"/>
                </a:cubicBezTo>
                <a:cubicBezTo>
                  <a:pt x="460" y="611"/>
                  <a:pt x="460" y="611"/>
                  <a:pt x="460" y="611"/>
                </a:cubicBezTo>
                <a:cubicBezTo>
                  <a:pt x="463" y="610"/>
                  <a:pt x="463" y="610"/>
                  <a:pt x="463" y="610"/>
                </a:cubicBezTo>
                <a:cubicBezTo>
                  <a:pt x="463" y="611"/>
                  <a:pt x="461" y="613"/>
                  <a:pt x="461" y="614"/>
                </a:cubicBezTo>
                <a:cubicBezTo>
                  <a:pt x="458" y="611"/>
                  <a:pt x="458" y="611"/>
                  <a:pt x="458" y="611"/>
                </a:cubicBezTo>
                <a:cubicBezTo>
                  <a:pt x="456" y="614"/>
                  <a:pt x="456" y="614"/>
                  <a:pt x="456" y="614"/>
                </a:cubicBezTo>
                <a:cubicBezTo>
                  <a:pt x="457" y="610"/>
                  <a:pt x="452" y="616"/>
                  <a:pt x="453" y="611"/>
                </a:cubicBezTo>
                <a:cubicBezTo>
                  <a:pt x="454" y="611"/>
                  <a:pt x="455" y="611"/>
                  <a:pt x="455" y="610"/>
                </a:cubicBezTo>
                <a:cubicBezTo>
                  <a:pt x="450" y="608"/>
                  <a:pt x="450" y="608"/>
                  <a:pt x="450" y="608"/>
                </a:cubicBezTo>
                <a:cubicBezTo>
                  <a:pt x="450" y="610"/>
                  <a:pt x="450" y="610"/>
                  <a:pt x="450" y="610"/>
                </a:cubicBezTo>
                <a:cubicBezTo>
                  <a:pt x="441" y="613"/>
                  <a:pt x="428" y="603"/>
                  <a:pt x="423" y="615"/>
                </a:cubicBezTo>
                <a:cubicBezTo>
                  <a:pt x="422" y="614"/>
                  <a:pt x="422" y="614"/>
                  <a:pt x="422" y="614"/>
                </a:cubicBezTo>
                <a:cubicBezTo>
                  <a:pt x="424" y="611"/>
                  <a:pt x="424" y="611"/>
                  <a:pt x="424" y="611"/>
                </a:cubicBezTo>
                <a:cubicBezTo>
                  <a:pt x="423" y="611"/>
                  <a:pt x="420" y="609"/>
                  <a:pt x="419" y="612"/>
                </a:cubicBezTo>
                <a:cubicBezTo>
                  <a:pt x="416" y="611"/>
                  <a:pt x="409" y="612"/>
                  <a:pt x="405" y="614"/>
                </a:cubicBezTo>
                <a:cubicBezTo>
                  <a:pt x="403" y="614"/>
                  <a:pt x="403" y="614"/>
                  <a:pt x="403" y="614"/>
                </a:cubicBezTo>
                <a:cubicBezTo>
                  <a:pt x="403" y="613"/>
                  <a:pt x="403" y="613"/>
                  <a:pt x="404" y="612"/>
                </a:cubicBezTo>
                <a:cubicBezTo>
                  <a:pt x="403" y="610"/>
                  <a:pt x="400" y="610"/>
                  <a:pt x="399" y="611"/>
                </a:cubicBezTo>
                <a:cubicBezTo>
                  <a:pt x="401" y="610"/>
                  <a:pt x="401" y="610"/>
                  <a:pt x="401" y="610"/>
                </a:cubicBezTo>
                <a:cubicBezTo>
                  <a:pt x="396" y="612"/>
                  <a:pt x="392" y="609"/>
                  <a:pt x="388" y="609"/>
                </a:cubicBezTo>
                <a:cubicBezTo>
                  <a:pt x="388" y="608"/>
                  <a:pt x="387" y="607"/>
                  <a:pt x="387" y="607"/>
                </a:cubicBezTo>
                <a:cubicBezTo>
                  <a:pt x="383" y="607"/>
                  <a:pt x="387" y="609"/>
                  <a:pt x="385" y="609"/>
                </a:cubicBezTo>
                <a:cubicBezTo>
                  <a:pt x="383" y="606"/>
                  <a:pt x="380" y="603"/>
                  <a:pt x="377" y="604"/>
                </a:cubicBezTo>
                <a:cubicBezTo>
                  <a:pt x="377" y="603"/>
                  <a:pt x="375" y="603"/>
                  <a:pt x="375" y="602"/>
                </a:cubicBezTo>
                <a:cubicBezTo>
                  <a:pt x="373" y="603"/>
                  <a:pt x="376" y="607"/>
                  <a:pt x="373" y="604"/>
                </a:cubicBezTo>
                <a:cubicBezTo>
                  <a:pt x="372" y="607"/>
                  <a:pt x="372" y="607"/>
                  <a:pt x="372" y="607"/>
                </a:cubicBezTo>
                <a:cubicBezTo>
                  <a:pt x="370" y="605"/>
                  <a:pt x="370" y="605"/>
                  <a:pt x="370" y="605"/>
                </a:cubicBezTo>
                <a:cubicBezTo>
                  <a:pt x="372" y="603"/>
                  <a:pt x="372" y="603"/>
                  <a:pt x="372" y="603"/>
                </a:cubicBezTo>
                <a:cubicBezTo>
                  <a:pt x="369" y="601"/>
                  <a:pt x="366" y="600"/>
                  <a:pt x="363" y="601"/>
                </a:cubicBezTo>
                <a:cubicBezTo>
                  <a:pt x="363" y="604"/>
                  <a:pt x="363" y="604"/>
                  <a:pt x="363" y="604"/>
                </a:cubicBezTo>
                <a:cubicBezTo>
                  <a:pt x="358" y="605"/>
                  <a:pt x="358" y="600"/>
                  <a:pt x="355" y="595"/>
                </a:cubicBezTo>
                <a:cubicBezTo>
                  <a:pt x="356" y="598"/>
                  <a:pt x="359" y="600"/>
                  <a:pt x="361" y="603"/>
                </a:cubicBezTo>
                <a:cubicBezTo>
                  <a:pt x="364" y="599"/>
                  <a:pt x="356" y="594"/>
                  <a:pt x="355" y="593"/>
                </a:cubicBezTo>
                <a:cubicBezTo>
                  <a:pt x="355" y="593"/>
                  <a:pt x="354" y="593"/>
                  <a:pt x="353" y="593"/>
                </a:cubicBezTo>
                <a:cubicBezTo>
                  <a:pt x="353" y="589"/>
                  <a:pt x="349" y="587"/>
                  <a:pt x="348" y="584"/>
                </a:cubicBezTo>
                <a:cubicBezTo>
                  <a:pt x="352" y="584"/>
                  <a:pt x="349" y="580"/>
                  <a:pt x="348" y="578"/>
                </a:cubicBezTo>
                <a:cubicBezTo>
                  <a:pt x="345" y="575"/>
                  <a:pt x="345" y="575"/>
                  <a:pt x="345" y="575"/>
                </a:cubicBezTo>
                <a:cubicBezTo>
                  <a:pt x="348" y="575"/>
                  <a:pt x="350" y="572"/>
                  <a:pt x="352" y="570"/>
                </a:cubicBezTo>
                <a:cubicBezTo>
                  <a:pt x="349" y="568"/>
                  <a:pt x="349" y="568"/>
                  <a:pt x="349" y="568"/>
                </a:cubicBezTo>
                <a:cubicBezTo>
                  <a:pt x="346" y="570"/>
                  <a:pt x="346" y="570"/>
                  <a:pt x="346" y="570"/>
                </a:cubicBezTo>
                <a:cubicBezTo>
                  <a:pt x="345" y="567"/>
                  <a:pt x="345" y="567"/>
                  <a:pt x="345" y="567"/>
                </a:cubicBezTo>
                <a:cubicBezTo>
                  <a:pt x="341" y="569"/>
                  <a:pt x="341" y="569"/>
                  <a:pt x="341" y="569"/>
                </a:cubicBezTo>
                <a:cubicBezTo>
                  <a:pt x="342" y="569"/>
                  <a:pt x="342" y="569"/>
                  <a:pt x="342" y="569"/>
                </a:cubicBezTo>
                <a:cubicBezTo>
                  <a:pt x="339" y="565"/>
                  <a:pt x="333" y="565"/>
                  <a:pt x="329" y="566"/>
                </a:cubicBezTo>
                <a:cubicBezTo>
                  <a:pt x="325" y="569"/>
                  <a:pt x="320" y="570"/>
                  <a:pt x="317" y="567"/>
                </a:cubicBezTo>
                <a:cubicBezTo>
                  <a:pt x="297" y="565"/>
                  <a:pt x="275" y="558"/>
                  <a:pt x="267" y="537"/>
                </a:cubicBezTo>
                <a:cubicBezTo>
                  <a:pt x="261" y="511"/>
                  <a:pt x="261" y="484"/>
                  <a:pt x="265" y="457"/>
                </a:cubicBezTo>
                <a:cubicBezTo>
                  <a:pt x="267" y="454"/>
                  <a:pt x="267" y="454"/>
                  <a:pt x="267" y="454"/>
                </a:cubicBezTo>
                <a:cubicBezTo>
                  <a:pt x="264" y="447"/>
                  <a:pt x="265" y="434"/>
                  <a:pt x="268" y="425"/>
                </a:cubicBezTo>
                <a:cubicBezTo>
                  <a:pt x="269" y="425"/>
                  <a:pt x="269" y="426"/>
                  <a:pt x="269" y="426"/>
                </a:cubicBezTo>
                <a:cubicBezTo>
                  <a:pt x="274" y="423"/>
                  <a:pt x="265" y="419"/>
                  <a:pt x="271" y="417"/>
                </a:cubicBezTo>
                <a:cubicBezTo>
                  <a:pt x="274" y="375"/>
                  <a:pt x="292" y="335"/>
                  <a:pt x="296" y="293"/>
                </a:cubicBezTo>
                <a:cubicBezTo>
                  <a:pt x="278" y="306"/>
                  <a:pt x="283" y="324"/>
                  <a:pt x="265" y="338"/>
                </a:cubicBezTo>
                <a:cubicBezTo>
                  <a:pt x="253" y="359"/>
                  <a:pt x="236" y="381"/>
                  <a:pt x="229" y="407"/>
                </a:cubicBezTo>
                <a:cubicBezTo>
                  <a:pt x="231" y="408"/>
                  <a:pt x="231" y="408"/>
                  <a:pt x="231" y="408"/>
                </a:cubicBezTo>
                <a:cubicBezTo>
                  <a:pt x="226" y="411"/>
                  <a:pt x="234" y="416"/>
                  <a:pt x="228" y="420"/>
                </a:cubicBezTo>
                <a:cubicBezTo>
                  <a:pt x="229" y="421"/>
                  <a:pt x="229" y="421"/>
                  <a:pt x="229" y="421"/>
                </a:cubicBezTo>
                <a:cubicBezTo>
                  <a:pt x="225" y="428"/>
                  <a:pt x="219" y="437"/>
                  <a:pt x="215" y="446"/>
                </a:cubicBezTo>
                <a:cubicBezTo>
                  <a:pt x="212" y="446"/>
                  <a:pt x="212" y="446"/>
                  <a:pt x="212" y="446"/>
                </a:cubicBezTo>
                <a:cubicBezTo>
                  <a:pt x="212" y="449"/>
                  <a:pt x="212" y="449"/>
                  <a:pt x="212" y="449"/>
                </a:cubicBezTo>
                <a:cubicBezTo>
                  <a:pt x="211" y="453"/>
                  <a:pt x="201" y="451"/>
                  <a:pt x="204" y="457"/>
                </a:cubicBezTo>
                <a:cubicBezTo>
                  <a:pt x="203" y="457"/>
                  <a:pt x="202" y="457"/>
                  <a:pt x="201" y="458"/>
                </a:cubicBezTo>
                <a:cubicBezTo>
                  <a:pt x="201" y="460"/>
                  <a:pt x="201" y="460"/>
                  <a:pt x="201" y="460"/>
                </a:cubicBezTo>
                <a:cubicBezTo>
                  <a:pt x="205" y="459"/>
                  <a:pt x="205" y="459"/>
                  <a:pt x="205" y="459"/>
                </a:cubicBezTo>
                <a:cubicBezTo>
                  <a:pt x="201" y="460"/>
                  <a:pt x="202" y="464"/>
                  <a:pt x="201" y="466"/>
                </a:cubicBezTo>
                <a:cubicBezTo>
                  <a:pt x="193" y="461"/>
                  <a:pt x="189" y="474"/>
                  <a:pt x="185" y="477"/>
                </a:cubicBezTo>
                <a:cubicBezTo>
                  <a:pt x="181" y="482"/>
                  <a:pt x="181" y="482"/>
                  <a:pt x="181" y="482"/>
                </a:cubicBezTo>
                <a:cubicBezTo>
                  <a:pt x="180" y="480"/>
                  <a:pt x="183" y="479"/>
                  <a:pt x="181" y="477"/>
                </a:cubicBezTo>
                <a:cubicBezTo>
                  <a:pt x="177" y="479"/>
                  <a:pt x="177" y="481"/>
                  <a:pt x="173" y="479"/>
                </a:cubicBezTo>
                <a:cubicBezTo>
                  <a:pt x="171" y="484"/>
                  <a:pt x="167" y="481"/>
                  <a:pt x="163" y="482"/>
                </a:cubicBezTo>
                <a:cubicBezTo>
                  <a:pt x="164" y="479"/>
                  <a:pt x="160" y="479"/>
                  <a:pt x="159" y="479"/>
                </a:cubicBezTo>
                <a:cubicBezTo>
                  <a:pt x="155" y="481"/>
                  <a:pt x="152" y="475"/>
                  <a:pt x="149" y="477"/>
                </a:cubicBezTo>
                <a:cubicBezTo>
                  <a:pt x="149" y="481"/>
                  <a:pt x="149" y="481"/>
                  <a:pt x="149" y="481"/>
                </a:cubicBezTo>
                <a:cubicBezTo>
                  <a:pt x="146" y="479"/>
                  <a:pt x="147" y="483"/>
                  <a:pt x="146" y="483"/>
                </a:cubicBezTo>
                <a:cubicBezTo>
                  <a:pt x="143" y="483"/>
                  <a:pt x="143" y="482"/>
                  <a:pt x="141" y="480"/>
                </a:cubicBezTo>
                <a:cubicBezTo>
                  <a:pt x="140" y="480"/>
                  <a:pt x="141" y="481"/>
                  <a:pt x="141" y="482"/>
                </a:cubicBezTo>
                <a:cubicBezTo>
                  <a:pt x="139" y="479"/>
                  <a:pt x="139" y="479"/>
                  <a:pt x="139" y="479"/>
                </a:cubicBezTo>
                <a:cubicBezTo>
                  <a:pt x="135" y="481"/>
                  <a:pt x="135" y="481"/>
                  <a:pt x="135" y="481"/>
                </a:cubicBezTo>
                <a:cubicBezTo>
                  <a:pt x="136" y="479"/>
                  <a:pt x="136" y="479"/>
                  <a:pt x="136" y="479"/>
                </a:cubicBezTo>
                <a:cubicBezTo>
                  <a:pt x="122" y="474"/>
                  <a:pt x="111" y="473"/>
                  <a:pt x="99" y="466"/>
                </a:cubicBezTo>
                <a:cubicBezTo>
                  <a:pt x="98" y="464"/>
                  <a:pt x="99" y="463"/>
                  <a:pt x="100" y="462"/>
                </a:cubicBezTo>
                <a:cubicBezTo>
                  <a:pt x="99" y="460"/>
                  <a:pt x="97" y="459"/>
                  <a:pt x="95" y="459"/>
                </a:cubicBezTo>
                <a:cubicBezTo>
                  <a:pt x="93" y="460"/>
                  <a:pt x="99" y="461"/>
                  <a:pt x="96" y="463"/>
                </a:cubicBezTo>
                <a:cubicBezTo>
                  <a:pt x="86" y="460"/>
                  <a:pt x="89" y="452"/>
                  <a:pt x="87" y="445"/>
                </a:cubicBezTo>
                <a:cubicBezTo>
                  <a:pt x="79" y="442"/>
                  <a:pt x="85" y="434"/>
                  <a:pt x="85" y="429"/>
                </a:cubicBezTo>
                <a:cubicBezTo>
                  <a:pt x="89" y="426"/>
                  <a:pt x="85" y="424"/>
                  <a:pt x="89" y="421"/>
                </a:cubicBezTo>
                <a:cubicBezTo>
                  <a:pt x="87" y="423"/>
                  <a:pt x="82" y="419"/>
                  <a:pt x="84" y="423"/>
                </a:cubicBezTo>
                <a:cubicBezTo>
                  <a:pt x="80" y="424"/>
                  <a:pt x="76" y="412"/>
                  <a:pt x="73" y="417"/>
                </a:cubicBezTo>
                <a:cubicBezTo>
                  <a:pt x="73" y="413"/>
                  <a:pt x="73" y="413"/>
                  <a:pt x="73" y="413"/>
                </a:cubicBezTo>
                <a:cubicBezTo>
                  <a:pt x="69" y="413"/>
                  <a:pt x="72" y="420"/>
                  <a:pt x="71" y="423"/>
                </a:cubicBezTo>
                <a:cubicBezTo>
                  <a:pt x="75" y="427"/>
                  <a:pt x="75" y="427"/>
                  <a:pt x="75" y="427"/>
                </a:cubicBezTo>
                <a:cubicBezTo>
                  <a:pt x="72" y="429"/>
                  <a:pt x="73" y="434"/>
                  <a:pt x="71" y="437"/>
                </a:cubicBezTo>
                <a:cubicBezTo>
                  <a:pt x="68" y="435"/>
                  <a:pt x="63" y="440"/>
                  <a:pt x="60" y="436"/>
                </a:cubicBezTo>
                <a:cubicBezTo>
                  <a:pt x="61" y="435"/>
                  <a:pt x="61" y="435"/>
                  <a:pt x="61" y="435"/>
                </a:cubicBezTo>
                <a:cubicBezTo>
                  <a:pt x="61" y="432"/>
                  <a:pt x="57" y="432"/>
                  <a:pt x="55" y="432"/>
                </a:cubicBezTo>
                <a:cubicBezTo>
                  <a:pt x="53" y="433"/>
                  <a:pt x="54" y="434"/>
                  <a:pt x="54" y="435"/>
                </a:cubicBezTo>
                <a:cubicBezTo>
                  <a:pt x="53" y="432"/>
                  <a:pt x="51" y="431"/>
                  <a:pt x="47" y="431"/>
                </a:cubicBezTo>
                <a:cubicBezTo>
                  <a:pt x="46" y="431"/>
                  <a:pt x="47" y="432"/>
                  <a:pt x="47" y="433"/>
                </a:cubicBezTo>
                <a:cubicBezTo>
                  <a:pt x="51" y="434"/>
                  <a:pt x="51" y="434"/>
                  <a:pt x="51" y="434"/>
                </a:cubicBezTo>
                <a:cubicBezTo>
                  <a:pt x="47" y="434"/>
                  <a:pt x="55" y="449"/>
                  <a:pt x="44" y="449"/>
                </a:cubicBezTo>
                <a:cubicBezTo>
                  <a:pt x="43" y="448"/>
                  <a:pt x="42" y="447"/>
                  <a:pt x="40" y="448"/>
                </a:cubicBezTo>
                <a:cubicBezTo>
                  <a:pt x="39" y="450"/>
                  <a:pt x="39" y="450"/>
                  <a:pt x="39" y="450"/>
                </a:cubicBezTo>
                <a:cubicBezTo>
                  <a:pt x="37" y="449"/>
                  <a:pt x="37" y="449"/>
                  <a:pt x="37" y="449"/>
                </a:cubicBezTo>
                <a:cubicBezTo>
                  <a:pt x="37" y="449"/>
                  <a:pt x="37" y="449"/>
                  <a:pt x="37" y="449"/>
                </a:cubicBezTo>
                <a:cubicBezTo>
                  <a:pt x="37" y="448"/>
                  <a:pt x="33" y="446"/>
                  <a:pt x="31" y="447"/>
                </a:cubicBezTo>
                <a:cubicBezTo>
                  <a:pt x="32" y="450"/>
                  <a:pt x="32" y="450"/>
                  <a:pt x="32" y="450"/>
                </a:cubicBezTo>
                <a:cubicBezTo>
                  <a:pt x="23" y="444"/>
                  <a:pt x="23" y="444"/>
                  <a:pt x="23" y="444"/>
                </a:cubicBezTo>
                <a:cubicBezTo>
                  <a:pt x="23" y="446"/>
                  <a:pt x="23" y="446"/>
                  <a:pt x="23" y="446"/>
                </a:cubicBezTo>
                <a:cubicBezTo>
                  <a:pt x="22" y="443"/>
                  <a:pt x="19" y="444"/>
                  <a:pt x="17" y="445"/>
                </a:cubicBezTo>
                <a:cubicBezTo>
                  <a:pt x="18" y="445"/>
                  <a:pt x="21" y="441"/>
                  <a:pt x="21" y="439"/>
                </a:cubicBezTo>
                <a:cubicBezTo>
                  <a:pt x="20" y="438"/>
                  <a:pt x="20" y="438"/>
                  <a:pt x="20" y="438"/>
                </a:cubicBezTo>
                <a:cubicBezTo>
                  <a:pt x="17" y="441"/>
                  <a:pt x="17" y="441"/>
                  <a:pt x="17" y="441"/>
                </a:cubicBezTo>
                <a:cubicBezTo>
                  <a:pt x="18" y="442"/>
                  <a:pt x="18" y="442"/>
                  <a:pt x="18" y="442"/>
                </a:cubicBezTo>
                <a:cubicBezTo>
                  <a:pt x="15" y="443"/>
                  <a:pt x="15" y="443"/>
                  <a:pt x="15" y="443"/>
                </a:cubicBezTo>
                <a:cubicBezTo>
                  <a:pt x="14" y="438"/>
                  <a:pt x="21" y="435"/>
                  <a:pt x="15" y="432"/>
                </a:cubicBezTo>
                <a:cubicBezTo>
                  <a:pt x="16" y="431"/>
                  <a:pt x="15" y="429"/>
                  <a:pt x="14" y="428"/>
                </a:cubicBezTo>
                <a:cubicBezTo>
                  <a:pt x="13" y="428"/>
                  <a:pt x="12" y="428"/>
                  <a:pt x="11" y="429"/>
                </a:cubicBezTo>
                <a:cubicBezTo>
                  <a:pt x="11" y="430"/>
                  <a:pt x="11" y="431"/>
                  <a:pt x="12" y="432"/>
                </a:cubicBezTo>
                <a:cubicBezTo>
                  <a:pt x="14" y="432"/>
                  <a:pt x="14" y="432"/>
                  <a:pt x="14" y="432"/>
                </a:cubicBezTo>
                <a:cubicBezTo>
                  <a:pt x="11" y="434"/>
                  <a:pt x="11" y="434"/>
                  <a:pt x="11" y="434"/>
                </a:cubicBezTo>
                <a:cubicBezTo>
                  <a:pt x="7" y="428"/>
                  <a:pt x="15" y="428"/>
                  <a:pt x="15" y="423"/>
                </a:cubicBezTo>
                <a:cubicBezTo>
                  <a:pt x="16" y="424"/>
                  <a:pt x="15" y="426"/>
                  <a:pt x="16" y="426"/>
                </a:cubicBezTo>
                <a:cubicBezTo>
                  <a:pt x="18" y="424"/>
                  <a:pt x="16" y="421"/>
                  <a:pt x="15" y="419"/>
                </a:cubicBezTo>
                <a:cubicBezTo>
                  <a:pt x="16" y="419"/>
                  <a:pt x="17" y="419"/>
                  <a:pt x="18" y="420"/>
                </a:cubicBezTo>
                <a:cubicBezTo>
                  <a:pt x="19" y="419"/>
                  <a:pt x="19" y="419"/>
                  <a:pt x="19" y="419"/>
                </a:cubicBezTo>
                <a:cubicBezTo>
                  <a:pt x="15" y="411"/>
                  <a:pt x="7" y="415"/>
                  <a:pt x="4" y="408"/>
                </a:cubicBezTo>
                <a:cubicBezTo>
                  <a:pt x="1" y="408"/>
                  <a:pt x="1" y="408"/>
                  <a:pt x="1" y="408"/>
                </a:cubicBezTo>
                <a:cubicBezTo>
                  <a:pt x="3" y="404"/>
                  <a:pt x="3" y="404"/>
                  <a:pt x="3" y="404"/>
                </a:cubicBezTo>
                <a:cubicBezTo>
                  <a:pt x="3" y="405"/>
                  <a:pt x="4" y="405"/>
                  <a:pt x="5" y="405"/>
                </a:cubicBezTo>
                <a:cubicBezTo>
                  <a:pt x="5" y="405"/>
                  <a:pt x="6" y="404"/>
                  <a:pt x="5" y="403"/>
                </a:cubicBezTo>
                <a:cubicBezTo>
                  <a:pt x="3" y="401"/>
                  <a:pt x="3" y="401"/>
                  <a:pt x="3" y="401"/>
                </a:cubicBezTo>
                <a:cubicBezTo>
                  <a:pt x="5" y="401"/>
                  <a:pt x="6" y="404"/>
                  <a:pt x="8" y="402"/>
                </a:cubicBezTo>
                <a:cubicBezTo>
                  <a:pt x="9" y="400"/>
                  <a:pt x="9" y="400"/>
                  <a:pt x="9" y="400"/>
                </a:cubicBezTo>
                <a:cubicBezTo>
                  <a:pt x="6" y="395"/>
                  <a:pt x="6" y="403"/>
                  <a:pt x="2" y="397"/>
                </a:cubicBezTo>
                <a:cubicBezTo>
                  <a:pt x="3" y="391"/>
                  <a:pt x="0" y="387"/>
                  <a:pt x="2" y="382"/>
                </a:cubicBezTo>
                <a:cubicBezTo>
                  <a:pt x="1" y="382"/>
                  <a:pt x="1" y="382"/>
                  <a:pt x="1" y="382"/>
                </a:cubicBezTo>
                <a:cubicBezTo>
                  <a:pt x="2" y="381"/>
                  <a:pt x="1" y="369"/>
                  <a:pt x="1" y="366"/>
                </a:cubicBezTo>
                <a:cubicBezTo>
                  <a:pt x="1" y="363"/>
                  <a:pt x="9" y="359"/>
                  <a:pt x="8" y="354"/>
                </a:cubicBezTo>
                <a:cubicBezTo>
                  <a:pt x="13" y="357"/>
                  <a:pt x="13" y="357"/>
                  <a:pt x="13" y="357"/>
                </a:cubicBezTo>
                <a:cubicBezTo>
                  <a:pt x="15" y="352"/>
                  <a:pt x="15" y="342"/>
                  <a:pt x="18" y="336"/>
                </a:cubicBezTo>
                <a:cubicBezTo>
                  <a:pt x="22" y="332"/>
                  <a:pt x="22" y="325"/>
                  <a:pt x="25" y="319"/>
                </a:cubicBezTo>
                <a:cubicBezTo>
                  <a:pt x="27" y="316"/>
                  <a:pt x="25" y="311"/>
                  <a:pt x="29" y="309"/>
                </a:cubicBezTo>
                <a:cubicBezTo>
                  <a:pt x="33" y="309"/>
                  <a:pt x="33" y="309"/>
                  <a:pt x="33" y="309"/>
                </a:cubicBezTo>
                <a:cubicBezTo>
                  <a:pt x="47" y="285"/>
                  <a:pt x="59" y="260"/>
                  <a:pt x="71" y="235"/>
                </a:cubicBezTo>
                <a:cubicBezTo>
                  <a:pt x="76" y="228"/>
                  <a:pt x="78" y="225"/>
                  <a:pt x="83" y="219"/>
                </a:cubicBezTo>
                <a:cubicBezTo>
                  <a:pt x="83" y="225"/>
                  <a:pt x="77" y="231"/>
                  <a:pt x="75" y="237"/>
                </a:cubicBezTo>
                <a:cubicBezTo>
                  <a:pt x="76" y="236"/>
                  <a:pt x="81" y="237"/>
                  <a:pt x="82" y="234"/>
                </a:cubicBezTo>
                <a:cubicBezTo>
                  <a:pt x="79" y="232"/>
                  <a:pt x="79" y="232"/>
                  <a:pt x="79" y="232"/>
                </a:cubicBezTo>
                <a:cubicBezTo>
                  <a:pt x="84" y="229"/>
                  <a:pt x="83" y="222"/>
                  <a:pt x="87" y="218"/>
                </a:cubicBezTo>
                <a:cubicBezTo>
                  <a:pt x="91" y="213"/>
                  <a:pt x="95" y="202"/>
                  <a:pt x="101" y="202"/>
                </a:cubicBezTo>
                <a:cubicBezTo>
                  <a:pt x="101" y="202"/>
                  <a:pt x="102" y="203"/>
                  <a:pt x="103" y="203"/>
                </a:cubicBezTo>
                <a:cubicBezTo>
                  <a:pt x="100" y="199"/>
                  <a:pt x="102" y="193"/>
                  <a:pt x="107" y="192"/>
                </a:cubicBezTo>
                <a:cubicBezTo>
                  <a:pt x="109" y="192"/>
                  <a:pt x="109" y="192"/>
                  <a:pt x="109" y="192"/>
                </a:cubicBezTo>
                <a:cubicBezTo>
                  <a:pt x="107" y="196"/>
                  <a:pt x="107" y="196"/>
                  <a:pt x="107" y="196"/>
                </a:cubicBezTo>
                <a:cubicBezTo>
                  <a:pt x="111" y="193"/>
                  <a:pt x="108" y="201"/>
                  <a:pt x="113" y="199"/>
                </a:cubicBezTo>
                <a:cubicBezTo>
                  <a:pt x="121" y="191"/>
                  <a:pt x="121" y="191"/>
                  <a:pt x="121" y="191"/>
                </a:cubicBezTo>
                <a:cubicBezTo>
                  <a:pt x="112" y="201"/>
                  <a:pt x="111" y="217"/>
                  <a:pt x="102" y="227"/>
                </a:cubicBezTo>
                <a:cubicBezTo>
                  <a:pt x="105" y="232"/>
                  <a:pt x="96" y="235"/>
                  <a:pt x="93" y="241"/>
                </a:cubicBezTo>
                <a:cubicBezTo>
                  <a:pt x="87" y="259"/>
                  <a:pt x="71" y="272"/>
                  <a:pt x="71" y="291"/>
                </a:cubicBezTo>
                <a:cubicBezTo>
                  <a:pt x="69" y="300"/>
                  <a:pt x="59" y="307"/>
                  <a:pt x="62" y="316"/>
                </a:cubicBezTo>
                <a:cubicBezTo>
                  <a:pt x="57" y="330"/>
                  <a:pt x="52" y="343"/>
                  <a:pt x="51" y="359"/>
                </a:cubicBezTo>
                <a:cubicBezTo>
                  <a:pt x="53" y="359"/>
                  <a:pt x="53" y="359"/>
                  <a:pt x="53" y="359"/>
                </a:cubicBezTo>
                <a:cubicBezTo>
                  <a:pt x="52" y="359"/>
                  <a:pt x="53" y="361"/>
                  <a:pt x="52" y="362"/>
                </a:cubicBezTo>
                <a:cubicBezTo>
                  <a:pt x="55" y="362"/>
                  <a:pt x="55" y="362"/>
                  <a:pt x="55" y="362"/>
                </a:cubicBezTo>
                <a:cubicBezTo>
                  <a:pt x="53" y="363"/>
                  <a:pt x="54" y="365"/>
                  <a:pt x="54" y="366"/>
                </a:cubicBezTo>
                <a:cubicBezTo>
                  <a:pt x="57" y="367"/>
                  <a:pt x="57" y="367"/>
                  <a:pt x="57" y="367"/>
                </a:cubicBezTo>
                <a:cubicBezTo>
                  <a:pt x="53" y="373"/>
                  <a:pt x="61" y="365"/>
                  <a:pt x="59" y="371"/>
                </a:cubicBezTo>
                <a:cubicBezTo>
                  <a:pt x="61" y="373"/>
                  <a:pt x="63" y="371"/>
                  <a:pt x="65" y="370"/>
                </a:cubicBezTo>
                <a:cubicBezTo>
                  <a:pt x="71" y="374"/>
                  <a:pt x="69" y="379"/>
                  <a:pt x="74" y="380"/>
                </a:cubicBezTo>
                <a:cubicBezTo>
                  <a:pt x="76" y="379"/>
                  <a:pt x="77" y="377"/>
                  <a:pt x="76" y="375"/>
                </a:cubicBezTo>
                <a:cubicBezTo>
                  <a:pt x="73" y="373"/>
                  <a:pt x="75" y="377"/>
                  <a:pt x="73" y="379"/>
                </a:cubicBezTo>
                <a:cubicBezTo>
                  <a:pt x="71" y="377"/>
                  <a:pt x="75" y="375"/>
                  <a:pt x="75" y="373"/>
                </a:cubicBezTo>
                <a:cubicBezTo>
                  <a:pt x="71" y="372"/>
                  <a:pt x="71" y="372"/>
                  <a:pt x="71" y="372"/>
                </a:cubicBezTo>
                <a:cubicBezTo>
                  <a:pt x="79" y="373"/>
                  <a:pt x="78" y="359"/>
                  <a:pt x="84" y="359"/>
                </a:cubicBezTo>
                <a:cubicBezTo>
                  <a:pt x="85" y="371"/>
                  <a:pt x="85" y="371"/>
                  <a:pt x="85" y="371"/>
                </a:cubicBezTo>
                <a:cubicBezTo>
                  <a:pt x="87" y="369"/>
                  <a:pt x="87" y="372"/>
                  <a:pt x="89" y="372"/>
                </a:cubicBezTo>
                <a:cubicBezTo>
                  <a:pt x="94" y="369"/>
                  <a:pt x="92" y="364"/>
                  <a:pt x="97" y="361"/>
                </a:cubicBezTo>
                <a:cubicBezTo>
                  <a:pt x="95" y="366"/>
                  <a:pt x="97" y="370"/>
                  <a:pt x="101" y="375"/>
                </a:cubicBezTo>
                <a:cubicBezTo>
                  <a:pt x="103" y="374"/>
                  <a:pt x="103" y="373"/>
                  <a:pt x="102" y="371"/>
                </a:cubicBezTo>
                <a:cubicBezTo>
                  <a:pt x="107" y="366"/>
                  <a:pt x="110" y="363"/>
                  <a:pt x="115" y="357"/>
                </a:cubicBezTo>
                <a:cubicBezTo>
                  <a:pt x="118" y="352"/>
                  <a:pt x="119" y="347"/>
                  <a:pt x="123" y="343"/>
                </a:cubicBezTo>
                <a:cubicBezTo>
                  <a:pt x="121" y="341"/>
                  <a:pt x="121" y="341"/>
                  <a:pt x="121" y="341"/>
                </a:cubicBezTo>
                <a:cubicBezTo>
                  <a:pt x="126" y="337"/>
                  <a:pt x="127" y="329"/>
                  <a:pt x="130" y="322"/>
                </a:cubicBezTo>
                <a:cubicBezTo>
                  <a:pt x="136" y="311"/>
                  <a:pt x="140" y="301"/>
                  <a:pt x="149" y="291"/>
                </a:cubicBezTo>
                <a:cubicBezTo>
                  <a:pt x="163" y="270"/>
                  <a:pt x="177" y="249"/>
                  <a:pt x="189" y="226"/>
                </a:cubicBezTo>
                <a:cubicBezTo>
                  <a:pt x="200" y="212"/>
                  <a:pt x="209" y="194"/>
                  <a:pt x="221" y="179"/>
                </a:cubicBezTo>
                <a:cubicBezTo>
                  <a:pt x="253" y="142"/>
                  <a:pt x="293" y="108"/>
                  <a:pt x="331" y="77"/>
                </a:cubicBezTo>
                <a:cubicBezTo>
                  <a:pt x="322" y="72"/>
                  <a:pt x="328" y="57"/>
                  <a:pt x="318" y="50"/>
                </a:cubicBezTo>
                <a:cubicBezTo>
                  <a:pt x="323" y="50"/>
                  <a:pt x="327" y="57"/>
                  <a:pt x="331" y="59"/>
                </a:cubicBezTo>
                <a:cubicBezTo>
                  <a:pt x="331" y="52"/>
                  <a:pt x="323" y="45"/>
                  <a:pt x="320" y="38"/>
                </a:cubicBezTo>
                <a:cubicBezTo>
                  <a:pt x="327" y="34"/>
                  <a:pt x="325" y="45"/>
                  <a:pt x="332" y="45"/>
                </a:cubicBezTo>
                <a:cubicBezTo>
                  <a:pt x="332" y="37"/>
                  <a:pt x="328" y="29"/>
                  <a:pt x="322" y="23"/>
                </a:cubicBezTo>
                <a:cubicBezTo>
                  <a:pt x="320" y="25"/>
                  <a:pt x="317" y="25"/>
                  <a:pt x="316" y="27"/>
                </a:cubicBezTo>
                <a:cubicBezTo>
                  <a:pt x="313" y="26"/>
                  <a:pt x="311" y="22"/>
                  <a:pt x="307" y="22"/>
                </a:cubicBezTo>
                <a:cubicBezTo>
                  <a:pt x="307" y="27"/>
                  <a:pt x="307" y="27"/>
                  <a:pt x="307" y="27"/>
                </a:cubicBezTo>
                <a:cubicBezTo>
                  <a:pt x="302" y="17"/>
                  <a:pt x="292" y="23"/>
                  <a:pt x="285" y="22"/>
                </a:cubicBezTo>
                <a:cubicBezTo>
                  <a:pt x="285" y="26"/>
                  <a:pt x="285" y="26"/>
                  <a:pt x="285" y="26"/>
                </a:cubicBezTo>
                <a:cubicBezTo>
                  <a:pt x="283" y="23"/>
                  <a:pt x="283" y="23"/>
                  <a:pt x="283" y="23"/>
                </a:cubicBezTo>
                <a:cubicBezTo>
                  <a:pt x="279" y="23"/>
                  <a:pt x="275" y="28"/>
                  <a:pt x="272" y="31"/>
                </a:cubicBezTo>
                <a:cubicBezTo>
                  <a:pt x="294" y="30"/>
                  <a:pt x="294" y="30"/>
                  <a:pt x="294" y="30"/>
                </a:cubicBezTo>
                <a:cubicBezTo>
                  <a:pt x="295" y="30"/>
                  <a:pt x="295" y="32"/>
                  <a:pt x="297" y="31"/>
                </a:cubicBezTo>
                <a:cubicBezTo>
                  <a:pt x="297" y="29"/>
                  <a:pt x="297" y="29"/>
                  <a:pt x="297" y="29"/>
                </a:cubicBezTo>
                <a:cubicBezTo>
                  <a:pt x="301" y="30"/>
                  <a:pt x="305" y="30"/>
                  <a:pt x="308" y="32"/>
                </a:cubicBezTo>
                <a:cubicBezTo>
                  <a:pt x="307" y="34"/>
                  <a:pt x="307" y="34"/>
                  <a:pt x="307" y="34"/>
                </a:cubicBezTo>
                <a:cubicBezTo>
                  <a:pt x="312" y="41"/>
                  <a:pt x="312" y="41"/>
                  <a:pt x="312" y="41"/>
                </a:cubicBezTo>
                <a:cubicBezTo>
                  <a:pt x="310" y="38"/>
                  <a:pt x="302" y="35"/>
                  <a:pt x="296" y="37"/>
                </a:cubicBezTo>
                <a:cubicBezTo>
                  <a:pt x="291" y="40"/>
                  <a:pt x="291" y="40"/>
                  <a:pt x="291" y="40"/>
                </a:cubicBezTo>
                <a:cubicBezTo>
                  <a:pt x="293" y="41"/>
                  <a:pt x="295" y="40"/>
                  <a:pt x="297" y="41"/>
                </a:cubicBezTo>
                <a:cubicBezTo>
                  <a:pt x="285" y="41"/>
                  <a:pt x="285" y="41"/>
                  <a:pt x="285" y="41"/>
                </a:cubicBezTo>
                <a:cubicBezTo>
                  <a:pt x="290" y="34"/>
                  <a:pt x="290" y="34"/>
                  <a:pt x="290" y="34"/>
                </a:cubicBezTo>
                <a:cubicBezTo>
                  <a:pt x="284" y="35"/>
                  <a:pt x="278" y="37"/>
                  <a:pt x="272" y="40"/>
                </a:cubicBezTo>
                <a:cubicBezTo>
                  <a:pt x="271" y="29"/>
                  <a:pt x="280" y="39"/>
                  <a:pt x="285" y="32"/>
                </a:cubicBezTo>
                <a:cubicBezTo>
                  <a:pt x="275" y="31"/>
                  <a:pt x="264" y="34"/>
                  <a:pt x="256" y="39"/>
                </a:cubicBezTo>
                <a:cubicBezTo>
                  <a:pt x="249" y="37"/>
                  <a:pt x="249" y="45"/>
                  <a:pt x="243" y="45"/>
                </a:cubicBezTo>
                <a:cubicBezTo>
                  <a:pt x="228" y="57"/>
                  <a:pt x="209" y="68"/>
                  <a:pt x="196" y="85"/>
                </a:cubicBezTo>
                <a:cubicBezTo>
                  <a:pt x="183" y="94"/>
                  <a:pt x="175" y="109"/>
                  <a:pt x="163" y="119"/>
                </a:cubicBezTo>
                <a:cubicBezTo>
                  <a:pt x="161" y="125"/>
                  <a:pt x="150" y="129"/>
                  <a:pt x="151" y="136"/>
                </a:cubicBezTo>
                <a:cubicBezTo>
                  <a:pt x="143" y="145"/>
                  <a:pt x="130" y="153"/>
                  <a:pt x="125" y="165"/>
                </a:cubicBezTo>
                <a:cubicBezTo>
                  <a:pt x="125" y="163"/>
                  <a:pt x="121" y="166"/>
                  <a:pt x="121" y="163"/>
                </a:cubicBezTo>
                <a:cubicBezTo>
                  <a:pt x="129" y="166"/>
                  <a:pt x="125" y="156"/>
                  <a:pt x="128" y="153"/>
                </a:cubicBezTo>
                <a:cubicBezTo>
                  <a:pt x="132" y="139"/>
                  <a:pt x="149" y="137"/>
                  <a:pt x="151" y="122"/>
                </a:cubicBezTo>
                <a:cubicBezTo>
                  <a:pt x="151" y="120"/>
                  <a:pt x="157" y="120"/>
                  <a:pt x="153" y="118"/>
                </a:cubicBezTo>
                <a:cubicBezTo>
                  <a:pt x="152" y="118"/>
                  <a:pt x="152" y="118"/>
                  <a:pt x="152" y="118"/>
                </a:cubicBezTo>
                <a:cubicBezTo>
                  <a:pt x="154" y="115"/>
                  <a:pt x="154" y="115"/>
                  <a:pt x="154" y="115"/>
                </a:cubicBezTo>
                <a:cubicBezTo>
                  <a:pt x="156" y="117"/>
                  <a:pt x="156" y="117"/>
                  <a:pt x="156" y="117"/>
                </a:cubicBezTo>
                <a:cubicBezTo>
                  <a:pt x="167" y="103"/>
                  <a:pt x="182" y="89"/>
                  <a:pt x="195" y="78"/>
                </a:cubicBezTo>
                <a:cubicBezTo>
                  <a:pt x="224" y="52"/>
                  <a:pt x="257" y="30"/>
                  <a:pt x="289" y="15"/>
                </a:cubicBezTo>
                <a:cubicBezTo>
                  <a:pt x="303" y="12"/>
                  <a:pt x="303" y="12"/>
                  <a:pt x="303" y="12"/>
                </a:cubicBezTo>
                <a:cubicBezTo>
                  <a:pt x="304" y="9"/>
                  <a:pt x="300" y="8"/>
                  <a:pt x="297" y="8"/>
                </a:cubicBezTo>
                <a:cubicBezTo>
                  <a:pt x="294" y="8"/>
                  <a:pt x="292" y="9"/>
                  <a:pt x="290" y="12"/>
                </a:cubicBezTo>
                <a:cubicBezTo>
                  <a:pt x="287" y="8"/>
                  <a:pt x="287" y="8"/>
                  <a:pt x="287" y="8"/>
                </a:cubicBezTo>
                <a:cubicBezTo>
                  <a:pt x="304" y="0"/>
                  <a:pt x="317" y="16"/>
                  <a:pt x="331" y="21"/>
                </a:cubicBezTo>
                <a:lnTo>
                  <a:pt x="337" y="23"/>
                </a:lnTo>
                <a:close/>
              </a:path>
            </a:pathLst>
          </a:custGeom>
          <a:solidFill>
            <a:srgbClr val="FFFFFF">
              <a:alpha val="50196"/>
            </a:srgbClr>
          </a:solidFill>
          <a:ln>
            <a:solidFill>
              <a:schemeClr val="bg1">
                <a:lumMod val="85000"/>
              </a:schemeClr>
            </a:solidFill>
          </a:ln>
        </p:spPr>
        <p:txBody>
          <a:bodyPr vert="horz" wrap="square" lIns="121913" tIns="60956" rIns="121913" bIns="60956" numCol="1" anchor="t" anchorCtr="0" compatLnSpc="1">
            <a:prstTxWarp prst="textNoShape">
              <a:avLst/>
            </a:prstTxWarp>
          </a:bodyPr>
          <a:lstStyle/>
          <a:p>
            <a:pPr algn="r"/>
            <a:endParaRPr lang="zh-HK" altLang="en-US" sz="6826" b="1" dirty="0">
              <a:ln w="12700">
                <a:solidFill>
                  <a:schemeClr val="accent1"/>
                </a:solidFill>
                <a:prstDash val="solid"/>
              </a:ln>
              <a:effectLst>
                <a:outerShdw blurRad="38100" dist="38100" dir="2700000" algn="tl">
                  <a:srgbClr val="000000">
                    <a:alpha val="43137"/>
                  </a:srgbClr>
                </a:outerShdw>
              </a:effectLst>
              <a:latin typeface="电影海报字体" panose="02010600010101010101" pitchFamily="2" charset="-122"/>
              <a:ea typeface="金梅毛楷體" panose="02010609000101010101" pitchFamily="49" charset="-120"/>
            </a:endParaRPr>
          </a:p>
        </p:txBody>
      </p:sp>
      <p:sp>
        <p:nvSpPr>
          <p:cNvPr id="14" name="矩形 13">
            <a:extLst>
              <a:ext uri="{FF2B5EF4-FFF2-40B4-BE49-F238E27FC236}">
                <a16:creationId xmlns:a16="http://schemas.microsoft.com/office/drawing/2014/main" xmlns="" id="{36A8413D-4A0E-4262-A273-37BD7AB070EE}"/>
              </a:ext>
            </a:extLst>
          </p:cNvPr>
          <p:cNvSpPr/>
          <p:nvPr/>
        </p:nvSpPr>
        <p:spPr>
          <a:xfrm>
            <a:off x="1597319" y="2287613"/>
            <a:ext cx="6554328" cy="1441762"/>
          </a:xfrm>
          <a:prstGeom prst="rect">
            <a:avLst/>
          </a:prstGeom>
          <a:noFill/>
        </p:spPr>
        <p:txBody>
          <a:bodyPr wrap="square" lIns="86699" tIns="43349" rIns="86699" bIns="43349">
            <a:spAutoFit/>
          </a:bodyPr>
          <a:lstStyle/>
          <a:p>
            <a:pPr algn="ctr"/>
            <a:r>
              <a:rPr lang="zh-CN" altLang="en-US" sz="8800" b="1" dirty="0">
                <a:ln w="0"/>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rPr>
              <a:t>完</a:t>
            </a:r>
            <a:endParaRPr lang="en-US" sz="8800" b="1" dirty="0">
              <a:ln w="0"/>
              <a:effectLst>
                <a:outerShdw blurRad="38100" dist="19050" dir="2700000" algn="tl" rotWithShape="0">
                  <a:schemeClr val="dk1">
                    <a:alpha val="40000"/>
                  </a:schemeClr>
                </a:outerShdw>
              </a:effectLst>
              <a:latin typeface="Microsoft JhengHei" panose="020B0604030504040204" pitchFamily="34" charset="-120"/>
              <a:ea typeface="Microsoft JhengHei" panose="020B0604030504040204" pitchFamily="34" charset="-120"/>
              <a:cs typeface="文鼎粗鋼筆行楷" panose="02010609010101010101" pitchFamily="49" charset="-120"/>
            </a:endParaRPr>
          </a:p>
        </p:txBody>
      </p:sp>
      <p:pic>
        <p:nvPicPr>
          <p:cNvPr id="15" name="圖片 14">
            <a:extLst>
              <a:ext uri="{FF2B5EF4-FFF2-40B4-BE49-F238E27FC236}">
                <a16:creationId xmlns:a16="http://schemas.microsoft.com/office/drawing/2014/main" xmlns="" id="{67A11D7E-022D-4C8C-8E35-73829DB67A4F}"/>
              </a:ext>
            </a:extLst>
          </p:cNvPr>
          <p:cNvPicPr>
            <a:picLocks noChangeAspect="1"/>
          </p:cNvPicPr>
          <p:nvPr/>
        </p:nvPicPr>
        <p:blipFill>
          <a:blip r:embed="rId4"/>
          <a:stretch>
            <a:fillRect/>
          </a:stretch>
        </p:blipFill>
        <p:spPr>
          <a:xfrm>
            <a:off x="8368008" y="1395100"/>
            <a:ext cx="2403485" cy="3433551"/>
          </a:xfrm>
          <a:prstGeom prst="rect">
            <a:avLst/>
          </a:prstGeom>
          <a:solidFill>
            <a:schemeClr val="tx1"/>
          </a:solidFill>
        </p:spPr>
      </p:pic>
      <p:sp>
        <p:nvSpPr>
          <p:cNvPr id="18" name="矩形 17">
            <a:extLst>
              <a:ext uri="{FF2B5EF4-FFF2-40B4-BE49-F238E27FC236}">
                <a16:creationId xmlns:a16="http://schemas.microsoft.com/office/drawing/2014/main" xmlns="" id="{EE7BD5A0-C321-4991-B475-241C30B36998}"/>
              </a:ext>
            </a:extLst>
          </p:cNvPr>
          <p:cNvSpPr/>
          <p:nvPr/>
        </p:nvSpPr>
        <p:spPr>
          <a:xfrm>
            <a:off x="3035809" y="4727920"/>
            <a:ext cx="5332200" cy="612945"/>
          </a:xfrm>
          <a:prstGeom prst="rect">
            <a:avLst/>
          </a:prstGeom>
          <a:noFill/>
        </p:spPr>
        <p:txBody>
          <a:bodyPr wrap="square" lIns="86699" tIns="43349" rIns="86699" bIns="43349">
            <a:spAutoFit/>
          </a:bodyPr>
          <a:lstStyle/>
          <a:p>
            <a:r>
              <a:rPr kumimoji="1" lang="zh-CN" altLang="en-US" sz="1707" dirty="0">
                <a:solidFill>
                  <a:schemeClr val="tx1">
                    <a:lumMod val="75000"/>
                    <a:lumOff val="25000"/>
                  </a:schemeClr>
                </a:solidFill>
                <a:latin typeface="Microsoft JhengHei" panose="020B0604030504040204" pitchFamily="34" charset="-120"/>
                <a:ea typeface="Microsoft JhengHei" panose="020B0604030504040204" pitchFamily="34" charset="-120"/>
              </a:rPr>
              <a:t>國史教育中心（香港）</a:t>
            </a:r>
            <a:endParaRPr kumimoji="1" lang="en-US" altLang="zh-CN" sz="1707" dirty="0">
              <a:solidFill>
                <a:schemeClr val="tx1">
                  <a:lumMod val="75000"/>
                  <a:lumOff val="25000"/>
                </a:schemeClr>
              </a:solidFill>
              <a:latin typeface="Microsoft JhengHei" panose="020B0604030504040204" pitchFamily="34" charset="-120"/>
              <a:ea typeface="Microsoft JhengHei" panose="020B0604030504040204" pitchFamily="34" charset="-120"/>
            </a:endParaRPr>
          </a:p>
          <a:p>
            <a:r>
              <a:rPr kumimoji="1" lang="en-US" altLang="zh-HK" sz="1707" dirty="0">
                <a:solidFill>
                  <a:schemeClr val="tx1">
                    <a:lumMod val="75000"/>
                    <a:lumOff val="25000"/>
                  </a:schemeClr>
                </a:solidFill>
                <a:latin typeface="Microsoft JhengHei" panose="020B0604030504040204" pitchFamily="34" charset="-120"/>
                <a:ea typeface="Microsoft JhengHei" panose="020B0604030504040204" pitchFamily="34" charset="-120"/>
              </a:rPr>
              <a:t>Centre of National History Education ( Hong Kong )</a:t>
            </a:r>
            <a:endParaRPr kumimoji="1" lang="zh-HK" altLang="en-US" sz="1707" dirty="0">
              <a:solidFill>
                <a:schemeClr val="tx1">
                  <a:lumMod val="75000"/>
                  <a:lumOff val="25000"/>
                </a:schemeClr>
              </a:solidFill>
              <a:latin typeface="Microsoft JhengHei" panose="020B0604030504040204" pitchFamily="34" charset="-120"/>
              <a:ea typeface="Microsoft JhengHei" panose="020B0604030504040204" pitchFamily="34" charset="-120"/>
            </a:endParaRPr>
          </a:p>
        </p:txBody>
      </p:sp>
      <p:pic>
        <p:nvPicPr>
          <p:cNvPr id="19" name="圖片 18" descr="一張含有 桌, 椅凳, 時鐘 的圖片&#10;&#10;自動產生的描述">
            <a:extLst>
              <a:ext uri="{FF2B5EF4-FFF2-40B4-BE49-F238E27FC236}">
                <a16:creationId xmlns:a16="http://schemas.microsoft.com/office/drawing/2014/main" xmlns="" id="{1CCD3C8E-FB4B-4D5C-85B8-4D6B3C8E48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23021" y="6540309"/>
            <a:ext cx="2368979" cy="303787"/>
          </a:xfrm>
          <a:prstGeom prst="rect">
            <a:avLst/>
          </a:prstGeom>
        </p:spPr>
      </p:pic>
    </p:spTree>
    <p:extLst>
      <p:ext uri="{BB962C8B-B14F-4D97-AF65-F5344CB8AC3E}">
        <p14:creationId xmlns:p14="http://schemas.microsoft.com/office/powerpoint/2010/main" val="704949594"/>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5" presetClass="entr" presetSubtype="1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checkerboard(across)">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817</TotalTime>
  <Words>4117</Words>
  <Application>Microsoft Office PowerPoint</Application>
  <PresentationFormat>寬螢幕</PresentationFormat>
  <Paragraphs>400</Paragraphs>
  <Slides>48</Slides>
  <Notes>20</Notes>
  <HiddenSlides>0</HiddenSlides>
  <MMClips>0</MMClips>
  <ScaleCrop>false</ScaleCrop>
  <HeadingPairs>
    <vt:vector size="6" baseType="variant">
      <vt:variant>
        <vt:lpstr>使用字型</vt:lpstr>
      </vt:variant>
      <vt:variant>
        <vt:i4>13</vt:i4>
      </vt:variant>
      <vt:variant>
        <vt:lpstr>佈景主題</vt:lpstr>
      </vt:variant>
      <vt:variant>
        <vt:i4>2</vt:i4>
      </vt:variant>
      <vt:variant>
        <vt:lpstr>投影片標題</vt:lpstr>
      </vt:variant>
      <vt:variant>
        <vt:i4>48</vt:i4>
      </vt:variant>
    </vt:vector>
  </HeadingPairs>
  <TitlesOfParts>
    <vt:vector size="63" baseType="lpstr">
      <vt:lpstr>【何尼玛】土肥圆</vt:lpstr>
      <vt:lpstr>等线</vt:lpstr>
      <vt:lpstr>SimSun</vt:lpstr>
      <vt:lpstr>文鼎粗鋼筆行楷</vt:lpstr>
      <vt:lpstr>电影海报字体</vt:lpstr>
      <vt:lpstr>金梅毛楷體</vt:lpstr>
      <vt:lpstr>Microsoft JhengHei</vt:lpstr>
      <vt:lpstr>Microsoft JhengHei</vt:lpstr>
      <vt:lpstr>新細明體</vt:lpstr>
      <vt:lpstr>Arial</vt:lpstr>
      <vt:lpstr>Calibri</vt:lpstr>
      <vt:lpstr>Calibri Light</vt:lpstr>
      <vt:lpstr>Wingdings</vt:lpstr>
      <vt:lpstr>Office 佈景主題</vt:lpstr>
      <vt:lpstr>1_Office 佈景主題</vt:lpstr>
      <vt:lpstr>PowerPoint 簡報</vt:lpstr>
      <vt:lpstr>李時珍最著名的作品是什麼？</vt:lpstr>
      <vt:lpstr>李時珍人物小檔案</vt:lpstr>
      <vt:lpstr>四大名醫</vt:lpstr>
      <vt:lpstr>藥聖——李時珍 生平介紹</vt:lpstr>
      <vt:lpstr>PowerPoint 簡報</vt:lpstr>
      <vt:lpstr>早期經歷</vt:lpstr>
      <vt:lpstr>早期經歷</vt:lpstr>
      <vt:lpstr>醫療弊病</vt:lpstr>
      <vt:lpstr>醫療弊病</vt:lpstr>
      <vt:lpstr>PowerPoint 簡報</vt:lpstr>
      <vt:lpstr>苦讀醫書</vt:lpstr>
      <vt:lpstr>醫名遠揚</vt:lpstr>
      <vt:lpstr>辭官編書</vt:lpstr>
      <vt:lpstr>辭官編書</vt:lpstr>
      <vt:lpstr>《本草綱目》</vt:lpstr>
      <vt:lpstr>《本草》</vt:lpstr>
      <vt:lpstr>PowerPoint 簡報</vt:lpstr>
      <vt:lpstr>《本草綱目》的社會背景</vt:lpstr>
      <vt:lpstr>《本草綱目》的社會背景</vt:lpstr>
      <vt:lpstr>西方是怎麼對待這種「大膽」的人的？</vt:lpstr>
      <vt:lpstr>深入民間，搜集一手資料</vt:lpstr>
      <vt:lpstr>李時珍去過了什麼地方？</vt:lpstr>
      <vt:lpstr>李時珍去過了什麼地方？</vt:lpstr>
      <vt:lpstr>李時珍去過了什麼地方？</vt:lpstr>
      <vt:lpstr>行醫故事:開棺救母子</vt:lpstr>
      <vt:lpstr>行醫故事:開棺救母子</vt:lpstr>
      <vt:lpstr>《本草綱目》的成書</vt:lpstr>
      <vt:lpstr>《本草綱目》裏對藥材的記載方式</vt:lpstr>
      <vt:lpstr>例子1</vt:lpstr>
      <vt:lpstr>例子2</vt:lpstr>
      <vt:lpstr>創作態度</vt:lpstr>
      <vt:lpstr>創作態度</vt:lpstr>
      <vt:lpstr>《本草綱目》的完成</vt:lpstr>
      <vt:lpstr>從誕生到出版</vt:lpstr>
      <vt:lpstr>南京碰壁</vt:lpstr>
      <vt:lpstr>希望</vt:lpstr>
      <vt:lpstr>最後一步</vt:lpstr>
      <vt:lpstr>醫學聖經的面世</vt:lpstr>
      <vt:lpstr>《本草綱目》的國外版本</vt:lpstr>
      <vt:lpstr>對李時珍的評價</vt:lpstr>
      <vt:lpstr>對李時珍的評價</vt:lpstr>
      <vt:lpstr>PowerPoint 簡報</vt:lpstr>
      <vt:lpstr>《本草綱目》的貢獻</vt:lpstr>
      <vt:lpstr>《本草綱目》的貢獻</vt:lpstr>
      <vt:lpstr>《本草綱目》的貢獻</vt:lpstr>
      <vt:lpstr>總結</vt:lpstr>
      <vt:lpstr>PowerPoint 簡報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Edmond Yau</dc:creator>
  <cp:lastModifiedBy>user1</cp:lastModifiedBy>
  <cp:revision>73</cp:revision>
  <dcterms:created xsi:type="dcterms:W3CDTF">2020-07-03T07:29:07Z</dcterms:created>
  <dcterms:modified xsi:type="dcterms:W3CDTF">2020-11-17T04:27:45Z</dcterms:modified>
</cp:coreProperties>
</file>