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63"/>
  </p:notesMasterIdLst>
  <p:sldIdLst>
    <p:sldId id="256" r:id="rId2"/>
    <p:sldId id="257" r:id="rId3"/>
    <p:sldId id="258" r:id="rId4"/>
    <p:sldId id="259" r:id="rId5"/>
    <p:sldId id="261" r:id="rId6"/>
    <p:sldId id="262" r:id="rId7"/>
    <p:sldId id="311" r:id="rId8"/>
    <p:sldId id="312" r:id="rId9"/>
    <p:sldId id="263" r:id="rId10"/>
    <p:sldId id="260" r:id="rId11"/>
    <p:sldId id="264" r:id="rId12"/>
    <p:sldId id="265" r:id="rId13"/>
    <p:sldId id="266" r:id="rId14"/>
    <p:sldId id="323" r:id="rId15"/>
    <p:sldId id="314" r:id="rId16"/>
    <p:sldId id="267" r:id="rId17"/>
    <p:sldId id="268" r:id="rId18"/>
    <p:sldId id="269" r:id="rId19"/>
    <p:sldId id="270" r:id="rId20"/>
    <p:sldId id="274" r:id="rId21"/>
    <p:sldId id="272" r:id="rId22"/>
    <p:sldId id="315" r:id="rId23"/>
    <p:sldId id="275" r:id="rId24"/>
    <p:sldId id="279" r:id="rId25"/>
    <p:sldId id="317" r:id="rId26"/>
    <p:sldId id="280" r:id="rId27"/>
    <p:sldId id="278" r:id="rId28"/>
    <p:sldId id="281" r:id="rId29"/>
    <p:sldId id="282" r:id="rId30"/>
    <p:sldId id="283" r:id="rId31"/>
    <p:sldId id="284" r:id="rId32"/>
    <p:sldId id="310" r:id="rId33"/>
    <p:sldId id="322" r:id="rId34"/>
    <p:sldId id="321" r:id="rId35"/>
    <p:sldId id="297" r:id="rId36"/>
    <p:sldId id="285" r:id="rId37"/>
    <p:sldId id="286" r:id="rId38"/>
    <p:sldId id="287" r:id="rId39"/>
    <p:sldId id="318" r:id="rId40"/>
    <p:sldId id="288" r:id="rId41"/>
    <p:sldId id="289" r:id="rId42"/>
    <p:sldId id="291" r:id="rId43"/>
    <p:sldId id="292" r:id="rId44"/>
    <p:sldId id="313" r:id="rId45"/>
    <p:sldId id="294" r:id="rId46"/>
    <p:sldId id="295" r:id="rId47"/>
    <p:sldId id="296" r:id="rId48"/>
    <p:sldId id="298" r:id="rId49"/>
    <p:sldId id="319" r:id="rId50"/>
    <p:sldId id="299" r:id="rId51"/>
    <p:sldId id="300" r:id="rId52"/>
    <p:sldId id="301" r:id="rId53"/>
    <p:sldId id="302" r:id="rId54"/>
    <p:sldId id="303" r:id="rId55"/>
    <p:sldId id="332" r:id="rId56"/>
    <p:sldId id="333" r:id="rId57"/>
    <p:sldId id="304" r:id="rId58"/>
    <p:sldId id="305" r:id="rId59"/>
    <p:sldId id="306" r:id="rId60"/>
    <p:sldId id="307" r:id="rId61"/>
    <p:sldId id="30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0" clrIdx="0">
    <p:extLst>
      <p:ext uri="{19B8F6BF-5375-455C-9EA6-DF929625EA0E}">
        <p15:presenceInfo xmlns:p15="http://schemas.microsoft.com/office/powerpoint/2012/main" userId="USER" providerId="None"/>
      </p:ext>
    </p:extLst>
  </p:cmAuthor>
  <p:cmAuthor id="2" name="TSANG, Ho Yat Samuel" initials="THYS" lastIdx="4" clrIdx="1">
    <p:extLst>
      <p:ext uri="{19B8F6BF-5375-455C-9EA6-DF929625EA0E}">
        <p15:presenceInfo xmlns:p15="http://schemas.microsoft.com/office/powerpoint/2012/main" userId="S::1155142063@link.cuhk.edu.hk::f76a4d95-2d52-4d3c-9be8-c550b8760a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E1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87" autoAdjust="0"/>
    <p:restoredTop sz="85722" autoAdjust="0"/>
  </p:normalViewPr>
  <p:slideViewPr>
    <p:cSldViewPr snapToGrid="0" snapToObjects="1">
      <p:cViewPr varScale="1">
        <p:scale>
          <a:sx n="64" d="100"/>
          <a:sy n="64" d="100"/>
        </p:scale>
        <p:origin x="90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6-22T16:37:15.506" idx="10">
    <p:pos x="3795" y="156"/>
    <p:text>請標明他們身處的朝代~</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6E99C2-F061-3845-90D7-B1EA2CD77A5C}" type="datetimeFigureOut">
              <a:rPr kumimoji="1" lang="zh-HK" altLang="en-US" smtClean="0"/>
              <a:t>17/11/2020</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4E8A9C-B9B3-A740-9629-925958BA5C7E}" type="slidenum">
              <a:rPr kumimoji="1" lang="zh-HK" altLang="en-US" smtClean="0"/>
              <a:t>‹#›</a:t>
            </a:fld>
            <a:endParaRPr kumimoji="1" lang="zh-HK" altLang="en-US"/>
          </a:p>
        </p:txBody>
      </p:sp>
    </p:spTree>
    <p:extLst>
      <p:ext uri="{BB962C8B-B14F-4D97-AF65-F5344CB8AC3E}">
        <p14:creationId xmlns:p14="http://schemas.microsoft.com/office/powerpoint/2010/main" val="201070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玲醫：江湖郎中，平時在街上搖著鈴鐺表示他是醫生</a:t>
            </a:r>
            <a:endParaRPr kumimoji="1" lang="en-US" altLang="zh-HK" dirty="0"/>
          </a:p>
          <a:p>
            <a:r>
              <a:rPr kumimoji="1" lang="zh-HK" altLang="en-US" dirty="0"/>
              <a:t>注：舊時社會，不論醫術如何高明，一名醫生社會地位始終不高且受人歧視</a:t>
            </a:r>
            <a:endParaRPr kumimoji="1" lang="en-US" altLang="zh-HK" dirty="0"/>
          </a:p>
          <a:p>
            <a:r>
              <a:rPr kumimoji="1" lang="zh-HK" altLang="en-US" dirty="0"/>
              <a:t>注：同重農輕商，古代也重文輕醫</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10</a:t>
            </a:fld>
            <a:endParaRPr kumimoji="1" lang="zh-HK" altLang="en-US"/>
          </a:p>
        </p:txBody>
      </p:sp>
    </p:spTree>
    <p:extLst>
      <p:ext uri="{BB962C8B-B14F-4D97-AF65-F5344CB8AC3E}">
        <p14:creationId xmlns:p14="http://schemas.microsoft.com/office/powerpoint/2010/main" val="179299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古代科舉考試，考生一般要被搜身，以及連續數天被困在環境惡劣的單間中，不論如廁饍食均不得外出，故古代死於考場的考生不在少數。</a:t>
            </a:r>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12</a:t>
            </a:fld>
            <a:endParaRPr kumimoji="1" lang="zh-HK" altLang="en-US"/>
          </a:p>
        </p:txBody>
      </p:sp>
    </p:spTree>
    <p:extLst>
      <p:ext uri="{BB962C8B-B14F-4D97-AF65-F5344CB8AC3E}">
        <p14:creationId xmlns:p14="http://schemas.microsoft.com/office/powerpoint/2010/main" val="2114255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dirty="0"/>
              <a:t>這些事件讓</a:t>
            </a:r>
            <a:r>
              <a:rPr kumimoji="1" lang="zh-HK" altLang="en-US" sz="1200" u="sng" dirty="0"/>
              <a:t>李時珍</a:t>
            </a:r>
            <a:r>
              <a:rPr kumimoji="1" lang="zh-HK" altLang="en-US" sz="1200" dirty="0"/>
              <a:t>觸動極深</a:t>
            </a:r>
            <a:endParaRPr kumimoji="1" lang="en-US" altLang="zh-HK" sz="1200" dirty="0"/>
          </a:p>
          <a:p>
            <a:r>
              <a:rPr kumimoji="1" lang="zh-HK" altLang="en-US" sz="1200" dirty="0"/>
              <a:t>他認為，古醫藥書籍固然藴含寶貴的知識和豐富的經驗，但終究會有錯漏之處</a:t>
            </a:r>
            <a:endParaRPr kumimoji="1" lang="en-US" altLang="zh-HK" sz="1200" dirty="0"/>
          </a:p>
          <a:p>
            <a:r>
              <a:rPr kumimoji="1" lang="zh-HK" altLang="en-US" sz="1200" dirty="0"/>
              <a:t>倘若醫學界以訛傳訛，以其為憑，輕則耽誤治療，重則害人性命</a:t>
            </a:r>
            <a:endParaRPr kumimoji="1" lang="en-US" altLang="zh-HK" sz="1200" dirty="0"/>
          </a:p>
          <a:p>
            <a:r>
              <a:rPr kumimoji="1" lang="zh-HK" altLang="en-US" sz="1200" dirty="0"/>
              <a:t>重修古醫藥經書的想法，自此便有了雛形</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14</a:t>
            </a:fld>
            <a:endParaRPr kumimoji="1" lang="zh-HK" altLang="en-US"/>
          </a:p>
        </p:txBody>
      </p:sp>
    </p:spTree>
    <p:extLst>
      <p:ext uri="{BB962C8B-B14F-4D97-AF65-F5344CB8AC3E}">
        <p14:creationId xmlns:p14="http://schemas.microsoft.com/office/powerpoint/2010/main" val="884312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15</a:t>
            </a:fld>
            <a:endParaRPr kumimoji="1" lang="zh-HK" altLang="en-US"/>
          </a:p>
        </p:txBody>
      </p:sp>
    </p:spTree>
    <p:extLst>
      <p:ext uri="{BB962C8B-B14F-4D97-AF65-F5344CB8AC3E}">
        <p14:creationId xmlns:p14="http://schemas.microsoft.com/office/powerpoint/2010/main" val="582142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16</a:t>
            </a:fld>
            <a:endParaRPr kumimoji="1" lang="zh-HK" altLang="en-US"/>
          </a:p>
        </p:txBody>
      </p:sp>
    </p:spTree>
    <p:extLst>
      <p:ext uri="{BB962C8B-B14F-4D97-AF65-F5344CB8AC3E}">
        <p14:creationId xmlns:p14="http://schemas.microsoft.com/office/powerpoint/2010/main" val="2131971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李時珍在太醫院任職時，經常出入太醫院的藥房和御藥府</a:t>
            </a:r>
            <a:endParaRPr kumimoji="1" lang="en-US" altLang="zh-HK" dirty="0"/>
          </a:p>
          <a:p>
            <a:r>
              <a:rPr kumimoji="1" lang="zh-HK" altLang="en-US" dirty="0"/>
              <a:t>他會認真地辨別、比較和鑒定由全國各地進貢的各種藥材，包括珍稀的罕見植物和大街小巷都很常見的藥材</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18</a:t>
            </a:fld>
            <a:endParaRPr kumimoji="1" lang="zh-HK" altLang="en-US"/>
          </a:p>
        </p:txBody>
      </p:sp>
    </p:spTree>
    <p:extLst>
      <p:ext uri="{BB962C8B-B14F-4D97-AF65-F5344CB8AC3E}">
        <p14:creationId xmlns:p14="http://schemas.microsoft.com/office/powerpoint/2010/main" val="934222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即便進入到太醫院，李時珍依舊沒有忘記他的初衷</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u="none" dirty="0"/>
              <a:t>回家後，</a:t>
            </a:r>
            <a:r>
              <a:rPr kumimoji="1" lang="zh-TW" altLang="en-US" u="sng" dirty="0"/>
              <a:t>李時珍</a:t>
            </a:r>
            <a:r>
              <a:rPr kumimoji="1" lang="zh-TW" altLang="en-US" u="none" dirty="0"/>
              <a:t>向其父表達他的目標，</a:t>
            </a:r>
            <a:r>
              <a:rPr kumimoji="1" lang="zh-TW" altLang="en-US" u="sng" dirty="0"/>
              <a:t>李言聞</a:t>
            </a:r>
            <a:r>
              <a:rPr kumimoji="1" lang="zh-TW" altLang="en-US" u="none" dirty="0"/>
              <a:t>起初</a:t>
            </a:r>
            <a:r>
              <a:rPr kumimoji="1" lang="zh-TW" altLang="en-US" dirty="0"/>
              <a:t>聽到他的志向時，其實是反對的，因為除了朝廷外沒有任何機關能組織足夠的力量完成如此龐大的工程</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200" dirty="0">
                <a:solidFill>
                  <a:srgbClr val="FF0000"/>
                </a:solidFill>
              </a:rPr>
              <a:t>（小劇透：</a:t>
            </a:r>
            <a:r>
              <a:rPr kumimoji="1" lang="en-US" altLang="zh-TW" sz="1200" dirty="0">
                <a:solidFill>
                  <a:srgbClr val="FF0000"/>
                </a:solidFill>
              </a:rPr>
              <a:t>《</a:t>
            </a:r>
            <a:r>
              <a:rPr kumimoji="1" lang="zh-HK" altLang="en-US" sz="1200" dirty="0">
                <a:solidFill>
                  <a:srgbClr val="FF0000"/>
                </a:solidFill>
              </a:rPr>
              <a:t>本草綱目</a:t>
            </a:r>
            <a:r>
              <a:rPr kumimoji="1" lang="en-US" altLang="zh-HK" sz="1200" dirty="0">
                <a:solidFill>
                  <a:srgbClr val="FF0000"/>
                </a:solidFill>
              </a:rPr>
              <a:t>》</a:t>
            </a:r>
            <a:r>
              <a:rPr kumimoji="1" lang="zh-HK" altLang="en-US" sz="1200" dirty="0">
                <a:solidFill>
                  <a:srgbClr val="FF0000"/>
                </a:solidFill>
              </a:rPr>
              <a:t>完本時，</a:t>
            </a:r>
            <a:r>
              <a:rPr kumimoji="1" lang="zh-HK" altLang="en-US" sz="1200" u="sng" dirty="0">
                <a:solidFill>
                  <a:srgbClr val="FF0000"/>
                </a:solidFill>
              </a:rPr>
              <a:t>李時珍</a:t>
            </a:r>
            <a:r>
              <a:rPr kumimoji="1" lang="zh-HK" altLang="en-US" sz="1200" dirty="0">
                <a:solidFill>
                  <a:srgbClr val="FF0000"/>
                </a:solidFill>
              </a:rPr>
              <a:t>確實已散盡積累多年的家財）</a:t>
            </a:r>
            <a:endParaRPr kumimoji="1" lang="en-US" altLang="zh-HK" sz="1200" dirty="0">
              <a:solidFill>
                <a:srgbClr val="FF0000"/>
              </a:solidFill>
            </a:endParaRPr>
          </a:p>
          <a:p>
            <a:r>
              <a:rPr kumimoji="1" lang="zh-HK" altLang="en-US" sz="1200" dirty="0"/>
              <a:t>雖然太醫院並沒有回應他的期望，但太醫院的工作經歷及經驗依然給他的一生帶來重大影響，為日後</a:t>
            </a:r>
            <a:r>
              <a:rPr kumimoji="1" lang="en-US" altLang="zh-HK" sz="1200" dirty="0"/>
              <a:t>《</a:t>
            </a:r>
            <a:r>
              <a:rPr kumimoji="1" lang="zh-HK" altLang="en-US" sz="1200" dirty="0"/>
              <a:t>本草綱目</a:t>
            </a:r>
            <a:r>
              <a:rPr kumimoji="1" lang="en-US" altLang="zh-HK" sz="1200" dirty="0"/>
              <a:t>》</a:t>
            </a:r>
            <a:r>
              <a:rPr kumimoji="1" lang="zh-HK" altLang="en-US" sz="1200" dirty="0"/>
              <a:t>的編寫打下了紥實的基礎</a:t>
            </a:r>
            <a:endParaRPr kumimoji="1" lang="en-US" altLang="zh-HK" sz="1200" dirty="0"/>
          </a:p>
          <a:p>
            <a:r>
              <a:rPr kumimoji="1" lang="zh-HK" altLang="en-US" sz="1200" dirty="0"/>
              <a:t>在太醫院汲取到的經驗亦為</a:t>
            </a:r>
            <a:r>
              <a:rPr kumimoji="1" lang="zh-HK" altLang="en-US" sz="1200" u="sng" dirty="0"/>
              <a:t>李時珍</a:t>
            </a:r>
            <a:r>
              <a:rPr kumimoji="1" lang="zh-HK" altLang="en-US" sz="1200" dirty="0"/>
              <a:t>本人在</a:t>
            </a:r>
            <a:r>
              <a:rPr kumimoji="1" lang="en-US" altLang="zh-HK" sz="1200" dirty="0"/>
              <a:t>《</a:t>
            </a:r>
            <a:r>
              <a:rPr kumimoji="1" lang="zh-HK" altLang="en-US" sz="1200" dirty="0"/>
              <a:t>本草綱目</a:t>
            </a:r>
            <a:r>
              <a:rPr kumimoji="1" lang="en-US" altLang="zh-HK" sz="1200" dirty="0"/>
              <a:t>》</a:t>
            </a:r>
            <a:r>
              <a:rPr kumimoji="1" lang="zh-HK" altLang="en-US" sz="1200" dirty="0"/>
              <a:t>落筆時提供了明確的方向</a:t>
            </a:r>
            <a:endParaRPr kumimoji="1" lang="en-US" altLang="zh-HK"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HK" altLang="en-US"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19</a:t>
            </a:fld>
            <a:endParaRPr kumimoji="1" lang="zh-HK" altLang="en-US"/>
          </a:p>
        </p:txBody>
      </p:sp>
    </p:spTree>
    <p:extLst>
      <p:ext uri="{BB962C8B-B14F-4D97-AF65-F5344CB8AC3E}">
        <p14:creationId xmlns:p14="http://schemas.microsoft.com/office/powerpoint/2010/main" val="225659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一本成功著述的前提就是立論，沒有明確的思想是難以寫出有分量的好書的</a:t>
            </a:r>
            <a:endParaRPr kumimoji="1" lang="en-US" altLang="zh-HK" dirty="0"/>
          </a:p>
          <a:p>
            <a:r>
              <a:rPr kumimoji="1" lang="zh-HK" altLang="en-US" sz="1200" dirty="0"/>
              <a:t>編寫劃時代級的</a:t>
            </a:r>
            <a:r>
              <a:rPr kumimoji="1" lang="en-US" altLang="zh-HK" sz="1200" dirty="0"/>
              <a:t>《</a:t>
            </a:r>
            <a:r>
              <a:rPr kumimoji="1" lang="zh-HK" altLang="en-US" sz="1200" dirty="0"/>
              <a:t>本草綱目</a:t>
            </a:r>
            <a:r>
              <a:rPr kumimoji="1" lang="en-US" altLang="zh-HK" sz="1200" dirty="0"/>
              <a:t>》</a:t>
            </a:r>
            <a:r>
              <a:rPr kumimoji="1" lang="zh-HK" altLang="en-US" sz="1200" dirty="0"/>
              <a:t>遠比比編寫一本百科全書更難</a:t>
            </a:r>
            <a:endParaRPr kumimoji="1" lang="en-US" altLang="zh-HK" sz="1200" dirty="0"/>
          </a:p>
          <a:p>
            <a:r>
              <a:rPr kumimoji="1" lang="zh-HK" altLang="en-US" sz="1200" u="sng" dirty="0"/>
              <a:t>李時珍</a:t>
            </a:r>
            <a:r>
              <a:rPr kumimoji="1" lang="zh-HK" altLang="en-US" sz="1200" dirty="0"/>
              <a:t>需要對所有已知和未知的草本了然於心，才敢下筆</a:t>
            </a:r>
            <a:endParaRPr kumimoji="1" lang="en-US" altLang="zh-HK" sz="1200" dirty="0"/>
          </a:p>
          <a:p>
            <a:r>
              <a:rPr kumimoji="1" lang="zh-HK" altLang="en-US" sz="1200" dirty="0"/>
              <a:t>但是，藥物的形式多種多樣</a:t>
            </a:r>
            <a:endParaRPr kumimoji="1" lang="en-US" altLang="zh-HK" sz="1200" dirty="0"/>
          </a:p>
          <a:p>
            <a:r>
              <a:rPr kumimoji="1" lang="zh-HK" altLang="en-US" sz="1200" dirty="0"/>
              <a:t>藥物的性狀，習性和生長性形各有不同</a:t>
            </a:r>
            <a:endParaRPr kumimoji="1" lang="en-US" altLang="zh-HK" sz="1200" dirty="0"/>
          </a:p>
          <a:p>
            <a:r>
              <a:rPr kumimoji="1" lang="zh-HK" altLang="en-US" sz="1200" dirty="0"/>
              <a:t>要精準掌握全部的特質是幾乎不可能的事情</a:t>
            </a:r>
            <a:endParaRPr kumimoji="1" lang="en-US" altLang="zh-HK" sz="1200" dirty="0"/>
          </a:p>
          <a:p>
            <a:r>
              <a:rPr kumimoji="1" lang="zh-HK" altLang="en-US" sz="1200" dirty="0"/>
              <a:t>但若無法精準掌握全部草本的秘密，又談何糾正古醫藥書的謬誤呢？</a:t>
            </a:r>
            <a:endParaRPr kumimoji="1" lang="en-US" altLang="zh-HK" sz="1200"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23</a:t>
            </a:fld>
            <a:endParaRPr kumimoji="1" lang="zh-HK" altLang="en-US"/>
          </a:p>
        </p:txBody>
      </p:sp>
    </p:spTree>
    <p:extLst>
      <p:ext uri="{BB962C8B-B14F-4D97-AF65-F5344CB8AC3E}">
        <p14:creationId xmlns:p14="http://schemas.microsoft.com/office/powerpoint/2010/main" val="1269277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u="sng" dirty="0"/>
              <a:t>李時珍</a:t>
            </a:r>
            <a:r>
              <a:rPr kumimoji="1" lang="zh-TW" altLang="en-US" dirty="0"/>
              <a:t>親自利用水銀研制能醫治瘡疥等病的藥物，成功用煉金術提煉出可行的外用藥物，這些發明均被記錄於</a:t>
            </a:r>
            <a:r>
              <a:rPr kumimoji="1" lang="en-US" altLang="zh-TW" dirty="0"/>
              <a:t>《</a:t>
            </a:r>
            <a:r>
              <a:rPr kumimoji="1" lang="zh-HK" altLang="en-US" dirty="0"/>
              <a:t>本草綱目</a:t>
            </a:r>
            <a:r>
              <a:rPr kumimoji="1" lang="en-US" altLang="zh-HK" dirty="0"/>
              <a:t>》</a:t>
            </a:r>
            <a:r>
              <a:rPr kumimoji="1" lang="zh-HK" altLang="en-US" dirty="0"/>
              <a:t>中</a:t>
            </a: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HK"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皇帝迷信方士，與現代人迷信邪教大同小異，均是有害無益的行為，同學們也切莫輕易相信各種神乎其技的「發現」</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24</a:t>
            </a:fld>
            <a:endParaRPr kumimoji="1" lang="zh-HK" altLang="en-US"/>
          </a:p>
        </p:txBody>
      </p:sp>
    </p:spTree>
    <p:extLst>
      <p:ext uri="{BB962C8B-B14F-4D97-AF65-F5344CB8AC3E}">
        <p14:creationId xmlns:p14="http://schemas.microsoft.com/office/powerpoint/2010/main" val="1967179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西方一向有所謂宗教裁判所的存在（又稱異端裁判所），專門處決那些挑戰「真理」的科學家，較為著名的例子就是提出「日心說」的哥白尼</a:t>
            </a:r>
            <a:endParaRPr kumimoji="1" lang="en-US" altLang="zh-HK" dirty="0"/>
          </a:p>
          <a:p>
            <a:r>
              <a:rPr kumimoji="1" lang="zh-HK" altLang="en-US" dirty="0"/>
              <a:t>李時珍在當時其實是冒著很大的風險的</a:t>
            </a:r>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25</a:t>
            </a:fld>
            <a:endParaRPr kumimoji="1" lang="zh-HK" altLang="en-US"/>
          </a:p>
        </p:txBody>
      </p:sp>
    </p:spTree>
    <p:extLst>
      <p:ext uri="{BB962C8B-B14F-4D97-AF65-F5344CB8AC3E}">
        <p14:creationId xmlns:p14="http://schemas.microsoft.com/office/powerpoint/2010/main" val="193540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很多古書上都有不少含糊不清的地方，若不加以瞭解，很難將問題正確地糾正過來</a:t>
            </a:r>
            <a:endParaRPr kumimoji="1" lang="en-US" altLang="zh-HK" dirty="0"/>
          </a:p>
          <a:p>
            <a:r>
              <a:rPr kumimoji="1" lang="zh-HK" altLang="en-US" sz="1200" dirty="0"/>
              <a:t>對於</a:t>
            </a:r>
            <a:r>
              <a:rPr kumimoji="1" lang="zh-HK" altLang="en-US" sz="1200" u="sng" dirty="0"/>
              <a:t>李時珍</a:t>
            </a:r>
            <a:r>
              <a:rPr kumimoji="1" lang="zh-HK" altLang="en-US" sz="1200" dirty="0"/>
              <a:t>來說，最大的困難倒不是難以下筆，而是如何為他發現的那堆積如山的謬誤和問題尋找答案</a:t>
            </a:r>
            <a:endParaRPr kumimoji="1" lang="en-US" altLang="zh-HK" sz="1200" dirty="0"/>
          </a:p>
          <a:p>
            <a:r>
              <a:rPr kumimoji="1" lang="zh-HK" altLang="en-US" sz="1200" dirty="0"/>
              <a:t>若要修改，糾正和補充需要的內容，需要提出具針對性，說服力及符合科學觀點的證據</a:t>
            </a:r>
            <a:endParaRPr kumimoji="1" lang="en-US" altLang="zh-HK" sz="1200" dirty="0"/>
          </a:p>
          <a:p>
            <a:r>
              <a:rPr kumimoji="1" lang="zh-HK" altLang="en-US" sz="1200" dirty="0"/>
              <a:t>若本人沒有親自嘗試或親身經歷，是難以清楚描述草本內容的</a:t>
            </a:r>
            <a:endParaRPr kumimoji="1" lang="en-US" altLang="zh-HK" sz="1200" dirty="0"/>
          </a:p>
          <a:p>
            <a:r>
              <a:rPr kumimoji="1" lang="zh-HK" altLang="en-US" sz="1200" dirty="0"/>
              <a:t>為此，</a:t>
            </a:r>
            <a:r>
              <a:rPr kumimoji="1" lang="zh-HK" altLang="en-US" sz="1200" u="sng" dirty="0"/>
              <a:t>李時珍</a:t>
            </a:r>
            <a:r>
              <a:rPr kumimoji="1" lang="zh-HK" altLang="en-US" sz="1200" dirty="0"/>
              <a:t>需要親自走訪大自然每個角落，採集植物標本，考察藥物生長環境，季節和有效成份等，尋找合適的方案</a:t>
            </a:r>
            <a:endParaRPr kumimoji="1" lang="en-US" altLang="zh-HK" sz="1200" dirty="0"/>
          </a:p>
          <a:p>
            <a:r>
              <a:rPr kumimoji="1" lang="zh-HK" altLang="en-US" sz="1200" dirty="0"/>
              <a:t>光是進行這些準備工作便花了</a:t>
            </a:r>
            <a:r>
              <a:rPr kumimoji="1" lang="zh-HK" altLang="en-US" sz="1200" u="sng" dirty="0"/>
              <a:t>李時珍</a:t>
            </a:r>
            <a:r>
              <a:rPr kumimoji="1" lang="zh-HK" altLang="en-US" sz="1200" b="1" dirty="0"/>
              <a:t>五年</a:t>
            </a:r>
            <a:r>
              <a:rPr kumimoji="1" lang="zh-HK" altLang="en-US" sz="1200" dirty="0"/>
              <a:t>的時間</a:t>
            </a:r>
            <a:endParaRPr kumimoji="1" lang="en-US" altLang="zh-HK" sz="1200" u="sng" dirty="0"/>
          </a:p>
          <a:p>
            <a:endParaRPr kumimoji="1" lang="zh-HK" altLang="en-US"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26</a:t>
            </a:fld>
            <a:endParaRPr kumimoji="1" lang="zh-HK" altLang="en-US"/>
          </a:p>
        </p:txBody>
      </p:sp>
    </p:spTree>
    <p:extLst>
      <p:ext uri="{BB962C8B-B14F-4D97-AF65-F5344CB8AC3E}">
        <p14:creationId xmlns:p14="http://schemas.microsoft.com/office/powerpoint/2010/main" val="106256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dirty="0"/>
              <a:t>此外，值得一提的是，李時珍對脉學等也有所研究，這段期間他還完成了包括　</a:t>
            </a:r>
            <a:r>
              <a:rPr kumimoji="1" lang="en-US" altLang="zh-HK" dirty="0"/>
              <a:t>《</a:t>
            </a:r>
            <a:r>
              <a:rPr kumimoji="1" lang="zh-HK" altLang="en-US" dirty="0"/>
              <a:t>奇經八脉考</a:t>
            </a:r>
            <a:r>
              <a:rPr kumimoji="1" lang="en-US" altLang="zh-HK" dirty="0"/>
              <a:t>》</a:t>
            </a:r>
            <a:r>
              <a:rPr kumimoji="1" lang="zh-HK" altLang="en-US" dirty="0"/>
              <a:t>、</a:t>
            </a:r>
            <a:r>
              <a:rPr kumimoji="1" lang="en-US" altLang="zh-HK" dirty="0"/>
              <a:t>《</a:t>
            </a:r>
            <a:r>
              <a:rPr kumimoji="1" lang="zh-HK" altLang="en-US" dirty="0"/>
              <a:t>瀕湖脉學</a:t>
            </a:r>
            <a:r>
              <a:rPr kumimoji="1" lang="en-US" altLang="zh-HK" dirty="0"/>
              <a:t>》</a:t>
            </a:r>
            <a:r>
              <a:rPr kumimoji="1" lang="zh-HK" altLang="en-US" dirty="0"/>
              <a:t>等其他作品</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30</a:t>
            </a:fld>
            <a:endParaRPr kumimoji="1" lang="zh-HK" altLang="en-US"/>
          </a:p>
        </p:txBody>
      </p:sp>
    </p:spTree>
    <p:extLst>
      <p:ext uri="{BB962C8B-B14F-4D97-AF65-F5344CB8AC3E}">
        <p14:creationId xmlns:p14="http://schemas.microsoft.com/office/powerpoint/2010/main" val="2966474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4F4E8A9C-B9B3-A740-9629-925958BA5C7E}" type="slidenum">
              <a:rPr kumimoji="1" lang="zh-HK" altLang="en-US" smtClean="0"/>
              <a:t>31</a:t>
            </a:fld>
            <a:endParaRPr kumimoji="1" lang="zh-HK" altLang="en-US"/>
          </a:p>
        </p:txBody>
      </p:sp>
    </p:spTree>
    <p:extLst>
      <p:ext uri="{BB962C8B-B14F-4D97-AF65-F5344CB8AC3E}">
        <p14:creationId xmlns:p14="http://schemas.microsoft.com/office/powerpoint/2010/main" val="2364223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4F4E8A9C-B9B3-A740-9629-925958BA5C7E}" type="slidenum">
              <a:rPr kumimoji="1" lang="zh-HK" altLang="en-US" smtClean="0"/>
              <a:t>32</a:t>
            </a:fld>
            <a:endParaRPr kumimoji="1" lang="zh-HK" altLang="en-US"/>
          </a:p>
        </p:txBody>
      </p:sp>
    </p:spTree>
    <p:extLst>
      <p:ext uri="{BB962C8B-B14F-4D97-AF65-F5344CB8AC3E}">
        <p14:creationId xmlns:p14="http://schemas.microsoft.com/office/powerpoint/2010/main" val="2985817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中醫寶典：</a:t>
            </a:r>
            <a:r>
              <a:rPr kumimoji="1" lang="en" altLang="zh-HK" dirty="0"/>
              <a:t>http://</a:t>
            </a:r>
            <a:r>
              <a:rPr kumimoji="1" lang="en" altLang="zh-HK" dirty="0" err="1"/>
              <a:t>zhongyibook.com</a:t>
            </a:r>
            <a:r>
              <a:rPr kumimoji="1" lang="en" altLang="zh-HK" dirty="0"/>
              <a:t>/</a:t>
            </a:r>
            <a:r>
              <a:rPr kumimoji="1" lang="en" altLang="zh-HK" dirty="0" err="1"/>
              <a:t>bencaogangmu</a:t>
            </a:r>
            <a:r>
              <a:rPr kumimoji="1" lang="en" altLang="zh-HK" dirty="0"/>
              <a:t>-scan/</a:t>
            </a:r>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33</a:t>
            </a:fld>
            <a:endParaRPr kumimoji="1" lang="zh-HK" altLang="en-US"/>
          </a:p>
        </p:txBody>
      </p:sp>
    </p:spTree>
    <p:extLst>
      <p:ext uri="{BB962C8B-B14F-4D97-AF65-F5344CB8AC3E}">
        <p14:creationId xmlns:p14="http://schemas.microsoft.com/office/powerpoint/2010/main" val="2045007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 typeface="Wingdings" pitchFamily="2" charset="2"/>
              <a:buChar char="p"/>
            </a:pPr>
            <a:r>
              <a:rPr kumimoji="1" lang="zh-HK" altLang="en-US" sz="1200" dirty="0"/>
              <a:t>他曾登上武當山，研究仙果「榔梅」，證實它只是普通的梅子</a:t>
            </a:r>
            <a:endParaRPr kumimoji="1" lang="en-US" altLang="zh-HK" sz="1200" dirty="0"/>
          </a:p>
          <a:p>
            <a:pPr>
              <a:buFont typeface="Wingdings" pitchFamily="2" charset="2"/>
              <a:buChar char="p"/>
            </a:pPr>
            <a:r>
              <a:rPr kumimoji="1" lang="zh-HK" altLang="en-US" sz="1200" dirty="0"/>
              <a:t>親自飲用曼陀羅花籽浸的酒，證實確有麻醉的功效，澄清了傳說謠言</a:t>
            </a:r>
            <a:endParaRPr kumimoji="1" lang="en-US" altLang="zh-HK" sz="1200" dirty="0"/>
          </a:p>
          <a:p>
            <a:pPr>
              <a:buFont typeface="Wingdings" pitchFamily="2" charset="2"/>
              <a:buChar char="p"/>
            </a:pPr>
            <a:r>
              <a:rPr kumimoji="1" lang="zh-HK" altLang="en-US" sz="1200" dirty="0"/>
              <a:t>解剖穿山甲，剖出一升的螞蟻，證實了穿山甲會食蟻的特性</a:t>
            </a:r>
            <a:endParaRPr kumimoji="1" lang="en-US" altLang="zh-HK" sz="1200" dirty="0"/>
          </a:p>
          <a:p>
            <a:pPr>
              <a:buFont typeface="Wingdings" pitchFamily="2" charset="2"/>
              <a:buChar char="p"/>
            </a:pPr>
            <a:r>
              <a:rPr kumimoji="1" lang="zh-HK" altLang="en-US" sz="1200" dirty="0"/>
              <a:t>請教漁民水生魚類的習性與撈捕方法</a:t>
            </a:r>
            <a:endParaRPr kumimoji="1" lang="en-US" altLang="zh-HK" sz="1200" dirty="0"/>
          </a:p>
          <a:p>
            <a:pPr>
              <a:buFont typeface="Wingdings" pitchFamily="2" charset="2"/>
              <a:buChar char="p"/>
            </a:pPr>
            <a:r>
              <a:rPr kumimoji="1" lang="zh-HK" altLang="en-US" sz="1200" dirty="0"/>
              <a:t>拜獵人為師，得知虎骨的療效</a:t>
            </a:r>
            <a:endParaRPr kumimoji="1" lang="en-US" altLang="zh-HK" u="sng"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u="sng" dirty="0"/>
              <a:t>李時珍</a:t>
            </a:r>
            <a:r>
              <a:rPr kumimoji="1" lang="zh-HK" altLang="en-US" dirty="0"/>
              <a:t>真正做到「讀萬卷書，行萬里路」。</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35</a:t>
            </a:fld>
            <a:endParaRPr kumimoji="1" lang="zh-HK" altLang="en-US"/>
          </a:p>
        </p:txBody>
      </p:sp>
    </p:spTree>
    <p:extLst>
      <p:ext uri="{BB962C8B-B14F-4D97-AF65-F5344CB8AC3E}">
        <p14:creationId xmlns:p14="http://schemas.microsoft.com/office/powerpoint/2010/main" val="3604297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u="sng" dirty="0"/>
              <a:t>李時珍</a:t>
            </a:r>
            <a:r>
              <a:rPr kumimoji="1" lang="zh-HK" altLang="en-US" sz="1200" dirty="0"/>
              <a:t>憑著不恥下問的態度，堅毅的心智</a:t>
            </a:r>
            <a:endParaRPr kumimoji="1" lang="en-US" altLang="zh-HK" sz="1200" dirty="0"/>
          </a:p>
          <a:p>
            <a:r>
              <a:rPr kumimoji="1" lang="zh-HK" altLang="en-US" sz="1200" dirty="0"/>
              <a:t>認真觀察出遊所見</a:t>
            </a:r>
            <a:endParaRPr kumimoji="1" lang="en-US" altLang="zh-HK" sz="1200" dirty="0"/>
          </a:p>
          <a:p>
            <a:r>
              <a:rPr kumimoji="1" lang="zh-HK" altLang="en-US" sz="1200" dirty="0"/>
              <a:t>拜能者為師，學習新知識</a:t>
            </a:r>
            <a:endParaRPr kumimoji="1" lang="en-US" altLang="zh-HK" sz="1200" dirty="0"/>
          </a:p>
          <a:p>
            <a:r>
              <a:rPr kumimoji="1" lang="zh-HK" altLang="en-US" sz="1200" dirty="0"/>
              <a:t>細心尋找及採集特殊草藥</a:t>
            </a:r>
            <a:endParaRPr kumimoji="1" lang="en-US" altLang="zh-HK" sz="1200" dirty="0"/>
          </a:p>
          <a:p>
            <a:r>
              <a:rPr kumimoji="1" lang="zh-HK" altLang="en-US" sz="1200" dirty="0"/>
              <a:t>親身嘗試草藥的功效和味道</a:t>
            </a:r>
            <a:endParaRPr kumimoji="1" lang="en-US" altLang="zh-HK" sz="1200" dirty="0"/>
          </a:p>
          <a:p>
            <a:endParaRPr kumimoji="1" lang="en-US" altLang="zh-HK" sz="1200" dirty="0"/>
          </a:p>
          <a:p>
            <a:r>
              <a:rPr kumimoji="1" lang="zh-HK" altLang="en-US" sz="1200" dirty="0"/>
              <a:t>最終找到了多種未曾記載的新藥材</a:t>
            </a:r>
            <a:endParaRPr kumimoji="1" lang="en-US" altLang="zh-HK" sz="1200" dirty="0"/>
          </a:p>
          <a:p>
            <a:r>
              <a:rPr kumimoji="1" lang="zh-HK" altLang="en-US" sz="1200" dirty="0"/>
              <a:t>大大地擴闊了他的視野和豐富了他的醫學知識</a:t>
            </a:r>
            <a:endParaRPr kumimoji="1" lang="en-US" altLang="zh-HK" sz="1200" dirty="0"/>
          </a:p>
          <a:p>
            <a:r>
              <a:rPr kumimoji="1" lang="zh-HK" altLang="en-US" sz="1200" dirty="0"/>
              <a:t>為他編寫</a:t>
            </a:r>
            <a:r>
              <a:rPr kumimoji="1" lang="en-US" altLang="zh-HK" sz="1200" dirty="0"/>
              <a:t>《</a:t>
            </a:r>
            <a:r>
              <a:rPr kumimoji="1" lang="zh-HK" altLang="en-US" sz="1200" dirty="0"/>
              <a:t>本草綱目</a:t>
            </a:r>
            <a:r>
              <a:rPr kumimoji="1" lang="en-US" altLang="zh-HK" sz="1200" dirty="0"/>
              <a:t>》</a:t>
            </a:r>
            <a:r>
              <a:rPr kumimoji="1" lang="zh-HK" altLang="en-US" sz="1200" dirty="0"/>
              <a:t>提供了寶貴的一手資料</a:t>
            </a:r>
            <a:endParaRPr kumimoji="1" lang="en-US" altLang="zh-HK" sz="1200"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36</a:t>
            </a:fld>
            <a:endParaRPr kumimoji="1" lang="zh-HK" altLang="en-US"/>
          </a:p>
        </p:txBody>
      </p:sp>
    </p:spTree>
    <p:extLst>
      <p:ext uri="{BB962C8B-B14F-4D97-AF65-F5344CB8AC3E}">
        <p14:creationId xmlns:p14="http://schemas.microsoft.com/office/powerpoint/2010/main" val="1519018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en-US" altLang="zh-HK" dirty="0"/>
              <a:t>1578</a:t>
            </a:r>
            <a:r>
              <a:rPr kumimoji="1" lang="zh-HK" altLang="en-US" dirty="0"/>
              <a:t>年時，</a:t>
            </a:r>
            <a:r>
              <a:rPr kumimoji="1" lang="zh-HK" altLang="en-US" u="sng" dirty="0"/>
              <a:t>李時珍</a:t>
            </a:r>
            <a:r>
              <a:rPr kumimoji="1" lang="zh-HK" altLang="en-US" dirty="0"/>
              <a:t>已步入花甲之年</a:t>
            </a:r>
            <a:endParaRPr kumimoji="1" lang="en-US" altLang="zh-HK" dirty="0"/>
          </a:p>
          <a:p>
            <a:r>
              <a:rPr kumimoji="1" lang="zh-HK" altLang="en-US" dirty="0"/>
              <a:t>但他還不放心，又連續校對了三次原稿，認真地審核和作出修正</a:t>
            </a:r>
            <a:endParaRPr kumimoji="1" lang="en-US" altLang="zh-HK" dirty="0"/>
          </a:p>
          <a:p>
            <a:r>
              <a:rPr kumimoji="1" lang="en-US" altLang="zh-HK" dirty="0"/>
              <a:t>《</a:t>
            </a:r>
            <a:r>
              <a:rPr kumimoji="1" lang="zh-HK" altLang="en-US" dirty="0"/>
              <a:t>本草綱目</a:t>
            </a:r>
            <a:r>
              <a:rPr kumimoji="1" lang="en-US" altLang="zh-HK" dirty="0"/>
              <a:t>》</a:t>
            </a:r>
            <a:r>
              <a:rPr kumimoji="1" lang="zh-HK" altLang="en-US" dirty="0"/>
              <a:t>的序例中記載到「稿凡三易」就是指這件事</a:t>
            </a:r>
            <a:endParaRPr kumimoji="1" lang="en-US" altLang="zh-HK" dirty="0"/>
          </a:p>
          <a:p>
            <a:pPr marL="0" indent="0">
              <a:buNone/>
            </a:pPr>
            <a:endParaRPr kumimoji="1" lang="en-US" altLang="zh-HK" dirty="0"/>
          </a:p>
          <a:p>
            <a:r>
              <a:rPr kumimoji="1" lang="zh-HK" altLang="en-US" dirty="0"/>
              <a:t>按照</a:t>
            </a:r>
            <a:r>
              <a:rPr kumimoji="1" lang="zh-HK" altLang="en-US" u="sng" dirty="0"/>
              <a:t>李時珍</a:t>
            </a:r>
            <a:r>
              <a:rPr kumimoji="1" lang="zh-HK" altLang="en-US" dirty="0"/>
              <a:t>本人的介紹，</a:t>
            </a:r>
            <a:r>
              <a:rPr kumimoji="1" lang="en-US" altLang="zh-HK" dirty="0"/>
              <a:t> 《</a:t>
            </a:r>
            <a:r>
              <a:rPr kumimoji="1" lang="zh-HK" altLang="en-US" dirty="0"/>
              <a:t>本草綱目</a:t>
            </a:r>
            <a:r>
              <a:rPr kumimoji="1" lang="en-US" altLang="zh-HK" dirty="0"/>
              <a:t>》 </a:t>
            </a:r>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37</a:t>
            </a:fld>
            <a:endParaRPr kumimoji="1" lang="zh-HK" altLang="en-US"/>
          </a:p>
        </p:txBody>
      </p:sp>
    </p:spTree>
    <p:extLst>
      <p:ext uri="{BB962C8B-B14F-4D97-AF65-F5344CB8AC3E}">
        <p14:creationId xmlns:p14="http://schemas.microsoft.com/office/powerpoint/2010/main" val="2814516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遺憾的是，事實往往與人的主觀願望存在很大的距離</a:t>
            </a:r>
            <a:endParaRPr kumimoji="1" lang="en-US" altLang="zh-HK" dirty="0"/>
          </a:p>
          <a:p>
            <a:r>
              <a:rPr kumimoji="1" lang="zh-HK" altLang="en-US" dirty="0"/>
              <a:t>醫生行業本就不受重視，醫學書籍更是乏人問津</a:t>
            </a:r>
            <a:endParaRPr kumimoji="1" lang="en-US" altLang="zh-HK" dirty="0"/>
          </a:p>
          <a:p>
            <a:r>
              <a:rPr kumimoji="1" lang="zh-HK" altLang="en-US" dirty="0"/>
              <a:t>南京書商們對於小說、戲曲等讀者群豐富的書種更有興趣</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40</a:t>
            </a:fld>
            <a:endParaRPr kumimoji="1" lang="zh-HK" altLang="en-US"/>
          </a:p>
        </p:txBody>
      </p:sp>
    </p:spTree>
    <p:extLst>
      <p:ext uri="{BB962C8B-B14F-4D97-AF65-F5344CB8AC3E}">
        <p14:creationId xmlns:p14="http://schemas.microsoft.com/office/powerpoint/2010/main" val="248717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 typeface="Wingdings" pitchFamily="2" charset="2"/>
              <a:buChar char="ü"/>
            </a:pPr>
            <a:r>
              <a:rPr kumimoji="1" lang="zh-HK" altLang="en-US" dirty="0"/>
              <a:t>以</a:t>
            </a:r>
            <a:r>
              <a:rPr kumimoji="1" lang="zh-HK" altLang="en-US" u="sng" dirty="0"/>
              <a:t>李攀龍</a:t>
            </a:r>
            <a:r>
              <a:rPr kumimoji="1" lang="zh-HK" altLang="en-US" dirty="0"/>
              <a:t>與</a:t>
            </a:r>
            <a:r>
              <a:rPr kumimoji="1" lang="zh-HK" altLang="en-US" u="sng" dirty="0"/>
              <a:t>王世貞</a:t>
            </a:r>
            <a:r>
              <a:rPr kumimoji="1" lang="zh-HK" altLang="en-US" dirty="0"/>
              <a:t>為首的後七子，除了文風相近，皆為崇尚古體之外，其文學核心也是以</a:t>
            </a:r>
            <a:r>
              <a:rPr kumimoji="1" lang="zh-HK" altLang="en-US" u="sng" dirty="0"/>
              <a:t>王世貞</a:t>
            </a:r>
            <a:r>
              <a:rPr kumimoji="1" lang="zh-TW" altLang="en-US" dirty="0"/>
              <a:t>：</a:t>
            </a:r>
            <a:r>
              <a:rPr kumimoji="1" lang="zh-HK" altLang="en-US" dirty="0"/>
              <a:t>「秦漢以後無文矣，大歷以後書勿讀。」所提出的復古風潮</a:t>
            </a:r>
            <a:endParaRPr kumimoji="1" lang="en-US" altLang="zh-HK" dirty="0"/>
          </a:p>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41</a:t>
            </a:fld>
            <a:endParaRPr kumimoji="1" lang="zh-HK" altLang="en-US"/>
          </a:p>
        </p:txBody>
      </p:sp>
    </p:spTree>
    <p:extLst>
      <p:ext uri="{BB962C8B-B14F-4D97-AF65-F5344CB8AC3E}">
        <p14:creationId xmlns:p14="http://schemas.microsoft.com/office/powerpoint/2010/main" val="488651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中醫寶典：</a:t>
            </a:r>
            <a:r>
              <a:rPr kumimoji="1" lang="en" altLang="zh-HK" dirty="0"/>
              <a:t>http://</a:t>
            </a:r>
            <a:r>
              <a:rPr kumimoji="1" lang="en" altLang="zh-HK" dirty="0" err="1"/>
              <a:t>zhongyibook.com</a:t>
            </a:r>
            <a:r>
              <a:rPr kumimoji="1" lang="en" altLang="zh-HK" dirty="0"/>
              <a:t>/</a:t>
            </a:r>
            <a:r>
              <a:rPr kumimoji="1" lang="en" altLang="zh-HK" dirty="0" err="1"/>
              <a:t>bencaogangmu</a:t>
            </a:r>
            <a:r>
              <a:rPr kumimoji="1" lang="en" altLang="zh-HK" dirty="0"/>
              <a:t>-scan/</a:t>
            </a:r>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44</a:t>
            </a:fld>
            <a:endParaRPr kumimoji="1" lang="zh-HK" altLang="en-US"/>
          </a:p>
        </p:txBody>
      </p:sp>
    </p:spTree>
    <p:extLst>
      <p:ext uri="{BB962C8B-B14F-4D97-AF65-F5344CB8AC3E}">
        <p14:creationId xmlns:p14="http://schemas.microsoft.com/office/powerpoint/2010/main" val="3929468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47</a:t>
            </a:fld>
            <a:endParaRPr kumimoji="1" lang="zh-HK" altLang="en-US"/>
          </a:p>
        </p:txBody>
      </p:sp>
    </p:spTree>
    <p:extLst>
      <p:ext uri="{BB962C8B-B14F-4D97-AF65-F5344CB8AC3E}">
        <p14:creationId xmlns:p14="http://schemas.microsoft.com/office/powerpoint/2010/main" val="650197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中醫寶典：</a:t>
            </a:r>
            <a:r>
              <a:rPr kumimoji="1" lang="en" altLang="zh-HK" dirty="0"/>
              <a:t>http://</a:t>
            </a:r>
            <a:r>
              <a:rPr kumimoji="1" lang="en" altLang="zh-HK" dirty="0" err="1"/>
              <a:t>zhongyibook.com</a:t>
            </a:r>
            <a:r>
              <a:rPr kumimoji="1" lang="en" altLang="zh-HK" dirty="0"/>
              <a:t>/</a:t>
            </a:r>
            <a:r>
              <a:rPr kumimoji="1" lang="en" altLang="zh-HK" dirty="0" err="1"/>
              <a:t>bencaogangmu</a:t>
            </a:r>
            <a:r>
              <a:rPr kumimoji="1" lang="en" altLang="zh-HK" dirty="0"/>
              <a:t>-scan/</a:t>
            </a:r>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49</a:t>
            </a:fld>
            <a:endParaRPr kumimoji="1" lang="zh-HK" altLang="en-US"/>
          </a:p>
        </p:txBody>
      </p:sp>
    </p:spTree>
    <p:extLst>
      <p:ext uri="{BB962C8B-B14F-4D97-AF65-F5344CB8AC3E}">
        <p14:creationId xmlns:p14="http://schemas.microsoft.com/office/powerpoint/2010/main" val="688238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4F4E8A9C-B9B3-A740-9629-925958BA5C7E}" type="slidenum">
              <a:rPr kumimoji="1" lang="zh-HK" altLang="en-US" smtClean="0"/>
              <a:t>51</a:t>
            </a:fld>
            <a:endParaRPr kumimoji="1" lang="zh-HK" altLang="en-US"/>
          </a:p>
        </p:txBody>
      </p:sp>
    </p:spTree>
    <p:extLst>
      <p:ext uri="{BB962C8B-B14F-4D97-AF65-F5344CB8AC3E}">
        <p14:creationId xmlns:p14="http://schemas.microsoft.com/office/powerpoint/2010/main" val="3405795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dirty="0"/>
              <a:t>江西本與金陵本時代最相近，而杭州本與合淝本均隔了至少</a:t>
            </a:r>
            <a:r>
              <a:rPr kumimoji="1" lang="en-US" altLang="zh-HK" dirty="0"/>
              <a:t>1</a:t>
            </a:r>
            <a:r>
              <a:rPr kumimoji="1" lang="en-US" altLang="zh-TW" dirty="0"/>
              <a:t>00</a:t>
            </a:r>
            <a:r>
              <a:rPr kumimoji="1" lang="zh-HK" altLang="en-US" dirty="0"/>
              <a:t>年，內容流失頗為嚴重</a:t>
            </a:r>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52</a:t>
            </a:fld>
            <a:endParaRPr kumimoji="1" lang="zh-HK" altLang="en-US"/>
          </a:p>
        </p:txBody>
      </p:sp>
    </p:spTree>
    <p:extLst>
      <p:ext uri="{BB962C8B-B14F-4D97-AF65-F5344CB8AC3E}">
        <p14:creationId xmlns:p14="http://schemas.microsoft.com/office/powerpoint/2010/main" val="4282644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4F4E8A9C-B9B3-A740-9629-925958BA5C7E}" type="slidenum">
              <a:rPr kumimoji="1" lang="zh-HK" altLang="en-US" smtClean="0"/>
              <a:t>53</a:t>
            </a:fld>
            <a:endParaRPr kumimoji="1" lang="zh-HK" altLang="en-US"/>
          </a:p>
        </p:txBody>
      </p:sp>
    </p:spTree>
    <p:extLst>
      <p:ext uri="{BB962C8B-B14F-4D97-AF65-F5344CB8AC3E}">
        <p14:creationId xmlns:p14="http://schemas.microsoft.com/office/powerpoint/2010/main" val="1490829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59665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73483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422453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Footer Placeholder 5"/>
          <p:cNvSpPr>
            <a:spLocks noGrp="1"/>
          </p:cNvSpPr>
          <p:nvPr>
            <p:ph type="ftr" sz="quarter" idx="11"/>
          </p:nvPr>
        </p:nvSpPr>
        <p:spPr/>
        <p:txBody>
          <a:bodyPr/>
          <a:lstStyle/>
          <a:p>
            <a:endParaRPr kumimoji="1" lang="zh-HK" altLang="en-US"/>
          </a:p>
        </p:txBody>
      </p:sp>
      <p:sp>
        <p:nvSpPr>
          <p:cNvPr id="7" name="Slide Number Placeholder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4097465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8" name="Footer Placeholder 7"/>
          <p:cNvSpPr>
            <a:spLocks noGrp="1"/>
          </p:cNvSpPr>
          <p:nvPr>
            <p:ph type="ftr" sz="quarter" idx="11"/>
          </p:nvPr>
        </p:nvSpPr>
        <p:spPr/>
        <p:txBody>
          <a:bodyPr/>
          <a:lstStyle/>
          <a:p>
            <a:endParaRPr kumimoji="1" lang="zh-HK" altLang="en-US"/>
          </a:p>
        </p:txBody>
      </p:sp>
      <p:sp>
        <p:nvSpPr>
          <p:cNvPr id="9" name="Slide Number Placeholder 8"/>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423007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4" name="Footer Placeholder 3"/>
          <p:cNvSpPr>
            <a:spLocks noGrp="1"/>
          </p:cNvSpPr>
          <p:nvPr>
            <p:ph type="ftr" sz="quarter" idx="11"/>
          </p:nvPr>
        </p:nvSpPr>
        <p:spPr/>
        <p:txBody>
          <a:bodyPr/>
          <a:lstStyle/>
          <a:p>
            <a:endParaRPr kumimoji="1" lang="zh-HK" altLang="en-US"/>
          </a:p>
        </p:txBody>
      </p:sp>
      <p:sp>
        <p:nvSpPr>
          <p:cNvPr id="5" name="Slide Number Placeholder 4"/>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4174953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3" name="Footer Placeholder 2"/>
          <p:cNvSpPr>
            <a:spLocks noGrp="1"/>
          </p:cNvSpPr>
          <p:nvPr>
            <p:ph type="ftr" sz="quarter" idx="11"/>
          </p:nvPr>
        </p:nvSpPr>
        <p:spPr/>
        <p:txBody>
          <a:bodyPr/>
          <a:lstStyle/>
          <a:p>
            <a:endParaRPr kumimoji="1" lang="zh-HK" altLang="en-US"/>
          </a:p>
        </p:txBody>
      </p:sp>
      <p:sp>
        <p:nvSpPr>
          <p:cNvPr id="4" name="Slide Number Placeholder 3"/>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528177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Footer Placeholder 5"/>
          <p:cNvSpPr>
            <a:spLocks noGrp="1"/>
          </p:cNvSpPr>
          <p:nvPr>
            <p:ph type="ftr" sz="quarter" idx="11"/>
          </p:nvPr>
        </p:nvSpPr>
        <p:spPr/>
        <p:txBody>
          <a:bodyPr/>
          <a:lstStyle/>
          <a:p>
            <a:endParaRPr kumimoji="1" lang="zh-HK" altLang="en-US"/>
          </a:p>
        </p:txBody>
      </p:sp>
      <p:sp>
        <p:nvSpPr>
          <p:cNvPr id="7" name="Slide Number Placeholder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77104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6" name="Footer Placeholder 5"/>
          <p:cNvSpPr>
            <a:spLocks noGrp="1"/>
          </p:cNvSpPr>
          <p:nvPr>
            <p:ph type="ftr" sz="quarter" idx="11"/>
          </p:nvPr>
        </p:nvSpPr>
        <p:spPr/>
        <p:txBody>
          <a:bodyPr/>
          <a:lstStyle/>
          <a:p>
            <a:endParaRPr kumimoji="1" lang="zh-HK" altLang="en-US"/>
          </a:p>
        </p:txBody>
      </p:sp>
      <p:sp>
        <p:nvSpPr>
          <p:cNvPr id="7" name="Slide Number Placeholder 6"/>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930208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4153989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83433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900786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5276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2616802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659404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11"/>
          </p:nvPr>
        </p:nvSpPr>
        <p:spPr/>
        <p:txBody>
          <a:bodyPr/>
          <a:lstStyle/>
          <a:p>
            <a:endParaRPr kumimoji="1" lang="zh-HK" altLang="en-US"/>
          </a:p>
        </p:txBody>
      </p:sp>
      <p:sp>
        <p:nvSpPr>
          <p:cNvPr id="6" name="Slide Number Placeholder 5"/>
          <p:cNvSpPr>
            <a:spLocks noGrp="1"/>
          </p:cNvSpPr>
          <p:nvPr>
            <p:ph type="sldNum" sz="quarter" idx="12"/>
          </p:nvPr>
        </p:nvSpPr>
        <p:spPr/>
        <p:txBody>
          <a:body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3366838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C54FEA6-77F2-6249-8BB4-465BBFF5CA73}" type="datetimeFigureOut">
              <a:rPr kumimoji="1" lang="zh-HK" altLang="en-US" smtClean="0"/>
              <a:t>17/11/2020</a:t>
            </a:fld>
            <a:endParaRPr kumimoji="1" lang="zh-HK"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zh-HK"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9FC1886-245F-7B44-918E-DBBC5ABC1617}" type="slidenum">
              <a:rPr kumimoji="1" lang="zh-HK" altLang="en-US" smtClean="0"/>
              <a:t>‹#›</a:t>
            </a:fld>
            <a:endParaRPr kumimoji="1" lang="zh-HK" altLang="en-US"/>
          </a:p>
        </p:txBody>
      </p:sp>
    </p:spTree>
    <p:extLst>
      <p:ext uri="{BB962C8B-B14F-4D97-AF65-F5344CB8AC3E}">
        <p14:creationId xmlns:p14="http://schemas.microsoft.com/office/powerpoint/2010/main" val="11330043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comments" Target="../comments/comment1.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tiff"/><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0.tif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3.tif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xmlns="" id="{91A39F6B-08D8-CF4C-BF9A-660DC8F8C809}"/>
              </a:ext>
            </a:extLst>
          </p:cNvPr>
          <p:cNvSpPr>
            <a:spLocks noGrp="1"/>
          </p:cNvSpPr>
          <p:nvPr>
            <p:ph type="subTitle" idx="1"/>
          </p:nvPr>
        </p:nvSpPr>
        <p:spPr>
          <a:xfrm>
            <a:off x="1394085" y="3997059"/>
            <a:ext cx="8254412" cy="1096899"/>
          </a:xfrm>
        </p:spPr>
        <p:txBody>
          <a:bodyPr>
            <a:normAutofit/>
          </a:bodyPr>
          <a:lstStyle/>
          <a:p>
            <a:r>
              <a:rPr kumimoji="1" lang="zh-HK" altLang="en-US" sz="2800" dirty="0"/>
              <a:t>國史教育中心（香港）</a:t>
            </a:r>
            <a:endParaRPr kumimoji="1" lang="en-US" altLang="zh-HK" sz="2800" dirty="0"/>
          </a:p>
          <a:p>
            <a:r>
              <a:rPr kumimoji="1" lang="en-US" altLang="zh-HK" sz="2800" dirty="0"/>
              <a:t>Centre of National History Education ( Hong Kong )</a:t>
            </a:r>
            <a:endParaRPr kumimoji="1" lang="zh-HK" altLang="en-US" sz="28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8AC209FD-B793-2E47-B3C9-1F53ED4E36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8497" y="6462650"/>
            <a:ext cx="2498533" cy="320400"/>
          </a:xfrm>
          <a:prstGeom prst="rect">
            <a:avLst/>
          </a:prstGeom>
        </p:spPr>
      </p:pic>
      <p:sp>
        <p:nvSpPr>
          <p:cNvPr id="5" name="矩形 4">
            <a:extLst>
              <a:ext uri="{FF2B5EF4-FFF2-40B4-BE49-F238E27FC236}">
                <a16:creationId xmlns:a16="http://schemas.microsoft.com/office/drawing/2014/main" xmlns="" id="{4848BDD1-5526-1B44-B639-981064285986}"/>
              </a:ext>
            </a:extLst>
          </p:cNvPr>
          <p:cNvSpPr/>
          <p:nvPr/>
        </p:nvSpPr>
        <p:spPr>
          <a:xfrm>
            <a:off x="59960" y="1366766"/>
            <a:ext cx="9660605" cy="2585323"/>
          </a:xfrm>
          <a:prstGeom prst="rect">
            <a:avLst/>
          </a:prstGeom>
          <a:noFill/>
        </p:spPr>
        <p:txBody>
          <a:bodyPr wrap="square" lIns="91440" tIns="45720" rIns="91440" bIns="45720">
            <a:spAutoFit/>
          </a:bodyPr>
          <a:lstStyle/>
          <a:p>
            <a:pPr algn="r"/>
            <a:r>
              <a:rPr kumimoji="1" lang="zh-TW" altLang="en-US" sz="5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年度中國歷史件物選擧</a:t>
            </a:r>
            <a:r>
              <a:rPr kumimoji="1" lang="en-US" altLang="zh-TW" sz="5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2020</a:t>
            </a:r>
            <a:endParaRPr kumimoji="1" lang="en-US" altLang="zh-HK"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r"/>
            <a:r>
              <a:rPr kumimoji="1" lang="zh-HK" alt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年度</a:t>
            </a:r>
            <a:r>
              <a:rPr kumimoji="1" lang="zh-HK"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人物介紹</a:t>
            </a:r>
            <a:r>
              <a:rPr kumimoji="1" lang="en-US" altLang="zh-HK"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r>
            <a:br>
              <a:rPr kumimoji="1" lang="en-US" altLang="zh-HK"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kumimoji="1" lang="zh-HK" altLang="en-US"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李時珍</a:t>
            </a:r>
            <a:endParaRPr lang="zh-HK"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923496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7E15D7C-3DAF-0B42-9425-BE5878385F01}"/>
              </a:ext>
            </a:extLst>
          </p:cNvPr>
          <p:cNvSpPr>
            <a:spLocks noGrp="1"/>
          </p:cNvSpPr>
          <p:nvPr>
            <p:ph type="title"/>
          </p:nvPr>
        </p:nvSpPr>
        <p:spPr/>
        <p:txBody>
          <a:bodyPr/>
          <a:lstStyle/>
          <a:p>
            <a:r>
              <a:rPr kumimoji="1" lang="zh-HK" altLang="en-US" dirty="0"/>
              <a:t>李時珍最著名的作品是什麼？</a:t>
            </a:r>
          </a:p>
        </p:txBody>
      </p:sp>
      <p:sp>
        <p:nvSpPr>
          <p:cNvPr id="3" name="內容版面配置區 2">
            <a:extLst>
              <a:ext uri="{FF2B5EF4-FFF2-40B4-BE49-F238E27FC236}">
                <a16:creationId xmlns:a16="http://schemas.microsoft.com/office/drawing/2014/main" xmlns="" id="{28B9BD05-A60A-594B-8C4D-81B20EE555D6}"/>
              </a:ext>
            </a:extLst>
          </p:cNvPr>
          <p:cNvSpPr>
            <a:spLocks noGrp="1"/>
          </p:cNvSpPr>
          <p:nvPr>
            <p:ph idx="1"/>
          </p:nvPr>
        </p:nvSpPr>
        <p:spPr/>
        <p:txBody>
          <a:bodyPr>
            <a:normAutofit/>
          </a:bodyPr>
          <a:lstStyle/>
          <a:p>
            <a:r>
              <a:rPr kumimoji="1" lang="en-US" altLang="zh-HK" sz="2400" dirty="0"/>
              <a:t>A :</a:t>
            </a:r>
            <a:r>
              <a:rPr kumimoji="1" lang="zh-TW" altLang="en-US" sz="2400" dirty="0"/>
              <a:t> 本草樹目</a:t>
            </a:r>
            <a:endParaRPr kumimoji="1" lang="en-US" altLang="zh-HK" sz="2400" dirty="0"/>
          </a:p>
          <a:p>
            <a:r>
              <a:rPr kumimoji="1" lang="en-US" altLang="zh-HK" sz="2400" dirty="0"/>
              <a:t>B :</a:t>
            </a:r>
            <a:r>
              <a:rPr kumimoji="1" lang="zh-TW" altLang="en-US" sz="2400" dirty="0"/>
              <a:t> 本草綱目</a:t>
            </a:r>
            <a:endParaRPr kumimoji="1" lang="en-US" altLang="zh-HK" sz="2400" dirty="0"/>
          </a:p>
          <a:p>
            <a:r>
              <a:rPr kumimoji="1" lang="en-US" altLang="zh-HK" sz="2400" dirty="0"/>
              <a:t>C :</a:t>
            </a:r>
            <a:r>
              <a:rPr kumimoji="1" lang="zh-TW" altLang="en-US" sz="2400" dirty="0"/>
              <a:t> 本樹綱目</a:t>
            </a:r>
            <a:endParaRPr kumimoji="1" lang="en-US" altLang="zh-HK" sz="2400" dirty="0"/>
          </a:p>
          <a:p>
            <a:r>
              <a:rPr kumimoji="1" lang="en-US" altLang="zh-HK" sz="2400" dirty="0"/>
              <a:t>D :</a:t>
            </a:r>
            <a:r>
              <a:rPr kumimoji="1" lang="zh-TW" altLang="en-US" sz="2400" dirty="0"/>
              <a:t> </a:t>
            </a:r>
            <a:r>
              <a:rPr kumimoji="1" lang="zh-HK" altLang="en-US" sz="2400" dirty="0"/>
              <a:t>木草綱目</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8497" y="6480986"/>
            <a:ext cx="2498533" cy="320400"/>
          </a:xfrm>
          <a:prstGeom prst="rect">
            <a:avLst/>
          </a:prstGeom>
        </p:spPr>
      </p:pic>
    </p:spTree>
    <p:extLst>
      <p:ext uri="{BB962C8B-B14F-4D97-AF65-F5344CB8AC3E}">
        <p14:creationId xmlns:p14="http://schemas.microsoft.com/office/powerpoint/2010/main" val="1532569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7E15D7C-3DAF-0B42-9425-BE5878385F01}"/>
              </a:ext>
            </a:extLst>
          </p:cNvPr>
          <p:cNvSpPr>
            <a:spLocks noGrp="1"/>
          </p:cNvSpPr>
          <p:nvPr>
            <p:ph type="title"/>
          </p:nvPr>
        </p:nvSpPr>
        <p:spPr/>
        <p:txBody>
          <a:bodyPr/>
          <a:lstStyle/>
          <a:p>
            <a:r>
              <a:rPr kumimoji="1" lang="zh-HK" altLang="en-US" dirty="0"/>
              <a:t>李時珍最著名的作品是什麼？</a:t>
            </a:r>
          </a:p>
        </p:txBody>
      </p:sp>
      <p:sp>
        <p:nvSpPr>
          <p:cNvPr id="3" name="內容版面配置區 2">
            <a:extLst>
              <a:ext uri="{FF2B5EF4-FFF2-40B4-BE49-F238E27FC236}">
                <a16:creationId xmlns:a16="http://schemas.microsoft.com/office/drawing/2014/main" xmlns="" id="{28B9BD05-A60A-594B-8C4D-81B20EE555D6}"/>
              </a:ext>
            </a:extLst>
          </p:cNvPr>
          <p:cNvSpPr>
            <a:spLocks noGrp="1"/>
          </p:cNvSpPr>
          <p:nvPr>
            <p:ph idx="1"/>
          </p:nvPr>
        </p:nvSpPr>
        <p:spPr/>
        <p:txBody>
          <a:bodyPr>
            <a:normAutofit/>
          </a:bodyPr>
          <a:lstStyle/>
          <a:p>
            <a:r>
              <a:rPr kumimoji="1" lang="en-US" altLang="zh-HK" sz="2400" dirty="0"/>
              <a:t>A :</a:t>
            </a:r>
            <a:r>
              <a:rPr kumimoji="1" lang="zh-TW" altLang="en-US" sz="2400" dirty="0"/>
              <a:t> 本草樹目</a:t>
            </a:r>
            <a:endParaRPr kumimoji="1" lang="en-US" altLang="zh-HK" sz="2400" dirty="0"/>
          </a:p>
          <a:p>
            <a:r>
              <a:rPr kumimoji="1" lang="en-US" altLang="zh-HK" sz="2400" dirty="0">
                <a:solidFill>
                  <a:schemeClr val="accent5"/>
                </a:solidFill>
              </a:rPr>
              <a:t>B :</a:t>
            </a:r>
            <a:r>
              <a:rPr kumimoji="1" lang="zh-TW" altLang="en-US" sz="2400" dirty="0">
                <a:solidFill>
                  <a:schemeClr val="accent5"/>
                </a:solidFill>
              </a:rPr>
              <a:t> 本草綱目</a:t>
            </a:r>
            <a:endParaRPr kumimoji="1" lang="en-US" altLang="zh-HK" sz="2400" dirty="0">
              <a:solidFill>
                <a:schemeClr val="accent5"/>
              </a:solidFill>
            </a:endParaRPr>
          </a:p>
          <a:p>
            <a:r>
              <a:rPr kumimoji="1" lang="en-US" altLang="zh-HK" sz="2400" dirty="0"/>
              <a:t>C :</a:t>
            </a:r>
            <a:r>
              <a:rPr kumimoji="1" lang="zh-TW" altLang="en-US" sz="2400" dirty="0"/>
              <a:t> 本樹綱目</a:t>
            </a:r>
            <a:endParaRPr kumimoji="1" lang="en-US" altLang="zh-HK" sz="2400" dirty="0"/>
          </a:p>
          <a:p>
            <a:r>
              <a:rPr kumimoji="1" lang="en-US" altLang="zh-HK" sz="2400" dirty="0"/>
              <a:t>D :</a:t>
            </a:r>
            <a:r>
              <a:rPr kumimoji="1" lang="zh-TW" altLang="en-US" sz="2400" dirty="0"/>
              <a:t> </a:t>
            </a:r>
            <a:r>
              <a:rPr kumimoji="1" lang="zh-HK" altLang="en-US" sz="2400" dirty="0"/>
              <a:t>木草綱目</a:t>
            </a:r>
          </a:p>
        </p:txBody>
      </p:sp>
      <p:pic>
        <p:nvPicPr>
          <p:cNvPr id="4" name="圖片 3">
            <a:extLst>
              <a:ext uri="{FF2B5EF4-FFF2-40B4-BE49-F238E27FC236}">
                <a16:creationId xmlns:a16="http://schemas.microsoft.com/office/drawing/2014/main" xmlns="" id="{3688CA04-9277-FF42-8C28-7620A97F7605}"/>
              </a:ext>
            </a:extLst>
          </p:cNvPr>
          <p:cNvPicPr>
            <a:picLocks noChangeAspect="1"/>
          </p:cNvPicPr>
          <p:nvPr/>
        </p:nvPicPr>
        <p:blipFill rotWithShape="1">
          <a:blip r:embed="rId2"/>
          <a:srcRect l="14486" r="14759"/>
          <a:stretch/>
        </p:blipFill>
        <p:spPr>
          <a:xfrm>
            <a:off x="6096000" y="1650167"/>
            <a:ext cx="2894121" cy="4090325"/>
          </a:xfrm>
          <a:prstGeom prst="rect">
            <a:avLst/>
          </a:prstGeom>
        </p:spPr>
      </p:pic>
      <p:pic>
        <p:nvPicPr>
          <p:cNvPr id="5" name="圖片 4"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4905" y="6539058"/>
            <a:ext cx="2498533" cy="320400"/>
          </a:xfrm>
          <a:prstGeom prst="rect">
            <a:avLst/>
          </a:prstGeom>
        </p:spPr>
      </p:pic>
    </p:spTree>
    <p:extLst>
      <p:ext uri="{BB962C8B-B14F-4D97-AF65-F5344CB8AC3E}">
        <p14:creationId xmlns:p14="http://schemas.microsoft.com/office/powerpoint/2010/main" val="23017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A3402CA-4D91-DD48-A1F6-69AC61B75970}"/>
              </a:ext>
            </a:extLst>
          </p:cNvPr>
          <p:cNvSpPr>
            <a:spLocks noGrp="1"/>
          </p:cNvSpPr>
          <p:nvPr>
            <p:ph type="title"/>
          </p:nvPr>
        </p:nvSpPr>
        <p:spPr/>
        <p:txBody>
          <a:bodyPr/>
          <a:lstStyle/>
          <a:p>
            <a:r>
              <a:rPr kumimoji="1" lang="zh-HK" altLang="en-US" dirty="0"/>
              <a:t>李時珍人物小檔案</a:t>
            </a:r>
          </a:p>
        </p:txBody>
      </p:sp>
      <p:sp>
        <p:nvSpPr>
          <p:cNvPr id="3" name="內容版面配置區 2">
            <a:extLst>
              <a:ext uri="{FF2B5EF4-FFF2-40B4-BE49-F238E27FC236}">
                <a16:creationId xmlns:a16="http://schemas.microsoft.com/office/drawing/2014/main" xmlns="" id="{4872C2C4-8B0B-F64E-8AAB-1A8501EDD2BE}"/>
              </a:ext>
            </a:extLst>
          </p:cNvPr>
          <p:cNvSpPr>
            <a:spLocks noGrp="1"/>
          </p:cNvSpPr>
          <p:nvPr>
            <p:ph idx="1"/>
          </p:nvPr>
        </p:nvSpPr>
        <p:spPr>
          <a:xfrm>
            <a:off x="677334" y="2160589"/>
            <a:ext cx="8596668" cy="4414382"/>
          </a:xfrm>
        </p:spPr>
        <p:txBody>
          <a:bodyPr>
            <a:noAutofit/>
          </a:bodyPr>
          <a:lstStyle/>
          <a:p>
            <a:r>
              <a:rPr kumimoji="1" lang="zh-HK" altLang="en-US" sz="2400" dirty="0"/>
              <a:t>姓名：李時珍，字東璧</a:t>
            </a:r>
            <a:r>
              <a:rPr kumimoji="1" lang="zh-TW" altLang="en-US" sz="2400" dirty="0"/>
              <a:t>（</a:t>
            </a:r>
            <a:r>
              <a:rPr kumimoji="1" lang="en-US" altLang="zh-TW" sz="2400" dirty="0"/>
              <a:t>1518-1593)</a:t>
            </a:r>
            <a:endParaRPr kumimoji="1" lang="en-US" altLang="zh-HK" sz="2400" dirty="0"/>
          </a:p>
          <a:p>
            <a:r>
              <a:rPr kumimoji="1" lang="zh-HK" altLang="en-US" sz="2400" dirty="0"/>
              <a:t>祖籍：湖北蘄州人</a:t>
            </a:r>
            <a:endParaRPr kumimoji="1" lang="en-US" altLang="zh-HK" sz="2400" dirty="0"/>
          </a:p>
          <a:p>
            <a:r>
              <a:rPr kumimoji="1" lang="zh-HK" altLang="en-US" sz="2400" dirty="0"/>
              <a:t>出生年份：明武宗正德</a:t>
            </a:r>
            <a:r>
              <a:rPr kumimoji="1" lang="zh-TW" altLang="en-US" sz="2400" dirty="0"/>
              <a:t>十三年（</a:t>
            </a:r>
            <a:r>
              <a:rPr kumimoji="1" lang="en-US" altLang="zh-TW" sz="2400" dirty="0"/>
              <a:t>1518</a:t>
            </a:r>
            <a:r>
              <a:rPr kumimoji="1" lang="zh-HK" altLang="en-US" sz="2400" dirty="0"/>
              <a:t>年）</a:t>
            </a:r>
            <a:endParaRPr kumimoji="1" lang="en-US" altLang="zh-HK" sz="2400" dirty="0"/>
          </a:p>
          <a:p>
            <a:r>
              <a:rPr kumimoji="1" lang="zh-HK" altLang="en-US" sz="2400" dirty="0"/>
              <a:t>所屬朝代：明朝</a:t>
            </a:r>
            <a:endParaRPr kumimoji="1" lang="en-US" altLang="zh-HK" sz="2400" dirty="0"/>
          </a:p>
          <a:p>
            <a:r>
              <a:rPr kumimoji="1" lang="zh-HK" altLang="en-US" sz="2400" dirty="0"/>
              <a:t>職業：醫學家、藥學家、博物學家</a:t>
            </a:r>
            <a:endParaRPr kumimoji="1" lang="en-US" altLang="zh-HK" sz="2400" dirty="0"/>
          </a:p>
          <a:p>
            <a:r>
              <a:rPr kumimoji="1" lang="zh-HK" altLang="en-US" sz="2400" dirty="0"/>
              <a:t>學歷：秀才</a:t>
            </a:r>
            <a:endParaRPr kumimoji="1" lang="en-US" altLang="zh-HK" sz="2400" dirty="0"/>
          </a:p>
          <a:p>
            <a:r>
              <a:rPr kumimoji="1" lang="zh-HK" altLang="en-US" sz="2400" dirty="0"/>
              <a:t>作品：</a:t>
            </a:r>
            <a:r>
              <a:rPr kumimoji="1" lang="en-US" altLang="zh-HK" sz="2400" dirty="0"/>
              <a:t>《</a:t>
            </a:r>
            <a:r>
              <a:rPr kumimoji="1" lang="zh-HK" altLang="en-US" sz="2400" dirty="0"/>
              <a:t>本草</a:t>
            </a:r>
            <a:r>
              <a:rPr kumimoji="1" lang="zh-HK" altLang="en-US" sz="2400" dirty="0" smtClean="0"/>
              <a:t>綱</a:t>
            </a:r>
            <a:r>
              <a:rPr kumimoji="1" lang="zh-TW" altLang="en-US" sz="2400" dirty="0" smtClean="0"/>
              <a:t>目</a:t>
            </a:r>
            <a:r>
              <a:rPr kumimoji="1" lang="en-US" altLang="zh-HK" sz="2400" dirty="0" smtClean="0"/>
              <a:t>》</a:t>
            </a:r>
            <a:endParaRPr kumimoji="1" lang="en-US" altLang="zh-HK" sz="2400" dirty="0"/>
          </a:p>
          <a:p>
            <a:r>
              <a:rPr kumimoji="1" lang="zh-HK" altLang="en-US" sz="2400" dirty="0"/>
              <a:t>與扁鵲，華佗，張仲景並稱為中國四大名醫，人稱「藥聖」</a:t>
            </a:r>
          </a:p>
        </p:txBody>
      </p:sp>
      <p:pic>
        <p:nvPicPr>
          <p:cNvPr id="4" name="圖片 3">
            <a:extLst>
              <a:ext uri="{FF2B5EF4-FFF2-40B4-BE49-F238E27FC236}">
                <a16:creationId xmlns:a16="http://schemas.microsoft.com/office/drawing/2014/main" xmlns="" id="{F7525E29-4946-354F-9F6D-11F49C051A28}"/>
              </a:ext>
            </a:extLst>
          </p:cNvPr>
          <p:cNvPicPr>
            <a:picLocks noChangeAspect="1"/>
          </p:cNvPicPr>
          <p:nvPr/>
        </p:nvPicPr>
        <p:blipFill>
          <a:blip r:embed="rId2"/>
          <a:stretch>
            <a:fillRect/>
          </a:stretch>
        </p:blipFill>
        <p:spPr>
          <a:xfrm>
            <a:off x="6760284" y="1504149"/>
            <a:ext cx="2222500" cy="3175000"/>
          </a:xfrm>
          <a:prstGeom prst="rect">
            <a:avLst/>
          </a:prstGeom>
        </p:spPr>
      </p:pic>
      <p:pic>
        <p:nvPicPr>
          <p:cNvPr id="5" name="圖片 4"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4885" y="6479098"/>
            <a:ext cx="2498533" cy="320400"/>
          </a:xfrm>
          <a:prstGeom prst="rect">
            <a:avLst/>
          </a:prstGeom>
        </p:spPr>
      </p:pic>
    </p:spTree>
    <p:extLst>
      <p:ext uri="{BB962C8B-B14F-4D97-AF65-F5344CB8AC3E}">
        <p14:creationId xmlns:p14="http://schemas.microsoft.com/office/powerpoint/2010/main" val="22421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200"/>
                                        <p:tgtEl>
                                          <p:spTgt spid="3">
                                            <p:txEl>
                                              <p:pRg st="0" end="0"/>
                                            </p:txEl>
                                          </p:spTgt>
                                        </p:tgtEl>
                                      </p:cBhvr>
                                    </p:animEffect>
                                  </p:childTnLst>
                                </p:cTn>
                              </p:par>
                            </p:childTnLst>
                          </p:cTn>
                        </p:par>
                        <p:par>
                          <p:cTn id="8" fill="hold">
                            <p:stCondLst>
                              <p:cond delay="200"/>
                            </p:stCondLst>
                            <p:childTnLst>
                              <p:par>
                                <p:cTn id="9" presetID="3"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700"/>
                            </p:stCondLst>
                            <p:childTnLst>
                              <p:par>
                                <p:cTn id="13" presetID="3"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par>
                          <p:cTn id="16" fill="hold">
                            <p:stCondLst>
                              <p:cond delay="1200"/>
                            </p:stCondLst>
                            <p:childTnLst>
                              <p:par>
                                <p:cTn id="17" presetID="3"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500"/>
                                        <p:tgtEl>
                                          <p:spTgt spid="3">
                                            <p:txEl>
                                              <p:pRg st="3" end="3"/>
                                            </p:txEl>
                                          </p:spTgt>
                                        </p:tgtEl>
                                      </p:cBhvr>
                                    </p:animEffect>
                                  </p:childTnLst>
                                </p:cTn>
                              </p:par>
                            </p:childTnLst>
                          </p:cTn>
                        </p:par>
                        <p:par>
                          <p:cTn id="20" fill="hold">
                            <p:stCondLst>
                              <p:cond delay="1700"/>
                            </p:stCondLst>
                            <p:childTnLst>
                              <p:par>
                                <p:cTn id="21" presetID="3" presetClass="entr" presetSubtype="1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par>
                          <p:cTn id="24" fill="hold">
                            <p:stCondLst>
                              <p:cond delay="2200"/>
                            </p:stCondLst>
                            <p:childTnLst>
                              <p:par>
                                <p:cTn id="25" presetID="3" presetClass="entr" presetSubtype="1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par>
                          <p:cTn id="28" fill="hold">
                            <p:stCondLst>
                              <p:cond delay="2700"/>
                            </p:stCondLst>
                            <p:childTnLst>
                              <p:par>
                                <p:cTn id="29" presetID="3" presetClass="entr" presetSubtype="1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childTnLst>
                          </p:cTn>
                        </p:par>
                        <p:par>
                          <p:cTn id="32" fill="hold">
                            <p:stCondLst>
                              <p:cond delay="3200"/>
                            </p:stCondLst>
                            <p:childTnLst>
                              <p:par>
                                <p:cTn id="33" presetID="3" presetClass="entr" presetSubtype="1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linds(horizontal)">
                                      <p:cBhvr>
                                        <p:cTn id="35" dur="500"/>
                                        <p:tgtEl>
                                          <p:spTgt spid="3">
                                            <p:txEl>
                                              <p:pRg st="7" end="7"/>
                                            </p:txEl>
                                          </p:spTgt>
                                        </p:tgtEl>
                                      </p:cBhvr>
                                    </p:animEffect>
                                  </p:childTnLst>
                                </p:cTn>
                              </p:par>
                              <p:par>
                                <p:cTn id="36" presetID="5" presetClass="entr" presetSubtype="1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heckerboard(across)">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04D68F31-B717-405E-8FDA-18AB5EF2DD1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xmlns="" id="{B880E025-48FA-41BF-B643-0F8A44B909F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8B9DE0C2-FDAC-4F0A-87F8-E88ECD0E2B5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xmlns="" id="{511C30BC-C353-4E3B-B27A-79E55CA451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xmlns="" id="{476261E9-EE37-4446-8A99-BF1624CA46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xmlns="" id="{ED67AA56-9A94-4774-8196-23D0C538DC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xmlns="" id="{51ABDD58-0B98-40D3-8540-6BD3C22D2F0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xmlns="" id="{C1221CB9-937E-4D51-A315-FCDE0A7712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xmlns="" id="{84AE7C0B-B7D8-4F7A-A31B-6704BC4A49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xmlns="" id="{16AF0C9F-08B9-458B-B540-A8E3913DFC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xmlns="" id="{6FD06311-3180-43A6-86B8-4D1F153FEF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4" name="Rectangle 23">
            <a:extLst>
              <a:ext uri="{FF2B5EF4-FFF2-40B4-BE49-F238E27FC236}">
                <a16:creationId xmlns:a16="http://schemas.microsoft.com/office/drawing/2014/main" xmlns="" id="{BD11ECC6-8551-4768-8DFD-CD41AF420A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572001"/>
            <a:ext cx="12192000" cy="228599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6" name="Group 25">
            <a:extLst>
              <a:ext uri="{FF2B5EF4-FFF2-40B4-BE49-F238E27FC236}">
                <a16:creationId xmlns:a16="http://schemas.microsoft.com/office/drawing/2014/main" xmlns="" id="{93657592-CA60-4F45-B1A0-88AA7724208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425267" y="-8467"/>
            <a:ext cx="4766733" cy="6866467"/>
            <a:chOff x="7425267" y="-8467"/>
            <a:chExt cx="4766733" cy="6866467"/>
          </a:xfrm>
        </p:grpSpPr>
        <p:cxnSp>
          <p:nvCxnSpPr>
            <p:cNvPr id="27" name="Straight Connector 26">
              <a:extLst>
                <a:ext uri="{FF2B5EF4-FFF2-40B4-BE49-F238E27FC236}">
                  <a16:creationId xmlns:a16="http://schemas.microsoft.com/office/drawing/2014/main" xmlns="" id="{6F47E2B4-7DA9-4312-A1F0-C48388B236A6}"/>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xmlns="" id="{35B274F7-039F-4BFC-AA98-B51B1D6CB692}"/>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xmlns="" id="{11A31103-C703-46C9-9D26-497A1ACD50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xmlns="" id="{382F955F-FC22-44B8-BDCF-B77580323B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xmlns="" id="{1F567692-F087-479A-8931-BD2869C3E4E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xmlns="" id="{49B3E4CD-0738-4B9D-A14F-1E8694DDF8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8">
              <a:extLst>
                <a:ext uri="{FF2B5EF4-FFF2-40B4-BE49-F238E27FC236}">
                  <a16:creationId xmlns:a16="http://schemas.microsoft.com/office/drawing/2014/main" xmlns="" id="{4753B851-AD90-4CCD-85D0-65AA6567DF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9">
              <a:extLst>
                <a:ext uri="{FF2B5EF4-FFF2-40B4-BE49-F238E27FC236}">
                  <a16:creationId xmlns:a16="http://schemas.microsoft.com/office/drawing/2014/main" xmlns="" id="{EBF14868-A190-4E21-9522-8977C474C9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Isosceles Triangle 34">
              <a:extLst>
                <a:ext uri="{FF2B5EF4-FFF2-40B4-BE49-F238E27FC236}">
                  <a16:creationId xmlns:a16="http://schemas.microsoft.com/office/drawing/2014/main" xmlns="" id="{BCBB4922-76EE-442B-A649-09873DCE79D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標題 1">
            <a:extLst>
              <a:ext uri="{FF2B5EF4-FFF2-40B4-BE49-F238E27FC236}">
                <a16:creationId xmlns:a16="http://schemas.microsoft.com/office/drawing/2014/main" xmlns="" id="{5318B734-0CDF-4746-842F-5754D409AFCA}"/>
              </a:ext>
            </a:extLst>
          </p:cNvPr>
          <p:cNvSpPr>
            <a:spLocks noGrp="1"/>
          </p:cNvSpPr>
          <p:nvPr>
            <p:ph type="title"/>
          </p:nvPr>
        </p:nvSpPr>
        <p:spPr>
          <a:xfrm>
            <a:off x="765110" y="4758611"/>
            <a:ext cx="8508893" cy="1024415"/>
          </a:xfrm>
        </p:spPr>
        <p:txBody>
          <a:bodyPr vert="horz" lIns="91440" tIns="45720" rIns="91440" bIns="45720" rtlCol="0" anchor="b">
            <a:normAutofit/>
          </a:bodyPr>
          <a:lstStyle/>
          <a:p>
            <a:pPr algn="r"/>
            <a:r>
              <a:rPr kumimoji="1" lang="zh-HK" altLang="en-US" sz="5400" dirty="0"/>
              <a:t>四大名醫</a:t>
            </a:r>
          </a:p>
        </p:txBody>
      </p:sp>
      <p:sp>
        <p:nvSpPr>
          <p:cNvPr id="37" name="Rectangle 36">
            <a:extLst>
              <a:ext uri="{FF2B5EF4-FFF2-40B4-BE49-F238E27FC236}">
                <a16:creationId xmlns:a16="http://schemas.microsoft.com/office/drawing/2014/main" xmlns="" id="{8E2EB503-A017-4457-A105-53638C97D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4572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圖片 3" descr="一張含有 文字, 書 的圖片&#10;&#10;自動產生的描述">
            <a:extLst>
              <a:ext uri="{FF2B5EF4-FFF2-40B4-BE49-F238E27FC236}">
                <a16:creationId xmlns:a16="http://schemas.microsoft.com/office/drawing/2014/main" xmlns="" id="{7DB644FF-3326-1140-9918-16ABEE76A6AF}"/>
              </a:ext>
            </a:extLst>
          </p:cNvPr>
          <p:cNvPicPr>
            <a:picLocks noChangeAspect="1"/>
          </p:cNvPicPr>
          <p:nvPr/>
        </p:nvPicPr>
        <p:blipFill rotWithShape="1">
          <a:blip r:embed="rId2"/>
          <a:srcRect b="5132"/>
          <a:stretch/>
        </p:blipFill>
        <p:spPr>
          <a:xfrm>
            <a:off x="643466" y="1050509"/>
            <a:ext cx="2483779" cy="2640124"/>
          </a:xfrm>
          <a:prstGeom prst="rect">
            <a:avLst/>
          </a:prstGeom>
        </p:spPr>
      </p:pic>
      <p:pic>
        <p:nvPicPr>
          <p:cNvPr id="5" name="圖片 4" descr="一張含有 服飾, 男人, 握住, 套裝 的圖片&#10;&#10;自動產生的描述">
            <a:extLst>
              <a:ext uri="{FF2B5EF4-FFF2-40B4-BE49-F238E27FC236}">
                <a16:creationId xmlns:a16="http://schemas.microsoft.com/office/drawing/2014/main" xmlns="" id="{AA483008-5CBF-DC42-888A-AC1AA7CFB6CF}"/>
              </a:ext>
            </a:extLst>
          </p:cNvPr>
          <p:cNvPicPr>
            <a:picLocks noChangeAspect="1"/>
          </p:cNvPicPr>
          <p:nvPr/>
        </p:nvPicPr>
        <p:blipFill>
          <a:blip r:embed="rId3"/>
          <a:stretch>
            <a:fillRect/>
          </a:stretch>
        </p:blipFill>
        <p:spPr>
          <a:xfrm>
            <a:off x="3448978" y="862879"/>
            <a:ext cx="2483778" cy="2897741"/>
          </a:xfrm>
          <a:prstGeom prst="rect">
            <a:avLst/>
          </a:prstGeom>
        </p:spPr>
      </p:pic>
      <p:pic>
        <p:nvPicPr>
          <p:cNvPr id="7" name="圖片 6" descr="一張含有 畫畫 的圖片&#10;&#10;自動產生的描述">
            <a:extLst>
              <a:ext uri="{FF2B5EF4-FFF2-40B4-BE49-F238E27FC236}">
                <a16:creationId xmlns:a16="http://schemas.microsoft.com/office/drawing/2014/main" xmlns="" id="{CBE55CAF-E57D-EB47-8F4D-EEBF70091DA5}"/>
              </a:ext>
            </a:extLst>
          </p:cNvPr>
          <p:cNvPicPr>
            <a:picLocks noChangeAspect="1"/>
          </p:cNvPicPr>
          <p:nvPr/>
        </p:nvPicPr>
        <p:blipFill>
          <a:blip r:embed="rId4"/>
          <a:stretch>
            <a:fillRect/>
          </a:stretch>
        </p:blipFill>
        <p:spPr>
          <a:xfrm>
            <a:off x="6254489" y="976375"/>
            <a:ext cx="2483778" cy="2788392"/>
          </a:xfrm>
          <a:prstGeom prst="rect">
            <a:avLst/>
          </a:prstGeom>
        </p:spPr>
      </p:pic>
      <p:pic>
        <p:nvPicPr>
          <p:cNvPr id="8" name="圖片 7">
            <a:extLst>
              <a:ext uri="{FF2B5EF4-FFF2-40B4-BE49-F238E27FC236}">
                <a16:creationId xmlns:a16="http://schemas.microsoft.com/office/drawing/2014/main" xmlns="" id="{B3206D7C-A1B8-904C-9B53-0B36EDB42983}"/>
              </a:ext>
            </a:extLst>
          </p:cNvPr>
          <p:cNvPicPr>
            <a:picLocks noChangeAspect="1"/>
          </p:cNvPicPr>
          <p:nvPr/>
        </p:nvPicPr>
        <p:blipFill>
          <a:blip r:embed="rId5"/>
          <a:stretch>
            <a:fillRect/>
          </a:stretch>
        </p:blipFill>
        <p:spPr>
          <a:xfrm>
            <a:off x="9330478" y="951185"/>
            <a:ext cx="2354104" cy="2838772"/>
          </a:xfrm>
          <a:prstGeom prst="rect">
            <a:avLst/>
          </a:prstGeom>
        </p:spPr>
      </p:pic>
      <p:sp>
        <p:nvSpPr>
          <p:cNvPr id="11" name="文字方塊 10">
            <a:extLst>
              <a:ext uri="{FF2B5EF4-FFF2-40B4-BE49-F238E27FC236}">
                <a16:creationId xmlns:a16="http://schemas.microsoft.com/office/drawing/2014/main" xmlns="" id="{E7BE9F3B-9D09-BE4A-BE13-98734531336E}"/>
              </a:ext>
            </a:extLst>
          </p:cNvPr>
          <p:cNvSpPr txBox="1"/>
          <p:nvPr/>
        </p:nvSpPr>
        <p:spPr>
          <a:xfrm>
            <a:off x="6377045" y="3740217"/>
            <a:ext cx="2354507" cy="923330"/>
          </a:xfrm>
          <a:prstGeom prst="rect">
            <a:avLst/>
          </a:prstGeom>
          <a:noFill/>
        </p:spPr>
        <p:txBody>
          <a:bodyPr wrap="square" rtlCol="0">
            <a:spAutoFit/>
          </a:bodyPr>
          <a:lstStyle/>
          <a:p>
            <a:r>
              <a:rPr kumimoji="1" lang="zh-HK" altLang="en-US" sz="5400" b="1" dirty="0">
                <a:ln w="22225">
                  <a:solidFill>
                    <a:schemeClr val="accent2"/>
                  </a:solidFill>
                  <a:prstDash val="solid"/>
                </a:ln>
                <a:solidFill>
                  <a:schemeClr val="accent2">
                    <a:lumMod val="40000"/>
                    <a:lumOff val="60000"/>
                  </a:schemeClr>
                </a:solidFill>
              </a:rPr>
              <a:t>張仲景</a:t>
            </a:r>
          </a:p>
        </p:txBody>
      </p:sp>
      <p:sp>
        <p:nvSpPr>
          <p:cNvPr id="23" name="文字方塊 22">
            <a:extLst>
              <a:ext uri="{FF2B5EF4-FFF2-40B4-BE49-F238E27FC236}">
                <a16:creationId xmlns:a16="http://schemas.microsoft.com/office/drawing/2014/main" xmlns="" id="{AFEC241A-CD15-8A4D-8958-C9374D705D34}"/>
              </a:ext>
            </a:extLst>
          </p:cNvPr>
          <p:cNvSpPr txBox="1"/>
          <p:nvPr/>
        </p:nvSpPr>
        <p:spPr>
          <a:xfrm>
            <a:off x="9382539" y="3740217"/>
            <a:ext cx="2284925" cy="923330"/>
          </a:xfrm>
          <a:prstGeom prst="rect">
            <a:avLst/>
          </a:prstGeom>
          <a:noFill/>
        </p:spPr>
        <p:txBody>
          <a:bodyPr wrap="square" rtlCol="0">
            <a:spAutoFit/>
          </a:bodyPr>
          <a:lstStyle/>
          <a:p>
            <a:r>
              <a:rPr kumimoji="1" lang="zh-HK" altLang="en-US" sz="5400" b="1" dirty="0">
                <a:ln w="22225">
                  <a:solidFill>
                    <a:schemeClr val="accent2"/>
                  </a:solidFill>
                  <a:prstDash val="solid"/>
                </a:ln>
                <a:solidFill>
                  <a:schemeClr val="accent2">
                    <a:lumMod val="40000"/>
                    <a:lumOff val="60000"/>
                  </a:schemeClr>
                </a:solidFill>
              </a:rPr>
              <a:t>李時珍</a:t>
            </a:r>
          </a:p>
        </p:txBody>
      </p:sp>
      <p:sp>
        <p:nvSpPr>
          <p:cNvPr id="25" name="矩形 24">
            <a:extLst>
              <a:ext uri="{FF2B5EF4-FFF2-40B4-BE49-F238E27FC236}">
                <a16:creationId xmlns:a16="http://schemas.microsoft.com/office/drawing/2014/main" xmlns="" id="{C938B581-55B4-4441-A5BF-02C0DF929E13}"/>
              </a:ext>
            </a:extLst>
          </p:cNvPr>
          <p:cNvSpPr/>
          <p:nvPr/>
        </p:nvSpPr>
        <p:spPr>
          <a:xfrm>
            <a:off x="1100525" y="3695248"/>
            <a:ext cx="1569660" cy="923330"/>
          </a:xfrm>
          <a:prstGeom prst="rect">
            <a:avLst/>
          </a:prstGeom>
          <a:noFill/>
        </p:spPr>
        <p:txBody>
          <a:bodyPr wrap="none" lIns="91440" tIns="45720" rIns="91440" bIns="45720">
            <a:spAutoFit/>
          </a:bodyPr>
          <a:lstStyle/>
          <a:p>
            <a:pPr algn="ctr"/>
            <a:r>
              <a:rPr kumimoji="1" lang="zh-HK" altLang="en-US" sz="5400" b="1" cap="none" spc="0" dirty="0">
                <a:ln w="22225">
                  <a:solidFill>
                    <a:schemeClr val="accent2"/>
                  </a:solidFill>
                  <a:prstDash val="solid"/>
                </a:ln>
                <a:solidFill>
                  <a:schemeClr val="accent2">
                    <a:lumMod val="40000"/>
                    <a:lumOff val="60000"/>
                  </a:schemeClr>
                </a:solidFill>
                <a:effectLst/>
              </a:rPr>
              <a:t>扁鵲</a:t>
            </a:r>
            <a:endParaRPr lang="zh-HK" altLang="en-US" sz="5400" b="1" cap="none" spc="0" dirty="0">
              <a:ln w="22225">
                <a:solidFill>
                  <a:schemeClr val="accent2"/>
                </a:solidFill>
                <a:prstDash val="solid"/>
              </a:ln>
              <a:solidFill>
                <a:schemeClr val="accent2">
                  <a:lumMod val="40000"/>
                  <a:lumOff val="60000"/>
                </a:schemeClr>
              </a:solidFill>
              <a:effectLst/>
            </a:endParaRPr>
          </a:p>
        </p:txBody>
      </p:sp>
      <p:sp>
        <p:nvSpPr>
          <p:cNvPr id="36" name="矩形 35">
            <a:extLst>
              <a:ext uri="{FF2B5EF4-FFF2-40B4-BE49-F238E27FC236}">
                <a16:creationId xmlns:a16="http://schemas.microsoft.com/office/drawing/2014/main" xmlns="" id="{6CFCE59F-F148-D145-B187-4B7E697163CD}"/>
              </a:ext>
            </a:extLst>
          </p:cNvPr>
          <p:cNvSpPr/>
          <p:nvPr/>
        </p:nvSpPr>
        <p:spPr>
          <a:xfrm>
            <a:off x="3906037" y="3679229"/>
            <a:ext cx="1569660" cy="923330"/>
          </a:xfrm>
          <a:prstGeom prst="rect">
            <a:avLst/>
          </a:prstGeom>
          <a:noFill/>
        </p:spPr>
        <p:txBody>
          <a:bodyPr wrap="none" lIns="91440" tIns="45720" rIns="91440" bIns="45720">
            <a:spAutoFit/>
          </a:bodyPr>
          <a:lstStyle/>
          <a:p>
            <a:pPr algn="ctr"/>
            <a:r>
              <a:rPr kumimoji="1" lang="zh-HK" altLang="en-US" sz="5400" b="1" dirty="0">
                <a:ln w="22225">
                  <a:solidFill>
                    <a:schemeClr val="accent2"/>
                  </a:solidFill>
                  <a:prstDash val="solid"/>
                </a:ln>
                <a:solidFill>
                  <a:schemeClr val="accent2">
                    <a:lumMod val="40000"/>
                    <a:lumOff val="60000"/>
                  </a:schemeClr>
                </a:solidFill>
              </a:rPr>
              <a:t>華佗</a:t>
            </a:r>
            <a:endParaRPr lang="zh-HK" altLang="en-US" sz="5400" b="1" dirty="0">
              <a:ln w="22225">
                <a:solidFill>
                  <a:schemeClr val="accent2"/>
                </a:solidFill>
                <a:prstDash val="solid"/>
              </a:ln>
              <a:solidFill>
                <a:schemeClr val="accent2">
                  <a:lumMod val="40000"/>
                  <a:lumOff val="60000"/>
                </a:schemeClr>
              </a:solidFill>
            </a:endParaRPr>
          </a:p>
        </p:txBody>
      </p:sp>
      <p:pic>
        <p:nvPicPr>
          <p:cNvPr id="38" name="圖片 37"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665738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ppt_x"/>
                                          </p:val>
                                        </p:tav>
                                        <p:tav tm="100000">
                                          <p:val>
                                            <p:strVal val="#ppt_x"/>
                                          </p:val>
                                        </p:tav>
                                      </p:tavLst>
                                    </p:anim>
                                    <p:anim calcmode="lin" valueType="num">
                                      <p:cBhvr additive="base">
                                        <p:cTn id="2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3" grpId="0"/>
      <p:bldP spid="2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F6F0DF4-C184-FC44-9ABC-C9C87A57641A}"/>
              </a:ext>
            </a:extLst>
          </p:cNvPr>
          <p:cNvSpPr>
            <a:spLocks noGrp="1"/>
          </p:cNvSpPr>
          <p:nvPr>
            <p:ph type="title"/>
          </p:nvPr>
        </p:nvSpPr>
        <p:spPr/>
        <p:txBody>
          <a:bodyPr/>
          <a:lstStyle/>
          <a:p>
            <a:r>
              <a:rPr kumimoji="1" lang="zh-HK" altLang="en-US" dirty="0"/>
              <a:t>在開始之前</a:t>
            </a:r>
          </a:p>
        </p:txBody>
      </p:sp>
      <p:sp>
        <p:nvSpPr>
          <p:cNvPr id="3" name="內容版面配置區 2">
            <a:extLst>
              <a:ext uri="{FF2B5EF4-FFF2-40B4-BE49-F238E27FC236}">
                <a16:creationId xmlns:a16="http://schemas.microsoft.com/office/drawing/2014/main" xmlns="" id="{1B10B5A1-D177-734C-8C1C-4CA84FA772D7}"/>
              </a:ext>
            </a:extLst>
          </p:cNvPr>
          <p:cNvSpPr>
            <a:spLocks noGrp="1"/>
          </p:cNvSpPr>
          <p:nvPr>
            <p:ph idx="1"/>
          </p:nvPr>
        </p:nvSpPr>
        <p:spPr>
          <a:xfrm>
            <a:off x="677334" y="1422401"/>
            <a:ext cx="8596668" cy="5050970"/>
          </a:xfrm>
        </p:spPr>
        <p:txBody>
          <a:bodyPr>
            <a:normAutofit/>
          </a:bodyPr>
          <a:lstStyle/>
          <a:p>
            <a:r>
              <a:rPr kumimoji="1" lang="zh-HK" altLang="en-US" sz="2400" dirty="0">
                <a:solidFill>
                  <a:schemeClr val="tx1"/>
                </a:solidFill>
              </a:rPr>
              <a:t>電視上看到的中藥廣告，通常都會出現以下字眼：</a:t>
            </a:r>
            <a:endParaRPr kumimoji="1" lang="en-US" altLang="zh-HK" sz="2400" dirty="0">
              <a:solidFill>
                <a:schemeClr val="tx1"/>
              </a:solidFill>
            </a:endParaRPr>
          </a:p>
          <a:p>
            <a:pPr>
              <a:buFont typeface="Wingdings" pitchFamily="2" charset="2"/>
              <a:buChar char="n"/>
            </a:pPr>
            <a:r>
              <a:rPr kumimoji="1" lang="en-US" altLang="zh-HK" sz="2400" dirty="0">
                <a:solidFill>
                  <a:schemeClr val="tx1"/>
                </a:solidFill>
              </a:rPr>
              <a:t>《</a:t>
            </a:r>
            <a:r>
              <a:rPr kumimoji="1" lang="zh-HK" altLang="en-US" sz="2400" dirty="0">
                <a:solidFill>
                  <a:schemeClr val="tx1"/>
                </a:solidFill>
              </a:rPr>
              <a:t>本草綱目</a:t>
            </a:r>
            <a:r>
              <a:rPr kumimoji="1" lang="en-US" altLang="zh-HK" sz="2400" dirty="0">
                <a:solidFill>
                  <a:schemeClr val="tx1"/>
                </a:solidFill>
              </a:rPr>
              <a:t>》</a:t>
            </a:r>
            <a:r>
              <a:rPr kumimoji="1" lang="zh-HK" altLang="en-US" sz="2400" dirty="0">
                <a:solidFill>
                  <a:schemeClr val="tx1"/>
                </a:solidFill>
              </a:rPr>
              <a:t>中記載</a:t>
            </a:r>
            <a:r>
              <a:rPr kumimoji="1" lang="en-US" altLang="zh-HK" sz="2400" dirty="0">
                <a:solidFill>
                  <a:schemeClr val="tx1"/>
                </a:solidFill>
              </a:rPr>
              <a:t>……</a:t>
            </a:r>
          </a:p>
          <a:p>
            <a:pPr>
              <a:buFont typeface="Wingdings" pitchFamily="2" charset="2"/>
              <a:buChar char="n"/>
            </a:pPr>
            <a:r>
              <a:rPr kumimoji="1" lang="zh-HK" altLang="en-US" sz="2400" dirty="0">
                <a:solidFill>
                  <a:schemeClr val="tx1"/>
                </a:solidFill>
              </a:rPr>
              <a:t>例如：「本草綱目記載，羊乳甘溫無毒、補寒冷虛乏</a:t>
            </a:r>
            <a:r>
              <a:rPr kumimoji="1" lang="en-US" altLang="zh-HK" sz="2400" dirty="0">
                <a:solidFill>
                  <a:schemeClr val="tx1"/>
                </a:solidFill>
              </a:rPr>
              <a:t>……</a:t>
            </a:r>
            <a:r>
              <a:rPr kumimoji="1" lang="zh-HK" altLang="en-US" sz="2400" dirty="0">
                <a:solidFill>
                  <a:schemeClr val="tx1"/>
                </a:solidFill>
              </a:rPr>
              <a:t>」</a:t>
            </a:r>
            <a:endParaRPr kumimoji="1" lang="en-US" altLang="zh-HK" sz="2400" dirty="0">
              <a:solidFill>
                <a:schemeClr val="tx1"/>
              </a:solidFill>
            </a:endParaRPr>
          </a:p>
          <a:p>
            <a:pPr>
              <a:buFont typeface="Wingdings" pitchFamily="2" charset="2"/>
              <a:buChar char="n"/>
            </a:pPr>
            <a:r>
              <a:rPr kumimoji="1" lang="zh-HK" altLang="en-US" sz="2400" dirty="0">
                <a:solidFill>
                  <a:schemeClr val="tx1"/>
                </a:solidFill>
              </a:rPr>
              <a:t>許多食品、藥物為了宣傳它們的功效，都會強調</a:t>
            </a:r>
            <a:r>
              <a:rPr kumimoji="1" lang="en-US" altLang="zh-HK" sz="2400" dirty="0">
                <a:solidFill>
                  <a:schemeClr val="tx1"/>
                </a:solidFill>
              </a:rPr>
              <a:t>《</a:t>
            </a:r>
            <a:r>
              <a:rPr kumimoji="1" lang="zh-HK" altLang="en-US" sz="2400" dirty="0">
                <a:solidFill>
                  <a:schemeClr val="tx1"/>
                </a:solidFill>
              </a:rPr>
              <a:t>本草綱目</a:t>
            </a:r>
            <a:r>
              <a:rPr kumimoji="1" lang="en-US" altLang="zh-HK" sz="2400" dirty="0" smtClean="0">
                <a:solidFill>
                  <a:schemeClr val="tx1"/>
                </a:solidFill>
              </a:rPr>
              <a:t>》</a:t>
            </a:r>
            <a:r>
              <a:rPr kumimoji="1" lang="zh-TW" altLang="en-US" sz="2400" dirty="0">
                <a:solidFill>
                  <a:schemeClr val="tx1"/>
                </a:solidFill>
              </a:rPr>
              <a:t>裏</a:t>
            </a:r>
            <a:r>
              <a:rPr kumimoji="1" lang="zh-HK" altLang="en-US" sz="2400" dirty="0" smtClean="0">
                <a:solidFill>
                  <a:schemeClr val="tx1"/>
                </a:solidFill>
              </a:rPr>
              <a:t>說</a:t>
            </a:r>
            <a:r>
              <a:rPr kumimoji="1" lang="zh-HK" altLang="en-US" sz="2400" dirty="0">
                <a:solidFill>
                  <a:schemeClr val="tx1"/>
                </a:solidFill>
              </a:rPr>
              <a:t>什麼什麼的</a:t>
            </a:r>
            <a:endParaRPr kumimoji="1" lang="en-US" altLang="zh-HK" sz="2400" dirty="0">
              <a:solidFill>
                <a:schemeClr val="tx1"/>
              </a:solidFill>
            </a:endParaRPr>
          </a:p>
          <a:p>
            <a:pPr>
              <a:buFont typeface="Wingdings" pitchFamily="2" charset="2"/>
              <a:buChar char="Ø"/>
            </a:pPr>
            <a:r>
              <a:rPr kumimoji="1" lang="zh-HK" altLang="en-US" sz="2400" dirty="0">
                <a:solidFill>
                  <a:schemeClr val="tx1"/>
                </a:solidFill>
              </a:rPr>
              <a:t>其實在以前，中醫藥條例曾規定，所有中醫藥廣告的描述均需以</a:t>
            </a:r>
            <a:r>
              <a:rPr kumimoji="1" lang="en-US" altLang="zh-HK" sz="2400" dirty="0">
                <a:solidFill>
                  <a:schemeClr val="tx1"/>
                </a:solidFill>
              </a:rPr>
              <a:t>《</a:t>
            </a:r>
            <a:r>
              <a:rPr kumimoji="1" lang="zh-HK" altLang="en-US" sz="2400" dirty="0" smtClean="0">
                <a:solidFill>
                  <a:schemeClr val="tx1"/>
                </a:solidFill>
              </a:rPr>
              <a:t>本草綱</a:t>
            </a:r>
            <a:r>
              <a:rPr kumimoji="1" lang="zh-TW" altLang="en-US" sz="2400" dirty="0" smtClean="0">
                <a:solidFill>
                  <a:schemeClr val="tx1"/>
                </a:solidFill>
              </a:rPr>
              <a:t>目</a:t>
            </a:r>
            <a:r>
              <a:rPr kumimoji="1" lang="en-US" altLang="zh-HK" sz="2400" dirty="0" smtClean="0">
                <a:solidFill>
                  <a:schemeClr val="tx1"/>
                </a:solidFill>
              </a:rPr>
              <a:t>》</a:t>
            </a:r>
            <a:r>
              <a:rPr kumimoji="1" lang="zh-HK" altLang="en-US" sz="2400" dirty="0">
                <a:solidFill>
                  <a:schemeClr val="tx1"/>
                </a:solidFill>
              </a:rPr>
              <a:t>為準（然而時過境遷，</a:t>
            </a:r>
            <a:r>
              <a:rPr kumimoji="1" lang="zh-HK" altLang="en-US" sz="2400" dirty="0" smtClean="0">
                <a:solidFill>
                  <a:schemeClr val="tx1"/>
                </a:solidFill>
              </a:rPr>
              <a:t>現在</a:t>
            </a:r>
            <a:r>
              <a:rPr kumimoji="1" lang="zh-TW" altLang="en-US" sz="2400" dirty="0" smtClean="0">
                <a:solidFill>
                  <a:schemeClr val="tx1"/>
                </a:solidFill>
              </a:rPr>
              <a:t>已</a:t>
            </a:r>
            <a:r>
              <a:rPr kumimoji="1" lang="zh-HK" altLang="en-US" sz="2400" dirty="0" smtClean="0">
                <a:solidFill>
                  <a:schemeClr val="tx1"/>
                </a:solidFill>
              </a:rPr>
              <a:t>取消</a:t>
            </a:r>
            <a:r>
              <a:rPr kumimoji="1" lang="zh-HK" altLang="en-US" sz="2400" dirty="0">
                <a:solidFill>
                  <a:schemeClr val="tx1"/>
                </a:solidFill>
              </a:rPr>
              <a:t>了這規定）</a:t>
            </a:r>
            <a:endParaRPr kumimoji="1" lang="en-US" altLang="zh-HK" sz="2400" dirty="0">
              <a:solidFill>
                <a:schemeClr val="tx1"/>
              </a:solidFill>
            </a:endParaRPr>
          </a:p>
          <a:p>
            <a:pPr>
              <a:buFont typeface="Wingdings" pitchFamily="2" charset="2"/>
              <a:buChar char="Ø"/>
            </a:pPr>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79098"/>
            <a:ext cx="2498533" cy="320400"/>
          </a:xfrm>
          <a:prstGeom prst="rect">
            <a:avLst/>
          </a:prstGeom>
        </p:spPr>
      </p:pic>
    </p:spTree>
    <p:extLst>
      <p:ext uri="{BB962C8B-B14F-4D97-AF65-F5344CB8AC3E}">
        <p14:creationId xmlns:p14="http://schemas.microsoft.com/office/powerpoint/2010/main" val="211222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dissolv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dissolve">
                                      <p:cBhvr>
                                        <p:cTn id="16" dur="500"/>
                                        <p:tgtEl>
                                          <p:spTgt spid="3">
                                            <p:txEl>
                                              <p:pRg st="2" end="2"/>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ssolve">
                                      <p:cBhvr>
                                        <p:cTn id="19" dur="500"/>
                                        <p:tgtEl>
                                          <p:spTgt spid="3">
                                            <p:txEl>
                                              <p:pRg st="3" end="3"/>
                                            </p:txEl>
                                          </p:spTgt>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9E65F6A-C773-1B47-A756-71858066CB2D}"/>
              </a:ext>
            </a:extLst>
          </p:cNvPr>
          <p:cNvSpPr>
            <a:spLocks noGrp="1"/>
          </p:cNvSpPr>
          <p:nvPr>
            <p:ph type="title"/>
          </p:nvPr>
        </p:nvSpPr>
        <p:spPr/>
        <p:txBody>
          <a:bodyPr/>
          <a:lstStyle/>
          <a:p>
            <a:r>
              <a:rPr lang="zh-HK" altLang="en-US" dirty="0"/>
              <a:t>聽過中藥管理法規沒有？</a:t>
            </a:r>
            <a:br>
              <a:rPr lang="zh-HK" altLang="en-US" dirty="0"/>
            </a:br>
            <a:endParaRPr kumimoji="1" lang="zh-HK" altLang="en-US" dirty="0"/>
          </a:p>
        </p:txBody>
      </p:sp>
      <p:sp>
        <p:nvSpPr>
          <p:cNvPr id="3" name="內容版面配置區 2">
            <a:extLst>
              <a:ext uri="{FF2B5EF4-FFF2-40B4-BE49-F238E27FC236}">
                <a16:creationId xmlns:a16="http://schemas.microsoft.com/office/drawing/2014/main" xmlns="" id="{98AEE456-6F7C-C747-9854-714AAFA30A87}"/>
              </a:ext>
            </a:extLst>
          </p:cNvPr>
          <p:cNvSpPr>
            <a:spLocks noGrp="1"/>
          </p:cNvSpPr>
          <p:nvPr>
            <p:ph idx="1"/>
          </p:nvPr>
        </p:nvSpPr>
        <p:spPr>
          <a:xfrm>
            <a:off x="677334" y="1640115"/>
            <a:ext cx="8596668" cy="4401248"/>
          </a:xfrm>
        </p:spPr>
        <p:txBody>
          <a:bodyPr/>
          <a:lstStyle/>
          <a:p>
            <a:r>
              <a:rPr kumimoji="1" lang="zh-HK" altLang="en-US" sz="2400" dirty="0">
                <a:solidFill>
                  <a:schemeClr val="tx1"/>
                </a:solidFill>
              </a:rPr>
              <a:t>根據中藥管理法規解釋彙編 第</a:t>
            </a:r>
            <a:r>
              <a:rPr kumimoji="1" lang="en-US" altLang="zh-HK" sz="2400" dirty="0">
                <a:solidFill>
                  <a:schemeClr val="tx1"/>
                </a:solidFill>
              </a:rPr>
              <a:t>4</a:t>
            </a:r>
            <a:r>
              <a:rPr kumimoji="1" lang="en-US" altLang="zh-TW" sz="2400" dirty="0">
                <a:solidFill>
                  <a:schemeClr val="tx1"/>
                </a:solidFill>
              </a:rPr>
              <a:t>5</a:t>
            </a:r>
            <a:r>
              <a:rPr kumimoji="1" lang="zh-HK" altLang="en-US" sz="2400" dirty="0">
                <a:solidFill>
                  <a:schemeClr val="tx1"/>
                </a:solidFill>
              </a:rPr>
              <a:t>條</a:t>
            </a:r>
            <a:r>
              <a:rPr kumimoji="1" lang="zh-TW" altLang="en-US" sz="2400" dirty="0">
                <a:solidFill>
                  <a:schemeClr val="tx1"/>
                </a:solidFill>
              </a:rPr>
              <a:t> 所記載</a:t>
            </a:r>
            <a:r>
              <a:rPr kumimoji="1" lang="zh-HK" altLang="en-US" sz="2400" dirty="0">
                <a:solidFill>
                  <a:schemeClr val="tx1"/>
                </a:solidFill>
              </a:rPr>
              <a:t>：</a:t>
            </a:r>
            <a:endParaRPr kumimoji="1" lang="en-US" altLang="zh-HK" sz="2400" dirty="0">
              <a:solidFill>
                <a:schemeClr val="tx1"/>
              </a:solidFill>
            </a:endParaRPr>
          </a:p>
          <a:p>
            <a:pPr>
              <a:buFont typeface="Wingdings" pitchFamily="2" charset="2"/>
              <a:buChar char="u"/>
            </a:pPr>
            <a:r>
              <a:rPr kumimoji="1" lang="zh-HK" altLang="en-US" sz="2400" dirty="0">
                <a:solidFill>
                  <a:schemeClr val="tx1"/>
                </a:solidFill>
              </a:rPr>
              <a:t>藥物廣告所用之文字圖畫，應以中央衛生主管機關所核定之 藥物名稱、劑型、處方內容、用量、用法、效能、注意事項、包裝及廠商名稱、地址為限。</a:t>
            </a:r>
            <a:endParaRPr kumimoji="1" lang="en-US" altLang="zh-HK" sz="2400" dirty="0">
              <a:solidFill>
                <a:schemeClr val="tx1"/>
              </a:solidFill>
            </a:endParaRPr>
          </a:p>
          <a:p>
            <a:pPr>
              <a:buFont typeface="Wingdings" pitchFamily="2" charset="2"/>
              <a:buChar char="u"/>
            </a:pPr>
            <a:r>
              <a:rPr kumimoji="1" lang="zh-HK" altLang="en-US" sz="2400" dirty="0">
                <a:solidFill>
                  <a:schemeClr val="tx1"/>
                </a:solidFill>
              </a:rPr>
              <a:t>中藥材之廣告所用文字，其效能應以</a:t>
            </a:r>
            <a:r>
              <a:rPr kumimoji="1" lang="zh-HK" altLang="en-US" sz="2400" b="1" dirty="0">
                <a:solidFill>
                  <a:schemeClr val="tx1"/>
                </a:solidFill>
              </a:rPr>
              <a:t>本草綱目</a:t>
            </a:r>
            <a:r>
              <a:rPr kumimoji="1" lang="zh-HK" altLang="en-US" sz="2400" dirty="0">
                <a:solidFill>
                  <a:schemeClr val="tx1"/>
                </a:solidFill>
              </a:rPr>
              <a:t>所載者為限。 </a:t>
            </a:r>
          </a:p>
          <a:p>
            <a:endParaRPr lang="zh-HK" altLang="en-US"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704498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descr="一張含有 食物, 坐, 相片, 標誌 的圖片&#10;&#10;自動產生的描述">
            <a:extLst>
              <a:ext uri="{FF2B5EF4-FFF2-40B4-BE49-F238E27FC236}">
                <a16:creationId xmlns:a16="http://schemas.microsoft.com/office/drawing/2014/main" xmlns="" id="{DF4CF367-FEAF-854B-A2A9-27AFAF8CCA49}"/>
              </a:ext>
            </a:extLst>
          </p:cNvPr>
          <p:cNvPicPr>
            <a:picLocks noGrp="1" noChangeAspect="1"/>
          </p:cNvPicPr>
          <p:nvPr>
            <p:ph idx="1"/>
          </p:nvPr>
        </p:nvPicPr>
        <p:blipFill>
          <a:blip r:embed="rId2"/>
          <a:stretch>
            <a:fillRect/>
          </a:stretch>
        </p:blipFill>
        <p:spPr>
          <a:xfrm>
            <a:off x="677334" y="1740023"/>
            <a:ext cx="8784155" cy="4373023"/>
          </a:xfrm>
        </p:spPr>
      </p:pic>
      <p:sp>
        <p:nvSpPr>
          <p:cNvPr id="2" name="標題 1">
            <a:extLst>
              <a:ext uri="{FF2B5EF4-FFF2-40B4-BE49-F238E27FC236}">
                <a16:creationId xmlns:a16="http://schemas.microsoft.com/office/drawing/2014/main" xmlns="" id="{63DE0DCD-371A-6E4E-90AE-EE2833BA2926}"/>
              </a:ext>
            </a:extLst>
          </p:cNvPr>
          <p:cNvSpPr>
            <a:spLocks noGrp="1"/>
          </p:cNvSpPr>
          <p:nvPr>
            <p:ph type="title"/>
          </p:nvPr>
        </p:nvSpPr>
        <p:spPr/>
        <p:txBody>
          <a:bodyPr/>
          <a:lstStyle/>
          <a:p>
            <a:r>
              <a:rPr kumimoji="1" lang="zh-HK" altLang="en-US" dirty="0"/>
              <a:t>值得一看的笑話</a:t>
            </a:r>
          </a:p>
        </p:txBody>
      </p:sp>
      <p:grpSp>
        <p:nvGrpSpPr>
          <p:cNvPr id="4" name="群組 3">
            <a:extLst>
              <a:ext uri="{FF2B5EF4-FFF2-40B4-BE49-F238E27FC236}">
                <a16:creationId xmlns:a16="http://schemas.microsoft.com/office/drawing/2014/main" xmlns="" id="{2A4B91A8-73EA-4238-AE60-937EC882FB38}"/>
              </a:ext>
            </a:extLst>
          </p:cNvPr>
          <p:cNvGrpSpPr/>
          <p:nvPr/>
        </p:nvGrpSpPr>
        <p:grpSpPr>
          <a:xfrm>
            <a:off x="2058375" y="2291564"/>
            <a:ext cx="6444644" cy="2842267"/>
            <a:chOff x="1564889" y="2522173"/>
            <a:chExt cx="6444644" cy="2432481"/>
          </a:xfrm>
        </p:grpSpPr>
        <p:sp>
          <p:nvSpPr>
            <p:cNvPr id="8" name="雲形 7">
              <a:extLst>
                <a:ext uri="{FF2B5EF4-FFF2-40B4-BE49-F238E27FC236}">
                  <a16:creationId xmlns:a16="http://schemas.microsoft.com/office/drawing/2014/main" xmlns="" id="{E970FD6F-9245-054C-9354-2F5ABFBE5529}"/>
                </a:ext>
              </a:extLst>
            </p:cNvPr>
            <p:cNvSpPr/>
            <p:nvPr/>
          </p:nvSpPr>
          <p:spPr>
            <a:xfrm rot="11011454">
              <a:off x="1564889" y="2522173"/>
              <a:ext cx="6444644" cy="2432481"/>
            </a:xfrm>
            <a:prstGeom prst="cloud">
              <a:avLst/>
            </a:prstGeom>
            <a:solidFill>
              <a:srgbClr val="AEE1F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dirty="0"/>
            </a:p>
          </p:txBody>
        </p:sp>
        <p:sp>
          <p:nvSpPr>
            <p:cNvPr id="3" name="矩形 2">
              <a:extLst>
                <a:ext uri="{FF2B5EF4-FFF2-40B4-BE49-F238E27FC236}">
                  <a16:creationId xmlns:a16="http://schemas.microsoft.com/office/drawing/2014/main" xmlns="" id="{2E88B945-210E-42E5-BFAC-B49CFC097580}"/>
                </a:ext>
              </a:extLst>
            </p:cNvPr>
            <p:cNvSpPr/>
            <p:nvPr/>
          </p:nvSpPr>
          <p:spPr>
            <a:xfrm>
              <a:off x="2188585" y="3183931"/>
              <a:ext cx="5516109" cy="1569660"/>
            </a:xfrm>
            <a:prstGeom prst="rect">
              <a:avLst/>
            </a:prstGeom>
          </p:spPr>
          <p:txBody>
            <a:bodyPr wrap="square">
              <a:spAutoFit/>
            </a:bodyPr>
            <a:lstStyle/>
            <a:p>
              <a:r>
                <a:rPr kumimoji="1" lang="zh-HK" altLang="en-US" sz="2400" dirty="0">
                  <a:solidFill>
                    <a:schemeClr val="tx1">
                      <a:lumMod val="95000"/>
                      <a:lumOff val="5000"/>
                    </a:schemeClr>
                  </a:solidFill>
                </a:rPr>
                <a:t>台灣某羊肉店為宣傳其食材「當歸」的功效，引用</a:t>
              </a:r>
              <a:r>
                <a:rPr kumimoji="1" lang="en-US" altLang="zh-HK" sz="2400" dirty="0">
                  <a:solidFill>
                    <a:schemeClr val="tx1">
                      <a:lumMod val="95000"/>
                      <a:lumOff val="5000"/>
                    </a:schemeClr>
                  </a:solidFill>
                </a:rPr>
                <a:t>《</a:t>
              </a:r>
              <a:r>
                <a:rPr kumimoji="1" lang="zh-HK" altLang="en-US" sz="2400" dirty="0">
                  <a:solidFill>
                    <a:schemeClr val="tx1">
                      <a:lumMod val="95000"/>
                      <a:lumOff val="5000"/>
                    </a:schemeClr>
                  </a:solidFill>
                </a:rPr>
                <a:t>本草綱目</a:t>
              </a:r>
              <a:r>
                <a:rPr kumimoji="1" lang="en-US" altLang="zh-HK" sz="2400" dirty="0">
                  <a:solidFill>
                    <a:schemeClr val="tx1">
                      <a:lumMod val="95000"/>
                      <a:lumOff val="5000"/>
                    </a:schemeClr>
                  </a:solidFill>
                </a:rPr>
                <a:t>》</a:t>
              </a:r>
              <a:r>
                <a:rPr kumimoji="1" lang="zh-HK" altLang="en-US" sz="2400" dirty="0">
                  <a:solidFill>
                    <a:schemeClr val="tx1">
                      <a:lumMod val="95000"/>
                      <a:lumOff val="5000"/>
                    </a:schemeClr>
                  </a:solidFill>
                </a:rPr>
                <a:t>作解釋：</a:t>
              </a:r>
              <a:endParaRPr kumimoji="1" lang="en-US" altLang="zh-HK" sz="2400" dirty="0">
                <a:solidFill>
                  <a:schemeClr val="tx1">
                    <a:lumMod val="95000"/>
                    <a:lumOff val="5000"/>
                  </a:schemeClr>
                </a:solidFill>
              </a:endParaRPr>
            </a:p>
            <a:p>
              <a:r>
                <a:rPr kumimoji="1" lang="zh-HK" altLang="en-US" sz="2400" dirty="0">
                  <a:solidFill>
                    <a:schemeClr val="tx1">
                      <a:lumMod val="95000"/>
                      <a:lumOff val="5000"/>
                    </a:schemeClr>
                  </a:solidFill>
                </a:rPr>
                <a:t>竟被台灣當局認為是「非法宣傳」而遭罰款。</a:t>
              </a:r>
            </a:p>
          </p:txBody>
        </p:sp>
      </p:grpSp>
      <p:pic>
        <p:nvPicPr>
          <p:cNvPr id="7" name="圖片 6"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79098"/>
            <a:ext cx="2498533" cy="320400"/>
          </a:xfrm>
          <a:prstGeom prst="rect">
            <a:avLst/>
          </a:prstGeom>
        </p:spPr>
      </p:pic>
    </p:spTree>
    <p:extLst>
      <p:ext uri="{BB962C8B-B14F-4D97-AF65-F5344CB8AC3E}">
        <p14:creationId xmlns:p14="http://schemas.microsoft.com/office/powerpoint/2010/main" val="423367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28460BD8-AE3F-4AC9-9D0B-717052AA5D3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xmlns="" id="{54420CFE-F482-466E-9E1E-C78513C0B85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5331032B-BD21-4BDA-920C-12E35805256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xmlns="" id="{E7514DA3-59E7-409E-8A3B-AD097F6E56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xmlns="" id="{57B9A2A6-3BE4-4599-9364-F71C5BFD61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xmlns="" id="{4FD744C6-4ED8-4BC9-BF68-6BDF701C5D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xmlns="" id="{092C5BAD-C911-4F8F-A1C5-470268BE6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xmlns="" id="{B133D0C8-4EC4-424F-8E70-0482D5B1B65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xmlns="" id="{7B1532A0-F4B3-4DE8-B18F-740CAAD25A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xmlns="" id="{8EFDD162-BBBA-4062-8BBF-53DBA10913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xmlns="" id="{DCFC9E65-3E19-4483-B952-25D29683CA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xmlns="" id="{0ADFFC45-3DC9-4433-926F-043E879D9D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xmlns="" id="{B5F26A87-0610-435F-AA13-BD658385C9D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67230" y="-8468"/>
            <a:ext cx="4763558" cy="6866467"/>
            <a:chOff x="67175" y="-8467"/>
            <a:chExt cx="4763558" cy="6866467"/>
          </a:xfrm>
        </p:grpSpPr>
        <p:cxnSp>
          <p:nvCxnSpPr>
            <p:cNvPr id="23" name="Straight Connector 22">
              <a:extLst>
                <a:ext uri="{FF2B5EF4-FFF2-40B4-BE49-F238E27FC236}">
                  <a16:creationId xmlns:a16="http://schemas.microsoft.com/office/drawing/2014/main" xmlns="" id="{E6321436-5AAD-4FB6-BB0D-316D4540E82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94B0BD33-3D46-4F43-947A-825DFEF6106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xmlns="" id="{92E26C27-E1F5-47DC-9F83-469D196C55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xmlns="" id="{95F944E7-2B4E-4AE2-B4DB-846FF8AE0B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xmlns="" id="{FF14952D-390F-46CC-B302-73DDD9C416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xmlns="" id="{867CDE55-B22A-40D0-882A-9452919EEC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xmlns="" id="{8C409231-C942-4808-B529-DAC32A7DB0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標題 1">
            <a:extLst>
              <a:ext uri="{FF2B5EF4-FFF2-40B4-BE49-F238E27FC236}">
                <a16:creationId xmlns:a16="http://schemas.microsoft.com/office/drawing/2014/main" xmlns="" id="{0D5B6563-77F5-E548-A51D-9A517E14818A}"/>
              </a:ext>
            </a:extLst>
          </p:cNvPr>
          <p:cNvSpPr>
            <a:spLocks noGrp="1"/>
          </p:cNvSpPr>
          <p:nvPr>
            <p:ph type="title"/>
          </p:nvPr>
        </p:nvSpPr>
        <p:spPr>
          <a:xfrm>
            <a:off x="677335" y="1282701"/>
            <a:ext cx="5096060" cy="4307148"/>
          </a:xfrm>
        </p:spPr>
        <p:txBody>
          <a:bodyPr vert="horz" lIns="91440" tIns="45720" rIns="91440" bIns="45720" rtlCol="0" anchor="ctr">
            <a:normAutofit/>
          </a:bodyPr>
          <a:lstStyle/>
          <a:p>
            <a:pPr algn="r"/>
            <a:r>
              <a:rPr kumimoji="1" lang="zh-HK" altLang="en-US" sz="5400" dirty="0"/>
              <a:t>藥聖</a:t>
            </a:r>
            <a:r>
              <a:rPr kumimoji="1" lang="en-US" altLang="zh-HK" sz="5400" kern="0" spc="-300" dirty="0"/>
              <a:t>——</a:t>
            </a:r>
            <a:r>
              <a:rPr kumimoji="1" lang="zh-HK" altLang="en-US" sz="5400" dirty="0"/>
              <a:t>李時珍</a:t>
            </a:r>
            <a:r>
              <a:rPr kumimoji="1" lang="en-US" altLang="zh-HK" sz="5400" dirty="0"/>
              <a:t/>
            </a:r>
            <a:br>
              <a:rPr kumimoji="1" lang="en-US" altLang="zh-HK" sz="5400" dirty="0"/>
            </a:br>
            <a:r>
              <a:rPr kumimoji="1" lang="zh-HK" altLang="en-US" sz="5400" dirty="0"/>
              <a:t>生平介紹</a:t>
            </a:r>
          </a:p>
        </p:txBody>
      </p:sp>
      <p:sp>
        <p:nvSpPr>
          <p:cNvPr id="31" name="Freeform: Shape 30">
            <a:extLst>
              <a:ext uri="{FF2B5EF4-FFF2-40B4-BE49-F238E27FC236}">
                <a16:creationId xmlns:a16="http://schemas.microsoft.com/office/drawing/2014/main" xmlns="" id="{69370F01-B8C9-4CE4-824C-92B2792E6E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36497" y="-8468"/>
            <a:ext cx="5074930" cy="6866468"/>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文字版面配置區 2">
            <a:extLst>
              <a:ext uri="{FF2B5EF4-FFF2-40B4-BE49-F238E27FC236}">
                <a16:creationId xmlns:a16="http://schemas.microsoft.com/office/drawing/2014/main" xmlns="" id="{E225F7DE-13B3-054D-8BAD-C69CB87BADB8}"/>
              </a:ext>
            </a:extLst>
          </p:cNvPr>
          <p:cNvSpPr>
            <a:spLocks noGrp="1"/>
          </p:cNvSpPr>
          <p:nvPr>
            <p:ph type="body" idx="1"/>
          </p:nvPr>
        </p:nvSpPr>
        <p:spPr>
          <a:xfrm>
            <a:off x="7899713" y="1727754"/>
            <a:ext cx="3602567" cy="3420164"/>
          </a:xfrm>
        </p:spPr>
        <p:txBody>
          <a:bodyPr vert="horz" lIns="91440" tIns="45720" rIns="91440" bIns="45720" rtlCol="0" anchor="ctr">
            <a:normAutofit/>
          </a:bodyPr>
          <a:lstStyle/>
          <a:p>
            <a:pPr marL="342900" indent="-342900">
              <a:buClr>
                <a:srgbClr val="0070C0"/>
              </a:buClr>
              <a:buFont typeface="+mj-lt"/>
              <a:buAutoNum type="arabicPeriod"/>
            </a:pPr>
            <a:r>
              <a:rPr kumimoji="1" lang="zh-HK" altLang="en-US" sz="2800" dirty="0">
                <a:solidFill>
                  <a:srgbClr val="FFFFFF"/>
                </a:solidFill>
              </a:rPr>
              <a:t>家庭背景</a:t>
            </a:r>
            <a:endParaRPr kumimoji="1" lang="en-US" altLang="zh-HK" sz="2800" dirty="0">
              <a:solidFill>
                <a:srgbClr val="FFFFFF"/>
              </a:solidFill>
            </a:endParaRPr>
          </a:p>
          <a:p>
            <a:pPr marL="342900" indent="-342900">
              <a:buClr>
                <a:srgbClr val="0070C0"/>
              </a:buClr>
              <a:buFont typeface="+mj-lt"/>
              <a:buAutoNum type="arabicPeriod"/>
            </a:pPr>
            <a:r>
              <a:rPr kumimoji="1" lang="zh-HK" altLang="en-US" sz="2800" dirty="0">
                <a:solidFill>
                  <a:srgbClr val="FFFFFF"/>
                </a:solidFill>
              </a:rPr>
              <a:t>早期經歷</a:t>
            </a:r>
            <a:endParaRPr kumimoji="1" lang="en-US" altLang="zh-HK" sz="2800" dirty="0">
              <a:solidFill>
                <a:srgbClr val="FFFFFF"/>
              </a:solidFill>
            </a:endParaRPr>
          </a:p>
          <a:p>
            <a:pPr marL="342900" indent="-342900">
              <a:buClr>
                <a:srgbClr val="0070C0"/>
              </a:buClr>
              <a:buFont typeface="+mj-lt"/>
              <a:buAutoNum type="arabicPeriod"/>
            </a:pPr>
            <a:r>
              <a:rPr kumimoji="1" lang="zh-HK" altLang="en-US" sz="2800" dirty="0">
                <a:solidFill>
                  <a:srgbClr val="FFFFFF"/>
                </a:solidFill>
              </a:rPr>
              <a:t>醫名遠揚</a:t>
            </a:r>
            <a:endParaRPr kumimoji="1" lang="en-US" altLang="zh-HK" sz="2800" dirty="0">
              <a:solidFill>
                <a:srgbClr val="FFFFFF"/>
              </a:solidFill>
            </a:endParaRPr>
          </a:p>
          <a:p>
            <a:pPr marL="342900" indent="-342900">
              <a:buClr>
                <a:srgbClr val="0070C0"/>
              </a:buClr>
              <a:buFont typeface="+mj-lt"/>
              <a:buAutoNum type="arabicPeriod"/>
            </a:pPr>
            <a:r>
              <a:rPr kumimoji="1" lang="zh-HK" altLang="en-US" sz="2800" dirty="0">
                <a:solidFill>
                  <a:srgbClr val="FFFFFF"/>
                </a:solidFill>
              </a:rPr>
              <a:t>回鄉編書</a:t>
            </a:r>
            <a:endParaRPr kumimoji="1" lang="en-US" altLang="zh-HK" sz="2800" dirty="0">
              <a:solidFill>
                <a:srgbClr val="FFFFFF"/>
              </a:solidFill>
            </a:endParaRPr>
          </a:p>
        </p:txBody>
      </p:sp>
      <p:pic>
        <p:nvPicPr>
          <p:cNvPr id="30" name="圖片 29"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4865" y="6494088"/>
            <a:ext cx="2498533" cy="320400"/>
          </a:xfrm>
          <a:prstGeom prst="rect">
            <a:avLst/>
          </a:prstGeom>
        </p:spPr>
      </p:pic>
    </p:spTree>
    <p:extLst>
      <p:ext uri="{BB962C8B-B14F-4D97-AF65-F5344CB8AC3E}">
        <p14:creationId xmlns:p14="http://schemas.microsoft.com/office/powerpoint/2010/main" val="125895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490B9E78-1BC2-8E41-9B25-39D2B3865B04}"/>
              </a:ext>
            </a:extLst>
          </p:cNvPr>
          <p:cNvSpPr>
            <a:spLocks noGrp="1"/>
          </p:cNvSpPr>
          <p:nvPr>
            <p:ph type="title"/>
          </p:nvPr>
        </p:nvSpPr>
        <p:spPr/>
        <p:txBody>
          <a:bodyPr/>
          <a:lstStyle/>
          <a:p>
            <a:r>
              <a:rPr kumimoji="1" lang="zh-HK" altLang="en-US" dirty="0"/>
              <a:t>家庭背景</a:t>
            </a:r>
          </a:p>
        </p:txBody>
      </p:sp>
      <p:sp>
        <p:nvSpPr>
          <p:cNvPr id="3" name="內容版面配置區 2">
            <a:extLst>
              <a:ext uri="{FF2B5EF4-FFF2-40B4-BE49-F238E27FC236}">
                <a16:creationId xmlns:a16="http://schemas.microsoft.com/office/drawing/2014/main" xmlns="" id="{00DC28C0-0E25-4449-A690-CCF40C97407B}"/>
              </a:ext>
            </a:extLst>
          </p:cNvPr>
          <p:cNvSpPr>
            <a:spLocks noGrp="1"/>
          </p:cNvSpPr>
          <p:nvPr>
            <p:ph idx="1"/>
          </p:nvPr>
        </p:nvSpPr>
        <p:spPr>
          <a:xfrm>
            <a:off x="677334" y="1611087"/>
            <a:ext cx="8596668" cy="4905828"/>
          </a:xfrm>
        </p:spPr>
        <p:txBody>
          <a:bodyPr/>
          <a:lstStyle/>
          <a:p>
            <a:r>
              <a:rPr kumimoji="1" lang="zh-HK" altLang="en-US" sz="2400" dirty="0"/>
              <a:t>正德十三年（</a:t>
            </a:r>
            <a:r>
              <a:rPr kumimoji="1" lang="en-US" altLang="zh-HK" sz="2400" dirty="0"/>
              <a:t>1</a:t>
            </a:r>
            <a:r>
              <a:rPr kumimoji="1" lang="en-US" altLang="zh-TW" sz="2400" dirty="0"/>
              <a:t>518</a:t>
            </a:r>
            <a:r>
              <a:rPr kumimoji="1" lang="zh-TW" altLang="en-US" sz="2400" dirty="0"/>
              <a:t>）</a:t>
            </a:r>
            <a:r>
              <a:rPr kumimoji="1" lang="zh-HK" altLang="en-US" sz="2400" dirty="0"/>
              <a:t>，李時珍於湖北省蘄春縣蘄州</a:t>
            </a:r>
            <a:r>
              <a:rPr kumimoji="1" lang="zh-HK" altLang="en-US" sz="2400" dirty="0" smtClean="0"/>
              <a:t>鎮出生</a:t>
            </a:r>
            <a:endParaRPr kumimoji="1" lang="en-US" altLang="zh-HK" sz="2400" dirty="0"/>
          </a:p>
          <a:p>
            <a:r>
              <a:rPr kumimoji="1" lang="zh-HK" altLang="en-US" sz="2400" dirty="0"/>
              <a:t>李時珍一家是醫藥世家：</a:t>
            </a:r>
            <a:endParaRPr kumimoji="1" lang="en-US" altLang="zh-HK" sz="2400" dirty="0"/>
          </a:p>
          <a:p>
            <a:pPr>
              <a:buFont typeface="Wingdings" pitchFamily="2" charset="2"/>
              <a:buChar char="Ø"/>
            </a:pPr>
            <a:r>
              <a:rPr kumimoji="1" lang="zh-HK" altLang="en-US" sz="2400" dirty="0"/>
              <a:t>祖父是一名鈴醫</a:t>
            </a:r>
            <a:endParaRPr kumimoji="1" lang="en-US" altLang="zh-HK" sz="2400" dirty="0"/>
          </a:p>
          <a:p>
            <a:pPr>
              <a:buFont typeface="Wingdings" pitchFamily="2" charset="2"/>
              <a:buChar char="Ø"/>
            </a:pPr>
            <a:r>
              <a:rPr kumimoji="1" lang="zh-HK" altLang="en-US" sz="2400" dirty="0"/>
              <a:t>父親李言聞，是當地名醫，在蘄州及附近州縣頗有名氣</a:t>
            </a:r>
            <a:endParaRPr kumimoji="1" lang="en-US" altLang="zh-HK" sz="2400" dirty="0"/>
          </a:p>
          <a:p>
            <a:pPr>
              <a:buFont typeface="Wingdings" pitchFamily="2" charset="2"/>
              <a:buChar char="ü"/>
            </a:pPr>
            <a:r>
              <a:rPr kumimoji="1" lang="zh-HK" altLang="en-US" sz="2400" dirty="0"/>
              <a:t>曾擔任過「太醫吏目」的職務（一種御醫官）</a:t>
            </a:r>
            <a:endParaRPr kumimoji="1" lang="en-US" altLang="zh-HK" sz="2400" dirty="0"/>
          </a:p>
          <a:p>
            <a:pPr>
              <a:buFont typeface="Wingdings" pitchFamily="2" charset="2"/>
              <a:buChar char="Ø"/>
            </a:pPr>
            <a:r>
              <a:rPr kumimoji="1" lang="zh-HK" altLang="en-US" sz="2400" dirty="0"/>
              <a:t>哥哥李思珍，同樣學醫於父親</a:t>
            </a:r>
            <a:endParaRPr kumimoji="1" lang="en-US" altLang="zh-HK" sz="2400" dirty="0"/>
          </a:p>
          <a:p>
            <a:r>
              <a:rPr kumimoji="1" lang="zh-HK" altLang="en-US" sz="2400" dirty="0"/>
              <a:t>由於李時珍天資較聰慧，李言聞本打算讓李思珍繼承家業，全力供養李時珍考取功名</a:t>
            </a:r>
            <a:endParaRPr kumimoji="1" lang="en-US" altLang="zh-HK" sz="24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43094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500"/>
                                        <p:tgtEl>
                                          <p:spTgt spid="3">
                                            <p:txEl>
                                              <p:pRg st="1" end="1"/>
                                            </p:txEl>
                                          </p:spTgt>
                                        </p:tgtEl>
                                      </p:cBhvr>
                                    </p:animEffect>
                                  </p:childTnLst>
                                </p:cTn>
                              </p:par>
                            </p:childTnLst>
                          </p:cTn>
                        </p:par>
                        <p:par>
                          <p:cTn id="13" fill="hold">
                            <p:stCondLst>
                              <p:cond delay="500"/>
                            </p:stCondLst>
                            <p:childTnLst>
                              <p:par>
                                <p:cTn id="14" presetID="6" presetClass="entr" presetSubtype="16"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circle(in)">
                                      <p:cBhvr>
                                        <p:cTn id="16" dur="500"/>
                                        <p:tgtEl>
                                          <p:spTgt spid="3">
                                            <p:txEl>
                                              <p:pRg st="2" end="2"/>
                                            </p:txEl>
                                          </p:spTgt>
                                        </p:tgtEl>
                                      </p:cBhvr>
                                    </p:animEffect>
                                  </p:childTnLst>
                                </p:cTn>
                              </p:par>
                            </p:childTnLst>
                          </p:cTn>
                        </p:par>
                        <p:par>
                          <p:cTn id="17" fill="hold">
                            <p:stCondLst>
                              <p:cond delay="1000"/>
                            </p:stCondLst>
                            <p:childTnLst>
                              <p:par>
                                <p:cTn id="18" presetID="6" presetClass="entr" presetSubtype="16"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500"/>
                                        <p:tgtEl>
                                          <p:spTgt spid="3">
                                            <p:txEl>
                                              <p:pRg st="3" end="3"/>
                                            </p:txEl>
                                          </p:spTgt>
                                        </p:tgtEl>
                                      </p:cBhvr>
                                    </p:animEffect>
                                  </p:childTnLst>
                                </p:cTn>
                              </p:par>
                            </p:childTnLst>
                          </p:cTn>
                        </p:par>
                        <p:par>
                          <p:cTn id="21" fill="hold">
                            <p:stCondLst>
                              <p:cond delay="1500"/>
                            </p:stCondLst>
                            <p:childTnLst>
                              <p:par>
                                <p:cTn id="22" presetID="6" presetClass="entr" presetSubtype="16"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ircle(in)">
                                      <p:cBhvr>
                                        <p:cTn id="24" dur="500"/>
                                        <p:tgtEl>
                                          <p:spTgt spid="3">
                                            <p:txEl>
                                              <p:pRg st="4" end="4"/>
                                            </p:txEl>
                                          </p:spTgt>
                                        </p:tgtEl>
                                      </p:cBhvr>
                                    </p:animEffect>
                                  </p:childTnLst>
                                </p:cTn>
                              </p:par>
                            </p:childTnLst>
                          </p:cTn>
                        </p:par>
                        <p:par>
                          <p:cTn id="25" fill="hold">
                            <p:stCondLst>
                              <p:cond delay="2000"/>
                            </p:stCondLst>
                            <p:childTnLst>
                              <p:par>
                                <p:cTn id="26" presetID="6" presetClass="entr" presetSubtype="16"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circle(i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C09AE57-2D71-5343-B216-ED7EEF8A029C}"/>
              </a:ext>
            </a:extLst>
          </p:cNvPr>
          <p:cNvSpPr>
            <a:spLocks noGrp="1"/>
          </p:cNvSpPr>
          <p:nvPr>
            <p:ph type="title"/>
          </p:nvPr>
        </p:nvSpPr>
        <p:spPr/>
        <p:txBody>
          <a:bodyPr/>
          <a:lstStyle/>
          <a:p>
            <a:r>
              <a:rPr kumimoji="1" lang="zh-HK" altLang="en-US" dirty="0"/>
              <a:t>早期經歷</a:t>
            </a:r>
          </a:p>
        </p:txBody>
      </p:sp>
      <p:sp>
        <p:nvSpPr>
          <p:cNvPr id="3" name="內容版面配置區 2">
            <a:extLst>
              <a:ext uri="{FF2B5EF4-FFF2-40B4-BE49-F238E27FC236}">
                <a16:creationId xmlns:a16="http://schemas.microsoft.com/office/drawing/2014/main" xmlns="" id="{12AE133B-DD77-7E46-B2B1-BE33DF84D1AC}"/>
              </a:ext>
            </a:extLst>
          </p:cNvPr>
          <p:cNvSpPr>
            <a:spLocks noGrp="1"/>
          </p:cNvSpPr>
          <p:nvPr>
            <p:ph idx="1"/>
          </p:nvPr>
        </p:nvSpPr>
        <p:spPr>
          <a:xfrm>
            <a:off x="677334" y="1681618"/>
            <a:ext cx="9070348" cy="4298268"/>
          </a:xfrm>
        </p:spPr>
        <p:txBody>
          <a:bodyPr>
            <a:normAutofit/>
          </a:bodyPr>
          <a:lstStyle/>
          <a:p>
            <a:r>
              <a:rPr kumimoji="1" lang="zh-HK" altLang="en-US" sz="2400" dirty="0"/>
              <a:t>李時珍自幼體弱多病，但性格活潑好動，喜愛讀書</a:t>
            </a:r>
            <a:endParaRPr kumimoji="1" lang="en-US" altLang="zh-HK" sz="2400" dirty="0"/>
          </a:p>
          <a:p>
            <a:r>
              <a:rPr kumimoji="1" lang="zh-HK" altLang="en-US" sz="2400" dirty="0"/>
              <a:t>自幼便觀察父親診症</a:t>
            </a:r>
            <a:endParaRPr kumimoji="1" lang="en-US" altLang="zh-HK" sz="2400" dirty="0"/>
          </a:p>
          <a:p>
            <a:r>
              <a:rPr kumimoji="1" lang="zh-HK" altLang="en-US" sz="2400" dirty="0"/>
              <a:t>父親醫術高明，鄉人云能治百病</a:t>
            </a:r>
            <a:endParaRPr kumimoji="1" lang="en-US" altLang="zh-HK" sz="2400" dirty="0"/>
          </a:p>
          <a:p>
            <a:r>
              <a:rPr kumimoji="1" lang="zh-HK" altLang="en-US" sz="2400" dirty="0"/>
              <a:t>在耳濡目染下，李時珍的醫術有很大提升</a:t>
            </a:r>
            <a:endParaRPr kumimoji="1" lang="en-US" altLang="zh-HK" sz="2400" dirty="0"/>
          </a:p>
          <a:p>
            <a:r>
              <a:rPr kumimoji="1" lang="zh-HK" altLang="en-US" sz="2400" dirty="0"/>
              <a:t>父命為重，李時珍雖然熱愛醫學，也只好聽從父親的安排，專心考取功名</a:t>
            </a:r>
            <a:endParaRPr kumimoji="1" lang="en-US" altLang="zh-HK" sz="2400" dirty="0"/>
          </a:p>
          <a:p>
            <a:r>
              <a:rPr kumimoji="1" lang="zh-HK" altLang="en-US" sz="2400" dirty="0"/>
              <a:t>他天資聰穎，在十四歲時便已考中秀才</a:t>
            </a:r>
            <a:endParaRPr kumimoji="1" lang="en-US" altLang="zh-HK" sz="2400" dirty="0"/>
          </a:p>
          <a:p>
            <a:endParaRPr kumimoji="1" lang="zh-HK" altLang="en-US" sz="20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84278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0E5A90D-6533-194B-8D5D-9DEBBF33502C}"/>
              </a:ext>
            </a:extLst>
          </p:cNvPr>
          <p:cNvSpPr>
            <a:spLocks noGrp="1"/>
          </p:cNvSpPr>
          <p:nvPr>
            <p:ph type="title"/>
          </p:nvPr>
        </p:nvSpPr>
        <p:spPr/>
        <p:txBody>
          <a:bodyPr/>
          <a:lstStyle/>
          <a:p>
            <a:r>
              <a:rPr kumimoji="1" lang="zh-HK" altLang="en-US" dirty="0"/>
              <a:t>三次鄉試均不弟</a:t>
            </a:r>
          </a:p>
        </p:txBody>
      </p:sp>
      <p:sp>
        <p:nvSpPr>
          <p:cNvPr id="3" name="內容版面配置區 2">
            <a:extLst>
              <a:ext uri="{FF2B5EF4-FFF2-40B4-BE49-F238E27FC236}">
                <a16:creationId xmlns:a16="http://schemas.microsoft.com/office/drawing/2014/main" xmlns="" id="{23BEA5BB-3857-AB43-AF57-44F723072688}"/>
              </a:ext>
            </a:extLst>
          </p:cNvPr>
          <p:cNvSpPr>
            <a:spLocks noGrp="1"/>
          </p:cNvSpPr>
          <p:nvPr>
            <p:ph idx="1"/>
          </p:nvPr>
        </p:nvSpPr>
        <p:spPr>
          <a:xfrm>
            <a:off x="677334" y="1930401"/>
            <a:ext cx="8596668" cy="4110962"/>
          </a:xfrm>
        </p:spPr>
        <p:txBody>
          <a:bodyPr>
            <a:normAutofit/>
          </a:bodyPr>
          <a:lstStyle/>
          <a:p>
            <a:r>
              <a:rPr kumimoji="1" lang="zh-HK" altLang="en-US" sz="2400" dirty="0"/>
              <a:t>早早考中秀才，但李時珍其後連續兩次參加鄉試均未能考中舉人</a:t>
            </a:r>
            <a:endParaRPr kumimoji="1" lang="en-US" altLang="zh-HK" sz="2400" dirty="0"/>
          </a:p>
          <a:p>
            <a:r>
              <a:rPr kumimoji="1" lang="zh-HK" altLang="en-US" sz="2400" dirty="0"/>
              <a:t>李時珍</a:t>
            </a:r>
            <a:r>
              <a:rPr kumimoji="1" lang="en-US" altLang="zh-HK" sz="2400" dirty="0"/>
              <a:t>2</a:t>
            </a:r>
            <a:r>
              <a:rPr kumimoji="1" lang="en-US" altLang="zh-TW" sz="2400" dirty="0"/>
              <a:t>2</a:t>
            </a:r>
            <a:r>
              <a:rPr kumimoji="1" lang="zh-HK" altLang="en-US" sz="2400" dirty="0"/>
              <a:t>歲時，第三次，也是他最後一次進武昌考試</a:t>
            </a:r>
            <a:endParaRPr kumimoji="1" lang="en-US" altLang="zh-HK" sz="2400" dirty="0"/>
          </a:p>
          <a:p>
            <a:r>
              <a:rPr kumimoji="1" lang="zh-HK" altLang="en-US" sz="2400" dirty="0"/>
              <a:t>他不幸在此之前感染了風寒</a:t>
            </a:r>
            <a:endParaRPr kumimoji="1" lang="en-US" altLang="zh-HK" sz="2400" dirty="0"/>
          </a:p>
          <a:p>
            <a:r>
              <a:rPr kumimoji="1" lang="zh-HK" altLang="en-US" sz="2400" dirty="0"/>
              <a:t>狀態極差之下，不但沒有考中，差點把小命都丟了</a:t>
            </a:r>
            <a:endParaRPr kumimoji="1" lang="en-US" altLang="zh-HK" sz="2400" dirty="0"/>
          </a:p>
          <a:p>
            <a:r>
              <a:rPr kumimoji="1" lang="zh-HK" altLang="en-US" sz="2400" dirty="0"/>
              <a:t>從此，他決心棄儒從醫，拜其父為師</a:t>
            </a:r>
            <a:endParaRPr kumimoji="1" lang="en-US" altLang="zh-HK" sz="2400" dirty="0"/>
          </a:p>
          <a:p>
            <a:r>
              <a:rPr kumimoji="1" lang="zh-HK" altLang="en-US" sz="2400" dirty="0"/>
              <a:t>父親早就看出他才能都在醫學上，加上仕途尚未開始便已如此不順，萬般無奈之下，還是讓他踏上了醫學之路</a:t>
            </a:r>
            <a:endParaRPr kumimoji="1" lang="en-US" altLang="zh-HK" sz="2400" dirty="0"/>
          </a:p>
          <a:p>
            <a:endParaRPr kumimoji="1" lang="zh-HK" altLang="en-US" sz="20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56134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E7865D2F-CCD7-AB4D-AF28-B7081D36702C}"/>
              </a:ext>
            </a:extLst>
          </p:cNvPr>
          <p:cNvSpPr>
            <a:spLocks noGrp="1"/>
          </p:cNvSpPr>
          <p:nvPr>
            <p:ph type="title"/>
          </p:nvPr>
        </p:nvSpPr>
        <p:spPr/>
        <p:txBody>
          <a:bodyPr/>
          <a:lstStyle/>
          <a:p>
            <a:r>
              <a:rPr kumimoji="1" lang="zh-HK" altLang="en-US" dirty="0"/>
              <a:t>佚事帶來的觸動</a:t>
            </a:r>
          </a:p>
        </p:txBody>
      </p:sp>
      <p:sp>
        <p:nvSpPr>
          <p:cNvPr id="3" name="內容版面配置區 2">
            <a:extLst>
              <a:ext uri="{FF2B5EF4-FFF2-40B4-BE49-F238E27FC236}">
                <a16:creationId xmlns:a16="http://schemas.microsoft.com/office/drawing/2014/main" xmlns="" id="{6B473871-F994-1D47-9229-AB0ACB661147}"/>
              </a:ext>
            </a:extLst>
          </p:cNvPr>
          <p:cNvSpPr>
            <a:spLocks noGrp="1"/>
          </p:cNvSpPr>
          <p:nvPr>
            <p:ph idx="1"/>
          </p:nvPr>
        </p:nvSpPr>
        <p:spPr>
          <a:xfrm>
            <a:off x="677333" y="2160589"/>
            <a:ext cx="8812895" cy="3880773"/>
          </a:xfrm>
        </p:spPr>
        <p:txBody>
          <a:bodyPr>
            <a:normAutofit/>
          </a:bodyPr>
          <a:lstStyle/>
          <a:p>
            <a:r>
              <a:rPr kumimoji="1" lang="zh-HK" altLang="en-US" sz="2400" dirty="0"/>
              <a:t>傳聞有一次李時珍協助父親診症時，有一幫人憤怒地</a:t>
            </a:r>
            <a:r>
              <a:rPr kumimoji="1" lang="zh-HK" altLang="en-US" sz="2400" dirty="0" smtClean="0"/>
              <a:t>拖</a:t>
            </a:r>
            <a:r>
              <a:rPr kumimoji="1" lang="zh-TW" altLang="en-US" sz="2400" dirty="0" smtClean="0"/>
              <a:t>着</a:t>
            </a:r>
            <a:r>
              <a:rPr kumimoji="1" lang="zh-HK" altLang="en-US" sz="2400" dirty="0" smtClean="0"/>
              <a:t>一個</a:t>
            </a:r>
            <a:r>
              <a:rPr kumimoji="1" lang="zh-HK" altLang="en-US" sz="2400" dirty="0"/>
              <a:t>江湖郎中到家裏來，讓李言聞幫忙鑑定一下郎中的藥方</a:t>
            </a:r>
            <a:endParaRPr kumimoji="1" lang="en-US" altLang="zh-HK" sz="2400" dirty="0"/>
          </a:p>
          <a:p>
            <a:r>
              <a:rPr kumimoji="1" lang="zh-HK" altLang="en-US" sz="2400" dirty="0"/>
              <a:t>原來這個郎中開的藥不但沒治好病人的病，反而使其更加嚴重了</a:t>
            </a:r>
            <a:endParaRPr kumimoji="1" lang="en-US" altLang="zh-HK" sz="2400" dirty="0"/>
          </a:p>
          <a:p>
            <a:r>
              <a:rPr kumimoji="1" lang="zh-HK" altLang="en-US" sz="2400" dirty="0"/>
              <a:t>李時珍經過研究，發現郎中只是根據醫書所記載的配方開藥</a:t>
            </a:r>
            <a:endParaRPr kumimoji="1" lang="en-US" altLang="zh-HK" sz="2400" dirty="0"/>
          </a:p>
          <a:p>
            <a:r>
              <a:rPr kumimoji="1" lang="zh-HK" altLang="en-US" sz="2400" dirty="0"/>
              <a:t>郎中並沒有引用錯誤</a:t>
            </a:r>
            <a:endParaRPr kumimoji="1" lang="en-US" altLang="zh-HK" sz="2400" dirty="0"/>
          </a:p>
          <a:p>
            <a:r>
              <a:rPr kumimoji="1" lang="zh-HK" altLang="en-US" sz="2400" dirty="0"/>
              <a:t>但記載該藥方的古書本身就是錯的</a:t>
            </a:r>
            <a:endParaRPr kumimoji="1" lang="en-US" altLang="zh-HK"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88307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anim calcmode="lin" valueType="num">
                                      <p:cBhvr>
                                        <p:cTn id="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anim calcmode="lin" valueType="num">
                                      <p:cBhvr>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anim calcmode="lin" valueType="num">
                                      <p:cBhvr>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anim calcmode="lin" valueType="num">
                                      <p:cBhvr>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6F60644-2C31-7B4C-A046-50CBC58EEF2A}"/>
              </a:ext>
            </a:extLst>
          </p:cNvPr>
          <p:cNvSpPr>
            <a:spLocks noGrp="1"/>
          </p:cNvSpPr>
          <p:nvPr>
            <p:ph type="title"/>
          </p:nvPr>
        </p:nvSpPr>
        <p:spPr/>
        <p:txBody>
          <a:bodyPr/>
          <a:lstStyle/>
          <a:p>
            <a:r>
              <a:rPr kumimoji="1" lang="zh-HK" altLang="en-US" dirty="0"/>
              <a:t>佚事帶來的觸動</a:t>
            </a:r>
          </a:p>
        </p:txBody>
      </p:sp>
      <p:sp>
        <p:nvSpPr>
          <p:cNvPr id="3" name="內容版面配置區 2">
            <a:extLst>
              <a:ext uri="{FF2B5EF4-FFF2-40B4-BE49-F238E27FC236}">
                <a16:creationId xmlns:a16="http://schemas.microsoft.com/office/drawing/2014/main" xmlns="" id="{3168E765-2444-4E49-ACCA-2114363748F0}"/>
              </a:ext>
            </a:extLst>
          </p:cNvPr>
          <p:cNvSpPr>
            <a:spLocks noGrp="1"/>
          </p:cNvSpPr>
          <p:nvPr>
            <p:ph idx="1"/>
          </p:nvPr>
        </p:nvSpPr>
        <p:spPr/>
        <p:txBody>
          <a:bodyPr/>
          <a:lstStyle/>
          <a:p>
            <a:r>
              <a:rPr kumimoji="1" lang="zh-HK" altLang="en-US" sz="2400" dirty="0"/>
              <a:t>後來，有一名醫生為一名精神病人開藥，用了一味叫「防葵」的藥</a:t>
            </a:r>
            <a:endParaRPr kumimoji="1" lang="en-US" altLang="zh-HK" sz="2400" dirty="0"/>
          </a:p>
          <a:p>
            <a:pPr>
              <a:buFont typeface="Wingdings" pitchFamily="2" charset="2"/>
              <a:buChar char="Ø"/>
            </a:pPr>
            <a:r>
              <a:rPr kumimoji="1" lang="zh-HK" altLang="en-US" sz="2400" dirty="0"/>
              <a:t>病人吃完後很快就死了</a:t>
            </a:r>
            <a:endParaRPr kumimoji="1" lang="en-US" altLang="zh-HK" sz="2400" dirty="0"/>
          </a:p>
          <a:p>
            <a:endParaRPr kumimoji="1" lang="en-US" altLang="zh-HK" sz="2400" dirty="0"/>
          </a:p>
          <a:p>
            <a:r>
              <a:rPr kumimoji="1" lang="zh-HK" altLang="en-US" sz="2400" dirty="0"/>
              <a:t>又有另一個病人，吃了一味叫「黃精」的補藥</a:t>
            </a:r>
            <a:endParaRPr kumimoji="1" lang="en-US" altLang="zh-HK" sz="2400" dirty="0"/>
          </a:p>
          <a:p>
            <a:pPr>
              <a:buFont typeface="Wingdings" pitchFamily="2" charset="2"/>
              <a:buChar char="Ø"/>
            </a:pPr>
            <a:r>
              <a:rPr kumimoji="1" lang="zh-HK" altLang="en-US" sz="2400" dirty="0"/>
              <a:t>這名倒楣鬼也是莫名其妙送了性命</a:t>
            </a:r>
            <a:endParaRPr kumimoji="1" lang="en-US" altLang="zh-HK" sz="24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77279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anim calcmode="lin" valueType="num">
                                      <p:cBhvr>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42"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anim calcmode="lin" valueType="num">
                                      <p:cBhvr>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a:extLst>
              <a:ext uri="{FF2B5EF4-FFF2-40B4-BE49-F238E27FC236}">
                <a16:creationId xmlns:a16="http://schemas.microsoft.com/office/drawing/2014/main" xmlns="" id="{2018F23D-9FC9-134F-91FC-2E4E5DDAA434}"/>
              </a:ext>
            </a:extLst>
          </p:cNvPr>
          <p:cNvPicPr>
            <a:picLocks noGrp="1" noChangeAspect="1"/>
          </p:cNvPicPr>
          <p:nvPr>
            <p:ph idx="1"/>
          </p:nvPr>
        </p:nvPicPr>
        <p:blipFill rotWithShape="1">
          <a:blip r:embed="rId3"/>
          <a:srcRect r="16798" b="6533"/>
          <a:stretch/>
        </p:blipFill>
        <p:spPr>
          <a:xfrm>
            <a:off x="959574" y="1399258"/>
            <a:ext cx="3560600" cy="3146595"/>
          </a:xfrm>
          <a:prstGeom prst="rect">
            <a:avLst/>
          </a:prstGeom>
        </p:spPr>
      </p:pic>
      <p:pic>
        <p:nvPicPr>
          <p:cNvPr id="5" name="圖片 4">
            <a:extLst>
              <a:ext uri="{FF2B5EF4-FFF2-40B4-BE49-F238E27FC236}">
                <a16:creationId xmlns:a16="http://schemas.microsoft.com/office/drawing/2014/main" xmlns="" id="{914A0FCA-1C12-2E4A-B193-EDC61E87B434}"/>
              </a:ext>
            </a:extLst>
          </p:cNvPr>
          <p:cNvPicPr>
            <a:picLocks noChangeAspect="1"/>
          </p:cNvPicPr>
          <p:nvPr/>
        </p:nvPicPr>
        <p:blipFill rotWithShape="1">
          <a:blip r:embed="rId4"/>
          <a:srcRect b="15333"/>
          <a:stretch/>
        </p:blipFill>
        <p:spPr>
          <a:xfrm>
            <a:off x="5594212" y="1416322"/>
            <a:ext cx="3762911" cy="3129531"/>
          </a:xfrm>
          <a:prstGeom prst="rect">
            <a:avLst/>
          </a:prstGeom>
        </p:spPr>
      </p:pic>
      <p:sp>
        <p:nvSpPr>
          <p:cNvPr id="6" name="文字方塊 5">
            <a:extLst>
              <a:ext uri="{FF2B5EF4-FFF2-40B4-BE49-F238E27FC236}">
                <a16:creationId xmlns:a16="http://schemas.microsoft.com/office/drawing/2014/main" xmlns="" id="{A269BC55-D276-7540-85B3-4837A2B1132C}"/>
              </a:ext>
            </a:extLst>
          </p:cNvPr>
          <p:cNvSpPr txBox="1"/>
          <p:nvPr/>
        </p:nvSpPr>
        <p:spPr>
          <a:xfrm>
            <a:off x="1621619" y="4795092"/>
            <a:ext cx="2236510" cy="584775"/>
          </a:xfrm>
          <a:prstGeom prst="rect">
            <a:avLst/>
          </a:prstGeom>
          <a:noFill/>
        </p:spPr>
        <p:txBody>
          <a:bodyPr wrap="none" rtlCol="0">
            <a:spAutoFit/>
          </a:bodyPr>
          <a:lstStyle/>
          <a:p>
            <a:r>
              <a:rPr kumimoji="1" lang="zh-HK" altLang="en-US" sz="3200" dirty="0"/>
              <a:t>良藥：芒硝</a:t>
            </a:r>
          </a:p>
        </p:txBody>
      </p:sp>
      <p:sp>
        <p:nvSpPr>
          <p:cNvPr id="7" name="文字方塊 6">
            <a:extLst>
              <a:ext uri="{FF2B5EF4-FFF2-40B4-BE49-F238E27FC236}">
                <a16:creationId xmlns:a16="http://schemas.microsoft.com/office/drawing/2014/main" xmlns="" id="{D71B4082-27E4-8148-AA66-3366DF8C9972}"/>
              </a:ext>
            </a:extLst>
          </p:cNvPr>
          <p:cNvSpPr txBox="1"/>
          <p:nvPr/>
        </p:nvSpPr>
        <p:spPr>
          <a:xfrm>
            <a:off x="6357412" y="4795092"/>
            <a:ext cx="2236510" cy="584775"/>
          </a:xfrm>
          <a:prstGeom prst="rect">
            <a:avLst/>
          </a:prstGeom>
          <a:noFill/>
        </p:spPr>
        <p:txBody>
          <a:bodyPr wrap="none" rtlCol="0">
            <a:spAutoFit/>
          </a:bodyPr>
          <a:lstStyle/>
          <a:p>
            <a:r>
              <a:rPr kumimoji="1" lang="zh-HK" altLang="en-US" sz="3200" dirty="0"/>
              <a:t>毒藥：硝石</a:t>
            </a:r>
          </a:p>
        </p:txBody>
      </p:sp>
      <p:sp>
        <p:nvSpPr>
          <p:cNvPr id="9" name="矩形 8">
            <a:extLst>
              <a:ext uri="{FF2B5EF4-FFF2-40B4-BE49-F238E27FC236}">
                <a16:creationId xmlns:a16="http://schemas.microsoft.com/office/drawing/2014/main" xmlns="" id="{2CFAB568-EABC-384B-B24D-EC9F791ED02C}"/>
              </a:ext>
            </a:extLst>
          </p:cNvPr>
          <p:cNvSpPr/>
          <p:nvPr/>
        </p:nvSpPr>
        <p:spPr>
          <a:xfrm rot="20960717">
            <a:off x="2053939" y="2222256"/>
            <a:ext cx="6903273" cy="923330"/>
          </a:xfrm>
          <a:prstGeom prst="rect">
            <a:avLst/>
          </a:prstGeom>
          <a:noFill/>
        </p:spPr>
        <p:txBody>
          <a:bodyPr wrap="square" lIns="91440" tIns="45720" rIns="91440" bIns="45720">
            <a:spAutoFit/>
          </a:bodyPr>
          <a:lstStyle/>
          <a:p>
            <a:pPr algn="ctr"/>
            <a:r>
              <a:rPr kumimoji="1" lang="zh-HK" alt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你能分出來嗎？</a:t>
            </a:r>
            <a:endParaRPr lang="zh-HK" alt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8" name="圖片 7"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08471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0716C90-063F-684C-82BF-CC179ACF1CAA}"/>
              </a:ext>
            </a:extLst>
          </p:cNvPr>
          <p:cNvSpPr>
            <a:spLocks noGrp="1"/>
          </p:cNvSpPr>
          <p:nvPr>
            <p:ph type="title"/>
          </p:nvPr>
        </p:nvSpPr>
        <p:spPr/>
        <p:txBody>
          <a:bodyPr/>
          <a:lstStyle/>
          <a:p>
            <a:r>
              <a:rPr kumimoji="1" lang="zh-HK" altLang="en-US" dirty="0"/>
              <a:t>苦讀醫藥聖經</a:t>
            </a:r>
          </a:p>
        </p:txBody>
      </p:sp>
      <p:sp>
        <p:nvSpPr>
          <p:cNvPr id="3" name="內容版面配置區 2">
            <a:extLst>
              <a:ext uri="{FF2B5EF4-FFF2-40B4-BE49-F238E27FC236}">
                <a16:creationId xmlns:a16="http://schemas.microsoft.com/office/drawing/2014/main" xmlns="" id="{60534A1E-76CE-D74D-93E7-31C3C247F9E7}"/>
              </a:ext>
            </a:extLst>
          </p:cNvPr>
          <p:cNvSpPr>
            <a:spLocks noGrp="1"/>
          </p:cNvSpPr>
          <p:nvPr>
            <p:ph idx="1"/>
          </p:nvPr>
        </p:nvSpPr>
        <p:spPr>
          <a:xfrm>
            <a:off x="677333" y="1480457"/>
            <a:ext cx="8982541" cy="5043713"/>
          </a:xfrm>
        </p:spPr>
        <p:txBody>
          <a:bodyPr>
            <a:noAutofit/>
          </a:bodyPr>
          <a:lstStyle/>
          <a:p>
            <a:r>
              <a:rPr kumimoji="1" lang="zh-HK" altLang="en-US" sz="2400" dirty="0"/>
              <a:t>李時珍第三次科舉失利後，便全心棄文從</a:t>
            </a:r>
            <a:r>
              <a:rPr kumimoji="1" lang="zh-HK" altLang="en-US" sz="2400" dirty="0" smtClean="0"/>
              <a:t>醫</a:t>
            </a:r>
            <a:r>
              <a:rPr kumimoji="1" lang="zh-TW" altLang="en-US" sz="2400" dirty="0" smtClean="0"/>
              <a:t>，</a:t>
            </a:r>
            <a:r>
              <a:rPr kumimoji="1" lang="zh-HK" altLang="en-US" sz="2400" dirty="0" smtClean="0"/>
              <a:t>在</a:t>
            </a:r>
            <a:r>
              <a:rPr kumimoji="1" lang="zh-HK" altLang="en-US" sz="2400" dirty="0"/>
              <a:t>其後的十年內，</a:t>
            </a:r>
            <a:r>
              <a:rPr kumimoji="1" lang="zh-HK" altLang="en-US" sz="2400" dirty="0" smtClean="0"/>
              <a:t>李時珍</a:t>
            </a:r>
            <a:r>
              <a:rPr kumimoji="1" lang="zh-TW" altLang="en-US" sz="2400" dirty="0"/>
              <a:t>除</a:t>
            </a:r>
            <a:r>
              <a:rPr kumimoji="1" lang="zh-HK" altLang="en-US" sz="2400" dirty="0" smtClean="0"/>
              <a:t>了</a:t>
            </a:r>
            <a:r>
              <a:rPr kumimoji="1" lang="zh-HK" altLang="en-US" sz="2400" dirty="0"/>
              <a:t>伴隨父親診症外，更是全心全意攻讀古醫藥書</a:t>
            </a:r>
            <a:endParaRPr kumimoji="1" lang="en-US" altLang="zh-HK" sz="2400" dirty="0"/>
          </a:p>
          <a:p>
            <a:r>
              <a:rPr kumimoji="1" lang="zh-HK" altLang="en-US" sz="2400" dirty="0"/>
              <a:t>他在這段時間精研的書籍典故包括：</a:t>
            </a:r>
            <a:endParaRPr kumimoji="1" lang="en-US" altLang="zh-HK" sz="2400" dirty="0"/>
          </a:p>
          <a:p>
            <a:r>
              <a:rPr kumimoji="1" lang="en-US" altLang="zh-HK" sz="2400" dirty="0"/>
              <a:t>《</a:t>
            </a:r>
            <a:r>
              <a:rPr kumimoji="1" lang="zh-HK" altLang="en-US" sz="2400" dirty="0"/>
              <a:t>內經</a:t>
            </a:r>
            <a:r>
              <a:rPr kumimoji="1" lang="en-US" altLang="zh-HK" sz="2400" dirty="0"/>
              <a:t>》</a:t>
            </a:r>
          </a:p>
          <a:p>
            <a:r>
              <a:rPr kumimoji="1" lang="en-US" altLang="zh-HK" sz="2400" dirty="0"/>
              <a:t>《</a:t>
            </a:r>
            <a:r>
              <a:rPr kumimoji="1" lang="zh-HK" altLang="en-US" sz="2400" dirty="0"/>
              <a:t>本草經</a:t>
            </a:r>
            <a:r>
              <a:rPr kumimoji="1" lang="en-US" altLang="zh-HK" sz="2400" dirty="0"/>
              <a:t>》</a:t>
            </a:r>
          </a:p>
          <a:p>
            <a:r>
              <a:rPr kumimoji="1" lang="en-US" altLang="zh-HK" sz="2400" dirty="0"/>
              <a:t>《</a:t>
            </a:r>
            <a:r>
              <a:rPr kumimoji="1" lang="zh-HK" altLang="en-US" sz="2400" dirty="0"/>
              <a:t>傷寒論</a:t>
            </a:r>
            <a:r>
              <a:rPr kumimoji="1" lang="en-US" altLang="zh-HK" sz="2400" dirty="0"/>
              <a:t>》</a:t>
            </a:r>
          </a:p>
          <a:p>
            <a:r>
              <a:rPr kumimoji="1" lang="en-US" altLang="zh-HK" sz="2400" dirty="0"/>
              <a:t>《</a:t>
            </a:r>
            <a:r>
              <a:rPr kumimoji="1" lang="zh-HK" altLang="en-US" sz="2400" dirty="0"/>
              <a:t>金匱要略</a:t>
            </a:r>
            <a:r>
              <a:rPr kumimoji="1" lang="en-US" altLang="zh-HK" sz="2400" dirty="0"/>
              <a:t>》</a:t>
            </a:r>
          </a:p>
          <a:p>
            <a:r>
              <a:rPr kumimoji="1" lang="zh-HK" altLang="en-US" sz="2400" dirty="0"/>
              <a:t>歷代名家所作的著述和有關花草樹木的書籍</a:t>
            </a:r>
            <a:endParaRPr kumimoji="1" lang="en-US" altLang="zh-HK" sz="2400" dirty="0"/>
          </a:p>
          <a:p>
            <a:pPr>
              <a:buFont typeface="Wingdings" pitchFamily="2" charset="2"/>
              <a:buChar char="l"/>
            </a:pPr>
            <a:r>
              <a:rPr kumimoji="1" lang="zh-HK" altLang="en-US" sz="2400" dirty="0"/>
              <a:t>幾乎所有與自然有關的領域均被其研究透徹，可謂涉獵廣泛</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82134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down)">
                                      <p:cBhvr>
                                        <p:cTn id="11" dur="500"/>
                                        <p:tgtEl>
                                          <p:spTgt spid="3">
                                            <p:txEl>
                                              <p:pRg st="2" end="2"/>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00"/>
                                        <p:tgtEl>
                                          <p:spTgt spid="3">
                                            <p:txEl>
                                              <p:pRg st="5" end="5"/>
                                            </p:txEl>
                                          </p:spTgt>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98EB474-5941-2B4B-9380-049978385D2C}"/>
              </a:ext>
            </a:extLst>
          </p:cNvPr>
          <p:cNvSpPr>
            <a:spLocks noGrp="1"/>
          </p:cNvSpPr>
          <p:nvPr>
            <p:ph type="title"/>
          </p:nvPr>
        </p:nvSpPr>
        <p:spPr/>
        <p:txBody>
          <a:bodyPr/>
          <a:lstStyle/>
          <a:p>
            <a:r>
              <a:rPr kumimoji="1" lang="zh-HK" altLang="en-US" dirty="0"/>
              <a:t>醫名遠揚</a:t>
            </a:r>
          </a:p>
        </p:txBody>
      </p:sp>
      <p:sp>
        <p:nvSpPr>
          <p:cNvPr id="3" name="內容版面配置區 2">
            <a:extLst>
              <a:ext uri="{FF2B5EF4-FFF2-40B4-BE49-F238E27FC236}">
                <a16:creationId xmlns:a16="http://schemas.microsoft.com/office/drawing/2014/main" xmlns="" id="{BBD9957B-2BFC-CF44-A9C1-4BC24678C4F0}"/>
              </a:ext>
            </a:extLst>
          </p:cNvPr>
          <p:cNvSpPr>
            <a:spLocks noGrp="1"/>
          </p:cNvSpPr>
          <p:nvPr>
            <p:ph idx="1"/>
          </p:nvPr>
        </p:nvSpPr>
        <p:spPr>
          <a:xfrm>
            <a:off x="677334" y="1930400"/>
            <a:ext cx="8596668" cy="3880773"/>
          </a:xfrm>
        </p:spPr>
        <p:txBody>
          <a:bodyPr>
            <a:noAutofit/>
          </a:bodyPr>
          <a:lstStyle/>
          <a:p>
            <a:r>
              <a:rPr kumimoji="1" lang="zh-HK" altLang="en-US" sz="2400" dirty="0"/>
              <a:t>明世宗嘉靖三十年（</a:t>
            </a:r>
            <a:r>
              <a:rPr kumimoji="1" lang="en-US" altLang="zh-HK" sz="2400" dirty="0"/>
              <a:t>1</a:t>
            </a:r>
            <a:r>
              <a:rPr kumimoji="1" lang="en-US" altLang="zh-TW" sz="2400" dirty="0"/>
              <a:t>551</a:t>
            </a:r>
            <a:r>
              <a:rPr kumimoji="1" lang="zh-TW" altLang="en-US" sz="2400" dirty="0"/>
              <a:t>），李時珍當時</a:t>
            </a:r>
            <a:r>
              <a:rPr kumimoji="1" lang="en-US" altLang="zh-TW" sz="2400" dirty="0"/>
              <a:t>33</a:t>
            </a:r>
            <a:r>
              <a:rPr kumimoji="1" lang="zh-HK" altLang="en-US" sz="2400" dirty="0"/>
              <a:t>歲</a:t>
            </a:r>
            <a:endParaRPr kumimoji="1" lang="en-US" altLang="zh-HK" sz="2400" dirty="0"/>
          </a:p>
          <a:p>
            <a:r>
              <a:rPr kumimoji="1" lang="zh-HK" altLang="en-US" sz="2400" dirty="0"/>
              <a:t>他治好了富順王朱厚焜的兒子困擾多年的怪病，聲名大顯</a:t>
            </a:r>
            <a:endParaRPr kumimoji="1" lang="en-US" altLang="zh-HK" sz="2400" dirty="0"/>
          </a:p>
          <a:p>
            <a:r>
              <a:rPr kumimoji="1" lang="zh-HK" altLang="en-US" sz="2400" dirty="0"/>
              <a:t>後來又治好了楚王兒子的病</a:t>
            </a:r>
            <a:endParaRPr kumimoji="1" lang="en-US" altLang="zh-HK" sz="2400" dirty="0"/>
          </a:p>
          <a:p>
            <a:r>
              <a:rPr kumimoji="1" lang="zh-HK" altLang="en-US" sz="2400" dirty="0"/>
              <a:t>楚王朱英襝十分欣賞李時珍的才能</a:t>
            </a:r>
            <a:endParaRPr kumimoji="1" lang="en-US" altLang="zh-HK" sz="2400" dirty="0"/>
          </a:p>
          <a:p>
            <a:r>
              <a:rPr kumimoji="1" lang="zh-HK" altLang="en-US" sz="2400" dirty="0"/>
              <a:t>騁用他為楚王府的「奉祠正」，兼管良醫所事務</a:t>
            </a:r>
            <a:endParaRPr kumimoji="1" lang="en-US" altLang="zh-HK" sz="2400" dirty="0"/>
          </a:p>
          <a:p>
            <a:endParaRPr kumimoji="1" lang="en-US" altLang="zh-HK" sz="2400" dirty="0"/>
          </a:p>
          <a:p>
            <a:r>
              <a:rPr kumimoji="1" lang="zh-HK" altLang="en-US" sz="2400" dirty="0"/>
              <a:t>嘉靖三十五年（</a:t>
            </a:r>
            <a:r>
              <a:rPr kumimoji="1" lang="en-US" altLang="zh-HK" sz="2400" dirty="0"/>
              <a:t>1</a:t>
            </a:r>
            <a:r>
              <a:rPr kumimoji="1" lang="en-US" altLang="zh-TW" sz="2400" dirty="0"/>
              <a:t>556</a:t>
            </a:r>
            <a:r>
              <a:rPr kumimoji="1" lang="zh-TW" altLang="en-US" sz="2400" dirty="0"/>
              <a:t>），楚王推薦李時珍到太醫院工作</a:t>
            </a:r>
            <a:endParaRPr kumimoji="1" lang="en-US" altLang="zh-TW" sz="2400" dirty="0"/>
          </a:p>
          <a:p>
            <a:r>
              <a:rPr kumimoji="1" lang="zh-TW" altLang="en-US" sz="2400" dirty="0"/>
              <a:t>三年後，他又被推薦擔任「太醫院判」的職務</a:t>
            </a:r>
            <a:endParaRPr kumimoji="1" lang="en-US" altLang="zh-HK" sz="2400" dirty="0"/>
          </a:p>
          <a:p>
            <a:endParaRPr kumimoji="1" lang="zh-HK" altLang="en-US"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70623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edge">
                                      <p:cBhvr>
                                        <p:cTn id="7" dur="600"/>
                                        <p:tgtEl>
                                          <p:spTgt spid="3">
                                            <p:txEl>
                                              <p:pRg st="1" end="1"/>
                                            </p:txEl>
                                          </p:spTgt>
                                        </p:tgtEl>
                                      </p:cBhvr>
                                    </p:animEffect>
                                  </p:childTnLst>
                                </p:cTn>
                              </p:par>
                            </p:childTnLst>
                          </p:cTn>
                        </p:par>
                        <p:par>
                          <p:cTn id="8" fill="hold">
                            <p:stCondLst>
                              <p:cond delay="600"/>
                            </p:stCondLst>
                            <p:childTnLst>
                              <p:par>
                                <p:cTn id="9" presetID="2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edge">
                                      <p:cBhvr>
                                        <p:cTn id="11" dur="600"/>
                                        <p:tgtEl>
                                          <p:spTgt spid="3">
                                            <p:txEl>
                                              <p:pRg st="2" end="2"/>
                                            </p:txEl>
                                          </p:spTgt>
                                        </p:tgtEl>
                                      </p:cBhvr>
                                    </p:animEffect>
                                  </p:childTnLst>
                                </p:cTn>
                              </p:par>
                            </p:childTnLst>
                          </p:cTn>
                        </p:par>
                        <p:par>
                          <p:cTn id="12" fill="hold">
                            <p:stCondLst>
                              <p:cond delay="1200"/>
                            </p:stCondLst>
                            <p:childTnLst>
                              <p:par>
                                <p:cTn id="13" presetID="2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edge">
                                      <p:cBhvr>
                                        <p:cTn id="15" dur="600"/>
                                        <p:tgtEl>
                                          <p:spTgt spid="3">
                                            <p:txEl>
                                              <p:pRg st="3" end="3"/>
                                            </p:txEl>
                                          </p:spTgt>
                                        </p:tgtEl>
                                      </p:cBhvr>
                                    </p:animEffect>
                                  </p:childTnLst>
                                </p:cTn>
                              </p:par>
                            </p:childTnLst>
                          </p:cTn>
                        </p:par>
                        <p:par>
                          <p:cTn id="16" fill="hold">
                            <p:stCondLst>
                              <p:cond delay="1800"/>
                            </p:stCondLst>
                            <p:childTnLst>
                              <p:par>
                                <p:cTn id="17" presetID="2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edge">
                                      <p:cBhvr>
                                        <p:cTn id="19" dur="6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edge">
                                      <p:cBhvr>
                                        <p:cTn id="24" dur="600"/>
                                        <p:tgtEl>
                                          <p:spTgt spid="3">
                                            <p:txEl>
                                              <p:pRg st="6" end="6"/>
                                            </p:txEl>
                                          </p:spTgt>
                                        </p:tgtEl>
                                      </p:cBhvr>
                                    </p:animEffect>
                                  </p:childTnLst>
                                </p:cTn>
                              </p:par>
                            </p:childTnLst>
                          </p:cTn>
                        </p:par>
                        <p:par>
                          <p:cTn id="25" fill="hold">
                            <p:stCondLst>
                              <p:cond delay="600"/>
                            </p:stCondLst>
                            <p:childTnLst>
                              <p:par>
                                <p:cTn id="26" presetID="20" presetClass="entr" presetSubtype="0" fill="hold" nodeType="after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edge">
                                      <p:cBhvr>
                                        <p:cTn id="28" dur="6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xmlns="" id="{D24065CE-9152-E742-86BF-CDB84D2DB1E9}"/>
              </a:ext>
            </a:extLst>
          </p:cNvPr>
          <p:cNvSpPr>
            <a:spLocks noGrp="1"/>
          </p:cNvSpPr>
          <p:nvPr>
            <p:ph idx="1"/>
          </p:nvPr>
        </p:nvSpPr>
        <p:spPr/>
        <p:txBody>
          <a:bodyPr>
            <a:normAutofit lnSpcReduction="10000"/>
          </a:bodyPr>
          <a:lstStyle/>
          <a:p>
            <a:r>
              <a:rPr kumimoji="1" lang="zh-HK" altLang="en-US" sz="2400" dirty="0"/>
              <a:t>在太醫院工作的年間，李時珍積極地從事藥物研究工作</a:t>
            </a:r>
            <a:endParaRPr kumimoji="1" lang="en-US" altLang="zh-HK" sz="2400" dirty="0"/>
          </a:p>
          <a:p>
            <a:endParaRPr kumimoji="1" lang="en-US" altLang="zh-HK" sz="2400" dirty="0"/>
          </a:p>
          <a:p>
            <a:r>
              <a:rPr kumimoji="1" lang="zh-HK" altLang="en-US" sz="2400" dirty="0"/>
              <a:t>由於「太醫院判」的身份，他得以飽覽王府和皇家珍藏的豐富書籍</a:t>
            </a:r>
            <a:endParaRPr kumimoji="1" lang="en-US" altLang="zh-HK" sz="2400" dirty="0"/>
          </a:p>
          <a:p>
            <a:r>
              <a:rPr kumimoji="1" lang="zh-HK" altLang="en-US" sz="2400" dirty="0"/>
              <a:t>其中便包括了</a:t>
            </a:r>
            <a:r>
              <a:rPr kumimoji="1" lang="en-US" altLang="zh-HK" sz="2400" dirty="0"/>
              <a:t>《</a:t>
            </a:r>
            <a:r>
              <a:rPr kumimoji="1" lang="zh-HK" altLang="en-US" sz="2400" dirty="0"/>
              <a:t>本草品匯精要</a:t>
            </a:r>
            <a:r>
              <a:rPr kumimoji="1" lang="en-US" altLang="zh-HK" sz="2400" dirty="0"/>
              <a:t>》</a:t>
            </a:r>
            <a:r>
              <a:rPr kumimoji="1" lang="zh-HK" altLang="en-US" sz="2400" dirty="0"/>
              <a:t>這本將會成為</a:t>
            </a:r>
            <a:r>
              <a:rPr kumimoji="1" lang="en-US" altLang="zh-HK" sz="2400" dirty="0"/>
              <a:t>《</a:t>
            </a:r>
            <a:r>
              <a:rPr kumimoji="1" lang="zh-HK" altLang="en-US" sz="2400" dirty="0"/>
              <a:t>本草綱目</a:t>
            </a:r>
            <a:r>
              <a:rPr kumimoji="1" lang="en-US" altLang="zh-HK" sz="2400" dirty="0"/>
              <a:t>》</a:t>
            </a:r>
            <a:r>
              <a:rPr kumimoji="1" lang="zh-HK" altLang="en-US" sz="2400" dirty="0"/>
              <a:t>重要參考對象的書籍</a:t>
            </a:r>
            <a:endParaRPr kumimoji="1" lang="en-US" altLang="zh-HK" sz="2400" dirty="0"/>
          </a:p>
          <a:p>
            <a:endParaRPr kumimoji="1" lang="en-US" altLang="zh-HK" sz="2400" dirty="0"/>
          </a:p>
          <a:p>
            <a:r>
              <a:rPr kumimoji="1" lang="zh-HK" altLang="en-US" sz="2400" dirty="0"/>
              <a:t>太醫的身份使他能獲得接觸各類珍稀藥材的機會</a:t>
            </a:r>
            <a:endParaRPr kumimoji="1" lang="en-US" altLang="zh-HK" sz="2400" dirty="0"/>
          </a:p>
          <a:p>
            <a:r>
              <a:rPr kumimoji="1" lang="zh-HK" altLang="en-US" sz="2400" dirty="0"/>
              <a:t>他看到了不少聞所未聞及珍稀貴重的藥物標本</a:t>
            </a:r>
            <a:endParaRPr kumimoji="1" lang="en-US" altLang="zh-HK" sz="2400" dirty="0"/>
          </a:p>
          <a:p>
            <a:pPr>
              <a:buFont typeface="Wingdings" pitchFamily="2" charset="2"/>
              <a:buChar char="l"/>
            </a:pPr>
            <a:endParaRPr kumimoji="1" lang="zh-HK" altLang="en-US" dirty="0"/>
          </a:p>
        </p:txBody>
      </p:sp>
      <p:sp>
        <p:nvSpPr>
          <p:cNvPr id="7" name="標題 1">
            <a:extLst>
              <a:ext uri="{FF2B5EF4-FFF2-40B4-BE49-F238E27FC236}">
                <a16:creationId xmlns:a16="http://schemas.microsoft.com/office/drawing/2014/main" xmlns="" id="{B9725D97-2776-45D5-9AC6-B538A98A6C2D}"/>
              </a:ext>
            </a:extLst>
          </p:cNvPr>
          <p:cNvSpPr>
            <a:spLocks noGrp="1"/>
          </p:cNvSpPr>
          <p:nvPr>
            <p:ph type="title"/>
          </p:nvPr>
        </p:nvSpPr>
        <p:spPr>
          <a:xfrm>
            <a:off x="677334" y="609600"/>
            <a:ext cx="8596668" cy="1320800"/>
          </a:xfrm>
        </p:spPr>
        <p:txBody>
          <a:bodyPr/>
          <a:lstStyle/>
          <a:p>
            <a:r>
              <a:rPr kumimoji="1" lang="zh-HK" altLang="en-US" dirty="0"/>
              <a:t>醫名遠揚</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83358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heckerboard(across)">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heckerboard(across)">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666993E-7686-7E4E-BC19-B4756D6D7CA7}"/>
              </a:ext>
            </a:extLst>
          </p:cNvPr>
          <p:cNvSpPr>
            <a:spLocks noGrp="1"/>
          </p:cNvSpPr>
          <p:nvPr>
            <p:ph type="title"/>
          </p:nvPr>
        </p:nvSpPr>
        <p:spPr/>
        <p:txBody>
          <a:bodyPr/>
          <a:lstStyle/>
          <a:p>
            <a:r>
              <a:rPr kumimoji="1" lang="zh-HK" altLang="en-US" dirty="0"/>
              <a:t>還記得前文提到的兩件小事嗎？</a:t>
            </a:r>
          </a:p>
        </p:txBody>
      </p:sp>
      <p:sp>
        <p:nvSpPr>
          <p:cNvPr id="3" name="內容版面配置區 2">
            <a:extLst>
              <a:ext uri="{FF2B5EF4-FFF2-40B4-BE49-F238E27FC236}">
                <a16:creationId xmlns:a16="http://schemas.microsoft.com/office/drawing/2014/main" xmlns="" id="{B4247FAC-968C-7C43-A38A-C640D4574484}"/>
              </a:ext>
            </a:extLst>
          </p:cNvPr>
          <p:cNvSpPr>
            <a:spLocks noGrp="1"/>
          </p:cNvSpPr>
          <p:nvPr>
            <p:ph idx="1"/>
          </p:nvPr>
        </p:nvSpPr>
        <p:spPr>
          <a:xfrm>
            <a:off x="677334" y="2160589"/>
            <a:ext cx="8596668" cy="4453275"/>
          </a:xfrm>
        </p:spPr>
        <p:txBody>
          <a:bodyPr>
            <a:normAutofit/>
          </a:bodyPr>
          <a:lstStyle/>
          <a:p>
            <a:r>
              <a:rPr kumimoji="1" lang="zh-HK" altLang="en-US" sz="2400" dirty="0"/>
              <a:t>李時珍很早以前便立志要糾正古醫藥書籍的謬誤</a:t>
            </a:r>
            <a:endParaRPr kumimoji="1" lang="en-US" altLang="zh-HK" sz="2400" dirty="0"/>
          </a:p>
          <a:p>
            <a:r>
              <a:rPr kumimoji="1" lang="zh-HK" altLang="en-US" sz="2400" dirty="0"/>
              <a:t>他在太醫院逗留期間，曾多次向太醫院建議編寫新的本草注解</a:t>
            </a:r>
            <a:endParaRPr kumimoji="1" lang="en-US" altLang="zh-HK" sz="2400" dirty="0"/>
          </a:p>
          <a:p>
            <a:r>
              <a:rPr kumimoji="1" lang="zh-HK" altLang="en-US" sz="2400" dirty="0"/>
              <a:t>結果相信大家都懂的</a:t>
            </a:r>
            <a:r>
              <a:rPr kumimoji="1" lang="en-US" altLang="zh-HK" sz="2400" dirty="0"/>
              <a:t>———</a:t>
            </a:r>
            <a:r>
              <a:rPr kumimoji="1" lang="zh-HK" altLang="en-US" sz="2400" dirty="0"/>
              <a:t>他遭到了嘲笑和打壓</a:t>
            </a:r>
            <a:endParaRPr kumimoji="1" lang="en-US" altLang="zh-TW" sz="2400" dirty="0"/>
          </a:p>
          <a:p>
            <a:r>
              <a:rPr kumimoji="1" lang="zh-TW" altLang="en-US" sz="2400" dirty="0"/>
              <a:t>現在朝廷這條路走不通了</a:t>
            </a:r>
            <a:endParaRPr kumimoji="1" lang="en-US" altLang="zh-TW" sz="2400" dirty="0"/>
          </a:p>
          <a:p>
            <a:r>
              <a:rPr kumimoji="1" lang="zh-TW" altLang="en-US" sz="2400" dirty="0"/>
              <a:t>李時珍明白到關鍵時刻還是只能靠自己，便辭官回鄉</a:t>
            </a:r>
            <a:endParaRPr kumimoji="1" lang="en-US" altLang="zh-TW"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2942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28460BD8-AE3F-4AC9-9D0B-717052AA5D3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xmlns="" id="{54420CFE-F482-466E-9E1E-C78513C0B85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5331032B-BD21-4BDA-920C-12E35805256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xmlns="" id="{E7514DA3-59E7-409E-8A3B-AD097F6E56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xmlns="" id="{57B9A2A6-3BE4-4599-9364-F71C5BFD61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xmlns="" id="{4FD744C6-4ED8-4BC9-BF68-6BDF701C5D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xmlns="" id="{092C5BAD-C911-4F8F-A1C5-470268BE6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xmlns="" id="{B133D0C8-4EC4-424F-8E70-0482D5B1B65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xmlns="" id="{7B1532A0-F4B3-4DE8-B18F-740CAAD25A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xmlns="" id="{8EFDD162-BBBA-4062-8BBF-53DBA10913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xmlns="" id="{DCFC9E65-3E19-4483-B952-25D29683CA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xmlns="" id="{27577DEC-D9A5-404D-9789-702F4319BE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xmlns="" id="{CEEA9366-CEA8-4F23-B065-4337F0D836F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xmlns="" id="{904A03D6-39B4-4278-9BE1-A07E024499BE}"/>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FBE459AF-3736-4886-82E0-9B5DA427B5E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xmlns="" id="{4B6B88EF-180C-4E39-8A3F-A52E87110C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xmlns="" id="{52DFAACF-64D0-4621-8FF4-E2F03C3E8D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xmlns="" id="{36611FF0-65B3-49DB-97C6-1B72AAD0FB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xmlns="" id="{0F7407FE-86B1-4890-9D80-9406FBF29E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xmlns="" id="{EBD42D5B-8F87-45B3-98B3-C66944F92E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xmlns="" id="{F5E04699-59E1-4468-9E7C-83070EEB42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xmlns="" id="{F2AE8F13-9A52-4D7F-9637-321EA7CF32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文字版面配置區 2">
            <a:extLst>
              <a:ext uri="{FF2B5EF4-FFF2-40B4-BE49-F238E27FC236}">
                <a16:creationId xmlns:a16="http://schemas.microsoft.com/office/drawing/2014/main" xmlns="" id="{E31225A9-6C1A-4647-A69F-2C59A4910E0F}"/>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kumimoji="1" lang="zh-HK" altLang="en-US" sz="1800" dirty="0">
                <a:solidFill>
                  <a:schemeClr val="tx1"/>
                </a:solidFill>
              </a:rPr>
              <a:t>中藥界的聖經</a:t>
            </a:r>
            <a:endParaRPr kumimoji="1" lang="en-US" altLang="zh-HK" sz="1800" dirty="0">
              <a:solidFill>
                <a:schemeClr val="tx1"/>
              </a:solidFill>
            </a:endParaRPr>
          </a:p>
        </p:txBody>
      </p:sp>
      <p:sp>
        <p:nvSpPr>
          <p:cNvPr id="2" name="標題 1">
            <a:extLst>
              <a:ext uri="{FF2B5EF4-FFF2-40B4-BE49-F238E27FC236}">
                <a16:creationId xmlns:a16="http://schemas.microsoft.com/office/drawing/2014/main" xmlns="" id="{651C3EFC-59CE-AE4D-8FCE-10FFDF8824EE}"/>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kumimoji="1" lang="en-US" altLang="zh-HK" sz="6000" dirty="0"/>
              <a:t>《</a:t>
            </a:r>
            <a:r>
              <a:rPr kumimoji="1" lang="zh-HK" altLang="en-US" sz="6000" dirty="0"/>
              <a:t>本草綱目</a:t>
            </a:r>
            <a:r>
              <a:rPr kumimoji="1" lang="en-US" altLang="zh-HK" sz="6000" dirty="0"/>
              <a:t>》</a:t>
            </a:r>
          </a:p>
        </p:txBody>
      </p:sp>
      <p:pic>
        <p:nvPicPr>
          <p:cNvPr id="32" name="圖片 31"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87186010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357C626-8917-FC4C-866E-2040D305AF93}"/>
              </a:ext>
            </a:extLst>
          </p:cNvPr>
          <p:cNvSpPr>
            <a:spLocks noGrp="1"/>
          </p:cNvSpPr>
          <p:nvPr>
            <p:ph type="title"/>
          </p:nvPr>
        </p:nvSpPr>
        <p:spPr/>
        <p:txBody>
          <a:bodyPr/>
          <a:lstStyle/>
          <a:p>
            <a:r>
              <a:rPr kumimoji="1" lang="en-US" altLang="zh-HK" dirty="0"/>
              <a:t>《</a:t>
            </a:r>
            <a:r>
              <a:rPr kumimoji="1" lang="zh-HK" altLang="en-US" dirty="0"/>
              <a:t>本草</a:t>
            </a:r>
            <a:r>
              <a:rPr kumimoji="1" lang="en-US" altLang="zh-HK" dirty="0"/>
              <a:t>》</a:t>
            </a:r>
            <a:endParaRPr kumimoji="1" lang="zh-HK" altLang="en-US" dirty="0"/>
          </a:p>
        </p:txBody>
      </p:sp>
      <p:sp>
        <p:nvSpPr>
          <p:cNvPr id="3" name="內容版面配置區 2">
            <a:extLst>
              <a:ext uri="{FF2B5EF4-FFF2-40B4-BE49-F238E27FC236}">
                <a16:creationId xmlns:a16="http://schemas.microsoft.com/office/drawing/2014/main" xmlns="" id="{02697E28-B164-9F4C-9FAE-C2F6A15016A6}"/>
              </a:ext>
            </a:extLst>
          </p:cNvPr>
          <p:cNvSpPr>
            <a:spLocks noGrp="1"/>
          </p:cNvSpPr>
          <p:nvPr>
            <p:ph idx="1"/>
          </p:nvPr>
        </p:nvSpPr>
        <p:spPr/>
        <p:txBody>
          <a:bodyPr>
            <a:normAutofit/>
          </a:bodyPr>
          <a:lstStyle/>
          <a:p>
            <a:r>
              <a:rPr kumimoji="1" lang="zh-HK" altLang="en-US" sz="2400" dirty="0"/>
              <a:t>本草，本是古代藥物學的代名詞</a:t>
            </a:r>
            <a:endParaRPr kumimoji="1" lang="en-US" altLang="zh-HK" sz="2400" dirty="0"/>
          </a:p>
          <a:p>
            <a:r>
              <a:rPr kumimoji="1" lang="zh-HK" altLang="en-US" sz="2400" dirty="0"/>
              <a:t>有言其出自於漢朝時期，班固的</a:t>
            </a:r>
            <a:r>
              <a:rPr kumimoji="1" lang="en-US" altLang="zh-HK" sz="2400" dirty="0"/>
              <a:t>《</a:t>
            </a:r>
            <a:r>
              <a:rPr kumimoji="1" lang="zh-HK" altLang="en-US" sz="2400" dirty="0"/>
              <a:t>漢書</a:t>
            </a:r>
            <a:r>
              <a:rPr kumimoji="1" lang="en-US" altLang="zh-HK" sz="2400" dirty="0"/>
              <a:t>》</a:t>
            </a:r>
          </a:p>
          <a:p>
            <a:r>
              <a:rPr kumimoji="1" lang="zh-HK" altLang="en-US" sz="2400" dirty="0"/>
              <a:t>它包括了花草果木、鳥獸</a:t>
            </a:r>
            <a:r>
              <a:rPr kumimoji="1" lang="zh-TW" altLang="en-US" sz="2400" dirty="0"/>
              <a:t>魚蟲、鉛錫硫汞等眾多植物，動物及礦物</a:t>
            </a:r>
            <a:endParaRPr kumimoji="1" lang="en-US" altLang="zh-TW" sz="2400" dirty="0"/>
          </a:p>
          <a:p>
            <a:r>
              <a:rPr kumimoji="1" lang="zh-TW" altLang="en-US" sz="2400" dirty="0"/>
              <a:t>由於其中絕大多數均為植物</a:t>
            </a:r>
            <a:endParaRPr kumimoji="1" lang="en-US" altLang="zh-TW" sz="2400" dirty="0"/>
          </a:p>
          <a:p>
            <a:r>
              <a:rPr kumimoji="1" lang="zh-TW" altLang="en-US" sz="2400" dirty="0"/>
              <a:t>人們遂將藥物及其有關學說稱為「本草」</a:t>
            </a:r>
            <a:endParaRPr kumimoji="1" lang="en-US" altLang="zh-TW"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64742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heckerboard(across)">
                                      <p:cBhvr>
                                        <p:cTn id="10" dur="500"/>
                                        <p:tgtEl>
                                          <p:spTgt spid="3">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heckerboard(across)">
                                      <p:cBhvr>
                                        <p:cTn id="13" dur="500"/>
                                        <p:tgtEl>
                                          <p:spTgt spid="3">
                                            <p:txEl>
                                              <p:pRg st="3" end="3"/>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heckerboard(across)">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xmlns="" id="{A03D6C5B-533A-5F4F-A9B7-FBB70E53D599}"/>
              </a:ext>
            </a:extLst>
          </p:cNvPr>
          <p:cNvPicPr>
            <a:picLocks noChangeAspect="1"/>
          </p:cNvPicPr>
          <p:nvPr/>
        </p:nvPicPr>
        <p:blipFill rotWithShape="1">
          <a:blip r:embed="rId2"/>
          <a:srcRect l="8263" t="13320" r="9578" b="11004"/>
          <a:stretch/>
        </p:blipFill>
        <p:spPr>
          <a:xfrm>
            <a:off x="1648288" y="3642065"/>
            <a:ext cx="4625266" cy="2838450"/>
          </a:xfrm>
          <a:prstGeom prst="rect">
            <a:avLst/>
          </a:prstGeom>
        </p:spPr>
      </p:pic>
      <p:pic>
        <p:nvPicPr>
          <p:cNvPr id="4" name="內容版面配置區 3">
            <a:extLst>
              <a:ext uri="{FF2B5EF4-FFF2-40B4-BE49-F238E27FC236}">
                <a16:creationId xmlns:a16="http://schemas.microsoft.com/office/drawing/2014/main" xmlns="" id="{E2663EBB-B0B1-4F4E-BF93-C9D9CE642DA4}"/>
              </a:ext>
            </a:extLst>
          </p:cNvPr>
          <p:cNvPicPr>
            <a:picLocks noGrp="1" noChangeAspect="1"/>
          </p:cNvPicPr>
          <p:nvPr>
            <p:ph idx="1"/>
          </p:nvPr>
        </p:nvPicPr>
        <p:blipFill>
          <a:blip r:embed="rId3"/>
          <a:stretch>
            <a:fillRect/>
          </a:stretch>
        </p:blipFill>
        <p:spPr>
          <a:xfrm>
            <a:off x="411005" y="390865"/>
            <a:ext cx="2679700" cy="3251200"/>
          </a:xfrm>
          <a:prstGeom prst="rect">
            <a:avLst/>
          </a:prstGeom>
        </p:spPr>
      </p:pic>
      <p:pic>
        <p:nvPicPr>
          <p:cNvPr id="6" name="圖片 5">
            <a:extLst>
              <a:ext uri="{FF2B5EF4-FFF2-40B4-BE49-F238E27FC236}">
                <a16:creationId xmlns:a16="http://schemas.microsoft.com/office/drawing/2014/main" xmlns="" id="{2FFCE1D5-B389-9441-A706-50DD7251B35D}"/>
              </a:ext>
            </a:extLst>
          </p:cNvPr>
          <p:cNvPicPr>
            <a:picLocks noChangeAspect="1"/>
          </p:cNvPicPr>
          <p:nvPr/>
        </p:nvPicPr>
        <p:blipFill>
          <a:blip r:embed="rId4"/>
          <a:stretch>
            <a:fillRect/>
          </a:stretch>
        </p:blipFill>
        <p:spPr>
          <a:xfrm>
            <a:off x="5139430" y="377485"/>
            <a:ext cx="4270899" cy="2847266"/>
          </a:xfrm>
          <a:prstGeom prst="rect">
            <a:avLst/>
          </a:prstGeom>
        </p:spPr>
      </p:pic>
      <p:sp>
        <p:nvSpPr>
          <p:cNvPr id="7" name="向左箭號 6">
            <a:extLst>
              <a:ext uri="{FF2B5EF4-FFF2-40B4-BE49-F238E27FC236}">
                <a16:creationId xmlns:a16="http://schemas.microsoft.com/office/drawing/2014/main" xmlns="" id="{59A041F9-FBEC-4F4A-AEE3-D33F71064AC8}"/>
              </a:ext>
            </a:extLst>
          </p:cNvPr>
          <p:cNvSpPr/>
          <p:nvPr/>
        </p:nvSpPr>
        <p:spPr>
          <a:xfrm>
            <a:off x="3090705" y="1429305"/>
            <a:ext cx="1969567"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dirty="0"/>
              <a:t>草本植物</a:t>
            </a:r>
          </a:p>
        </p:txBody>
      </p:sp>
      <p:sp>
        <p:nvSpPr>
          <p:cNvPr id="8" name="向左箭號 7">
            <a:extLst>
              <a:ext uri="{FF2B5EF4-FFF2-40B4-BE49-F238E27FC236}">
                <a16:creationId xmlns:a16="http://schemas.microsoft.com/office/drawing/2014/main" xmlns="" id="{FF767BE9-3CFC-F04F-AF6C-1722E4E5EA60}"/>
              </a:ext>
            </a:extLst>
          </p:cNvPr>
          <p:cNvSpPr/>
          <p:nvPr/>
        </p:nvSpPr>
        <p:spPr>
          <a:xfrm>
            <a:off x="6427432" y="5061290"/>
            <a:ext cx="1846555" cy="7989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dirty="0"/>
              <a:t>動物藥料</a:t>
            </a:r>
          </a:p>
        </p:txBody>
      </p:sp>
      <p:sp>
        <p:nvSpPr>
          <p:cNvPr id="9" name="向上箭號 8">
            <a:extLst>
              <a:ext uri="{FF2B5EF4-FFF2-40B4-BE49-F238E27FC236}">
                <a16:creationId xmlns:a16="http://schemas.microsoft.com/office/drawing/2014/main" xmlns="" id="{16DC4EE2-937A-9A48-9DA6-227064BA602A}"/>
              </a:ext>
            </a:extLst>
          </p:cNvPr>
          <p:cNvSpPr/>
          <p:nvPr/>
        </p:nvSpPr>
        <p:spPr>
          <a:xfrm>
            <a:off x="6560595" y="3429000"/>
            <a:ext cx="2849734" cy="84337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dirty="0"/>
              <a:t>礦物</a:t>
            </a:r>
          </a:p>
        </p:txBody>
      </p:sp>
      <p:pic>
        <p:nvPicPr>
          <p:cNvPr id="10" name="圖片 9"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32182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1"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C97E632-2884-9D49-A2FC-29449D0FE4C7}"/>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的立論</a:t>
            </a:r>
          </a:p>
        </p:txBody>
      </p:sp>
      <p:sp>
        <p:nvSpPr>
          <p:cNvPr id="3" name="內容版面配置區 2">
            <a:extLst>
              <a:ext uri="{FF2B5EF4-FFF2-40B4-BE49-F238E27FC236}">
                <a16:creationId xmlns:a16="http://schemas.microsoft.com/office/drawing/2014/main" xmlns="" id="{FDAF1CB5-96A2-4346-99F0-2A019D851168}"/>
              </a:ext>
            </a:extLst>
          </p:cNvPr>
          <p:cNvSpPr>
            <a:spLocks noGrp="1"/>
          </p:cNvSpPr>
          <p:nvPr>
            <p:ph idx="1"/>
          </p:nvPr>
        </p:nvSpPr>
        <p:spPr/>
        <p:txBody>
          <a:bodyPr>
            <a:normAutofit/>
          </a:bodyPr>
          <a:lstStyle/>
          <a:p>
            <a:r>
              <a:rPr kumimoji="1" lang="zh-HK" altLang="en-US" sz="2400" dirty="0"/>
              <a:t>李時珍想著述的思想十分明確：</a:t>
            </a:r>
            <a:endParaRPr kumimoji="1" lang="en-US" altLang="zh-HK" sz="2400" dirty="0"/>
          </a:p>
          <a:p>
            <a:pPr>
              <a:buFont typeface="Wingdings" pitchFamily="2" charset="2"/>
              <a:buChar char="u"/>
            </a:pPr>
            <a:r>
              <a:rPr kumimoji="1" lang="zh-HK" altLang="en-US" sz="2400" dirty="0"/>
              <a:t>糾正古代草本的謬誤</a:t>
            </a:r>
            <a:endParaRPr kumimoji="1" lang="en-US" altLang="zh-HK" sz="2400" dirty="0"/>
          </a:p>
          <a:p>
            <a:pPr>
              <a:buFont typeface="Wingdings" pitchFamily="2" charset="2"/>
              <a:buChar char="u"/>
            </a:pPr>
            <a:r>
              <a:rPr kumimoji="1" lang="zh-HK" altLang="en-US" sz="2400" dirty="0"/>
              <a:t>修改古代草本不合時宜的內容</a:t>
            </a:r>
            <a:endParaRPr kumimoji="1" lang="en-US" altLang="zh-HK" sz="2400" dirty="0"/>
          </a:p>
          <a:p>
            <a:pPr>
              <a:buFont typeface="Wingdings" pitchFamily="2" charset="2"/>
              <a:buChar char="u"/>
            </a:pPr>
            <a:r>
              <a:rPr kumimoji="1" lang="zh-HK" altLang="en-US" sz="2400" dirty="0"/>
              <a:t>補充新發現的草本藥物</a:t>
            </a:r>
            <a:endParaRPr kumimoji="1" lang="en-US" altLang="zh-HK" sz="2400" dirty="0"/>
          </a:p>
          <a:p>
            <a:pPr>
              <a:buFont typeface="Wingdings" pitchFamily="2" charset="2"/>
              <a:buChar char="u"/>
            </a:pPr>
            <a:r>
              <a:rPr kumimoji="1" lang="zh-HK" altLang="en-US" sz="2400" dirty="0"/>
              <a:t>補充最新研究的療法</a:t>
            </a:r>
            <a:r>
              <a:rPr kumimoji="1" lang="zh-HK" altLang="en-US" sz="2400" dirty="0" smtClean="0"/>
              <a:t>和</a:t>
            </a:r>
            <a:r>
              <a:rPr kumimoji="1" lang="zh-TW" altLang="en-US" sz="2400" dirty="0" smtClean="0"/>
              <a:t>製</a:t>
            </a:r>
            <a:r>
              <a:rPr kumimoji="1" lang="zh-HK" altLang="en-US" sz="2400" dirty="0" smtClean="0"/>
              <a:t>藥</a:t>
            </a:r>
            <a:r>
              <a:rPr kumimoji="1" lang="zh-HK" altLang="en-US" sz="2400" dirty="0"/>
              <a:t>成果</a:t>
            </a:r>
            <a:endParaRPr kumimoji="1" lang="en-US" altLang="zh-HK" sz="2400" dirty="0"/>
          </a:p>
          <a:p>
            <a:pPr>
              <a:buFont typeface="Wingdings" pitchFamily="2" charset="2"/>
              <a:buChar char="u"/>
            </a:pPr>
            <a:r>
              <a:rPr kumimoji="1" lang="zh-HK" altLang="en-US" sz="2400" dirty="0"/>
              <a:t>總結歷代所有藥材的資料</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10781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89B3770-4AF2-D44F-843A-E3725F931921}"/>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的社會背景</a:t>
            </a:r>
          </a:p>
        </p:txBody>
      </p:sp>
      <p:sp>
        <p:nvSpPr>
          <p:cNvPr id="3" name="內容版面配置區 2">
            <a:extLst>
              <a:ext uri="{FF2B5EF4-FFF2-40B4-BE49-F238E27FC236}">
                <a16:creationId xmlns:a16="http://schemas.microsoft.com/office/drawing/2014/main" xmlns="" id="{ED288E30-9575-8A49-BD8B-F858478CF499}"/>
              </a:ext>
            </a:extLst>
          </p:cNvPr>
          <p:cNvSpPr>
            <a:spLocks noGrp="1"/>
          </p:cNvSpPr>
          <p:nvPr>
            <p:ph idx="1"/>
          </p:nvPr>
        </p:nvSpPr>
        <p:spPr/>
        <p:txBody>
          <a:bodyPr>
            <a:normAutofit/>
          </a:bodyPr>
          <a:lstStyle/>
          <a:p>
            <a:r>
              <a:rPr kumimoji="1" lang="zh-HK" altLang="en-US" sz="2000" dirty="0"/>
              <a:t>據</a:t>
            </a:r>
            <a:r>
              <a:rPr kumimoji="1" lang="en-US" altLang="zh-HK" sz="2000" dirty="0"/>
              <a:t>《</a:t>
            </a:r>
            <a:r>
              <a:rPr kumimoji="1" lang="zh-HK" altLang="en-US" sz="2000" dirty="0"/>
              <a:t>明外史本傳</a:t>
            </a:r>
            <a:r>
              <a:rPr kumimoji="1" lang="en-US" altLang="zh-HK" sz="2000" dirty="0"/>
              <a:t>》</a:t>
            </a:r>
            <a:r>
              <a:rPr kumimoji="1" lang="zh-TW" altLang="en-US" sz="2000" dirty="0"/>
              <a:t> 記載，李時珍發現當時草本書籍的描述</a:t>
            </a:r>
            <a:endParaRPr kumimoji="1" lang="en-US" altLang="zh-TW" sz="2000" dirty="0"/>
          </a:p>
          <a:p>
            <a:pPr marL="0" indent="0">
              <a:buNone/>
            </a:pPr>
            <a:r>
              <a:rPr kumimoji="1" lang="zh-TW" altLang="en-US" sz="2000" dirty="0"/>
              <a:t>    「品數既煩，名稱多雜。或一物析為二三，或二物混為一品。」</a:t>
            </a:r>
            <a:endParaRPr kumimoji="1" lang="en-US" altLang="zh-TW" sz="2000" dirty="0"/>
          </a:p>
          <a:p>
            <a:r>
              <a:rPr kumimoji="1" lang="zh-TW" altLang="en-US" sz="2000" dirty="0"/>
              <a:t>許多毒性藥品，竟被方士吹捧為可以「延年益壽」</a:t>
            </a:r>
            <a:endParaRPr kumimoji="1" lang="en-US" altLang="zh-TW" sz="2000" dirty="0"/>
          </a:p>
          <a:p>
            <a:r>
              <a:rPr kumimoji="1" lang="zh-TW" altLang="en-US" sz="2000" dirty="0"/>
              <a:t>明世宗朱厚熜迷信仙道，命方士為其</a:t>
            </a:r>
            <a:r>
              <a:rPr kumimoji="1" lang="zh-TW" altLang="en-US" sz="2000" dirty="0" smtClean="0"/>
              <a:t>研製仙丹</a:t>
            </a:r>
            <a:endParaRPr kumimoji="1" lang="en-US" altLang="zh-TW" sz="2000" dirty="0"/>
          </a:p>
          <a:p>
            <a:r>
              <a:rPr kumimoji="1" lang="zh-TW" altLang="en-US" sz="2000" dirty="0"/>
              <a:t>所謂「仙丹」竟用水銀、鉛、丹砂、硫磺、錫等有毒物質</a:t>
            </a:r>
            <a:endParaRPr kumimoji="1" lang="en-US" altLang="zh-TW" sz="2000" dirty="0"/>
          </a:p>
          <a:p>
            <a:r>
              <a:rPr kumimoji="1" lang="zh-TW" altLang="en-US" sz="2000" dirty="0"/>
              <a:t>有人更相信古書記載的：食黃金能成</a:t>
            </a:r>
            <a:r>
              <a:rPr kumimoji="1" lang="zh-TW" altLang="en-US" sz="2000" dirty="0" smtClean="0"/>
              <a:t>神仙等</a:t>
            </a:r>
            <a:r>
              <a:rPr kumimoji="1" lang="zh-TW" altLang="en-US" sz="2000" dirty="0"/>
              <a:t>內容</a:t>
            </a:r>
            <a:endParaRPr kumimoji="1" lang="en-US" altLang="zh-TW" sz="2000" dirty="0"/>
          </a:p>
          <a:p>
            <a:r>
              <a:rPr kumimoji="1" lang="zh-TW" altLang="en-US" sz="2000" dirty="0"/>
              <a:t>李時珍決心扭轉被歪曲的社會風氣，下定決心以科學的態度解決問題</a:t>
            </a:r>
            <a:endParaRPr kumimoji="1" lang="en-US" altLang="zh-TW" sz="20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9702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991EBEF-0A49-DE44-B01E-464E0C0D1F9C}"/>
              </a:ext>
            </a:extLst>
          </p:cNvPr>
          <p:cNvSpPr>
            <a:spLocks noGrp="1"/>
          </p:cNvSpPr>
          <p:nvPr>
            <p:ph type="title"/>
          </p:nvPr>
        </p:nvSpPr>
        <p:spPr/>
        <p:txBody>
          <a:bodyPr/>
          <a:lstStyle/>
          <a:p>
            <a:r>
              <a:rPr kumimoji="1" lang="zh-HK" altLang="en-US" dirty="0"/>
              <a:t>西方是怎麼對待這種「大膽」的人的？</a:t>
            </a:r>
          </a:p>
        </p:txBody>
      </p:sp>
      <p:pic>
        <p:nvPicPr>
          <p:cNvPr id="4" name="內容版面配置區 3">
            <a:extLst>
              <a:ext uri="{FF2B5EF4-FFF2-40B4-BE49-F238E27FC236}">
                <a16:creationId xmlns:a16="http://schemas.microsoft.com/office/drawing/2014/main" xmlns="" id="{19D9B486-3FD0-AA46-B455-CD79FD1D2DA7}"/>
              </a:ext>
            </a:extLst>
          </p:cNvPr>
          <p:cNvPicPr>
            <a:picLocks noGrp="1" noChangeAspect="1"/>
          </p:cNvPicPr>
          <p:nvPr>
            <p:ph idx="1"/>
          </p:nvPr>
        </p:nvPicPr>
        <p:blipFill>
          <a:blip r:embed="rId3"/>
          <a:stretch>
            <a:fillRect/>
          </a:stretch>
        </p:blipFill>
        <p:spPr>
          <a:xfrm>
            <a:off x="2249094" y="1865524"/>
            <a:ext cx="5453147" cy="4103915"/>
          </a:xfrm>
          <a:prstGeom prst="rect">
            <a:avLst/>
          </a:prstGeom>
        </p:spPr>
      </p:pic>
      <p:sp>
        <p:nvSpPr>
          <p:cNvPr id="5" name="矩形 4">
            <a:extLst>
              <a:ext uri="{FF2B5EF4-FFF2-40B4-BE49-F238E27FC236}">
                <a16:creationId xmlns:a16="http://schemas.microsoft.com/office/drawing/2014/main" xmlns="" id="{BCB380E8-9AAD-1F45-A7F2-B3F9F1C282E1}"/>
              </a:ext>
            </a:extLst>
          </p:cNvPr>
          <p:cNvSpPr/>
          <p:nvPr/>
        </p:nvSpPr>
        <p:spPr>
          <a:xfrm rot="20713848">
            <a:off x="1539538" y="3280746"/>
            <a:ext cx="7128353" cy="1107996"/>
          </a:xfrm>
          <a:prstGeom prst="rect">
            <a:avLst/>
          </a:prstGeom>
          <a:noFill/>
        </p:spPr>
        <p:txBody>
          <a:bodyPr wrap="square" lIns="91440" tIns="45720" rIns="91440" bIns="45720">
            <a:spAutoFit/>
          </a:bodyPr>
          <a:lstStyle/>
          <a:p>
            <a:pPr algn="ctr"/>
            <a:r>
              <a:rPr lang="zh-TW" altLang="en-US" sz="6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當然是火刑侍候！</a:t>
            </a:r>
          </a:p>
        </p:txBody>
      </p:sp>
      <p:pic>
        <p:nvPicPr>
          <p:cNvPr id="6" name="圖片 5"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6264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964FCAA2-08AF-5D42-8895-EBEE074BBFE6}"/>
              </a:ext>
            </a:extLst>
          </p:cNvPr>
          <p:cNvSpPr>
            <a:spLocks noGrp="1"/>
          </p:cNvSpPr>
          <p:nvPr>
            <p:ph type="title"/>
          </p:nvPr>
        </p:nvSpPr>
        <p:spPr/>
        <p:txBody>
          <a:bodyPr/>
          <a:lstStyle/>
          <a:p>
            <a:r>
              <a:rPr kumimoji="1" lang="zh-HK" altLang="en-US" dirty="0"/>
              <a:t>深入民間，搜集</a:t>
            </a:r>
            <a:r>
              <a:rPr kumimoji="1" lang="zh-TW" altLang="en-US" dirty="0"/>
              <a:t>一手資料</a:t>
            </a:r>
            <a:endParaRPr kumimoji="1" lang="zh-HK" altLang="en-US" dirty="0"/>
          </a:p>
        </p:txBody>
      </p:sp>
      <p:sp>
        <p:nvSpPr>
          <p:cNvPr id="3" name="內容版面配置區 2">
            <a:extLst>
              <a:ext uri="{FF2B5EF4-FFF2-40B4-BE49-F238E27FC236}">
                <a16:creationId xmlns:a16="http://schemas.microsoft.com/office/drawing/2014/main" xmlns="" id="{8F814DB7-AE3A-1843-9021-18B90DD02C48}"/>
              </a:ext>
            </a:extLst>
          </p:cNvPr>
          <p:cNvSpPr>
            <a:spLocks noGrp="1"/>
          </p:cNvSpPr>
          <p:nvPr>
            <p:ph idx="1"/>
          </p:nvPr>
        </p:nvSpPr>
        <p:spPr>
          <a:xfrm>
            <a:off x="677333" y="2160589"/>
            <a:ext cx="8821773" cy="3880773"/>
          </a:xfrm>
        </p:spPr>
        <p:txBody>
          <a:bodyPr/>
          <a:lstStyle/>
          <a:p>
            <a:r>
              <a:rPr kumimoji="1" lang="zh-HK" altLang="en-US" sz="2400" dirty="0"/>
              <a:t>一篇成功的論文，需要一手和二手資料輔助，才能顯得有內涵和說服力，這在古代也是如此</a:t>
            </a:r>
            <a:endParaRPr kumimoji="1" lang="en-US" altLang="zh-HK" sz="2400" dirty="0"/>
          </a:p>
          <a:p>
            <a:r>
              <a:rPr kumimoji="1" lang="zh-HK" altLang="en-US" sz="2400" dirty="0"/>
              <a:t>李時珍深入實際生活，特別注重從民間收集資料，總結他們的醫學經驗</a:t>
            </a:r>
            <a:endParaRPr kumimoji="1" lang="en-US" altLang="zh-HK" sz="2400" dirty="0"/>
          </a:p>
          <a:p>
            <a:r>
              <a:rPr kumimoji="1" lang="zh-HK" altLang="en-US" sz="2400" dirty="0"/>
              <a:t>這使他從遊學於各地的經歷中獲益良多</a:t>
            </a:r>
            <a:endParaRPr kumimoji="1" lang="en-US" altLang="zh-HK" sz="2400" dirty="0"/>
          </a:p>
          <a:p>
            <a:endParaRPr kumimoji="1" lang="en-US" altLang="zh-HK"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17279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E49AD9C-8770-E148-A8BE-458C46616C96}"/>
              </a:ext>
            </a:extLst>
          </p:cNvPr>
          <p:cNvSpPr>
            <a:spLocks noGrp="1"/>
          </p:cNvSpPr>
          <p:nvPr>
            <p:ph type="title"/>
          </p:nvPr>
        </p:nvSpPr>
        <p:spPr/>
        <p:txBody>
          <a:bodyPr/>
          <a:lstStyle/>
          <a:p>
            <a:r>
              <a:rPr kumimoji="1" lang="zh-HK" altLang="en-US" dirty="0"/>
              <a:t>李時珍都去過了什麼地方</a:t>
            </a:r>
          </a:p>
        </p:txBody>
      </p:sp>
      <p:sp>
        <p:nvSpPr>
          <p:cNvPr id="3" name="內容版面配置區 2">
            <a:extLst>
              <a:ext uri="{FF2B5EF4-FFF2-40B4-BE49-F238E27FC236}">
                <a16:creationId xmlns:a16="http://schemas.microsoft.com/office/drawing/2014/main" xmlns="" id="{F3C4CFCC-574E-4746-B0C6-2AF36B50EA25}"/>
              </a:ext>
            </a:extLst>
          </p:cNvPr>
          <p:cNvSpPr>
            <a:spLocks noGrp="1"/>
          </p:cNvSpPr>
          <p:nvPr>
            <p:ph idx="1"/>
          </p:nvPr>
        </p:nvSpPr>
        <p:spPr>
          <a:xfrm>
            <a:off x="677334" y="2160589"/>
            <a:ext cx="8795140" cy="3880773"/>
          </a:xfrm>
        </p:spPr>
        <p:txBody>
          <a:bodyPr>
            <a:normAutofit/>
          </a:bodyPr>
          <a:lstStyle/>
          <a:p>
            <a:r>
              <a:rPr kumimoji="1" lang="zh-HK" altLang="en-US" sz="2400" dirty="0"/>
              <a:t>從文獻中記載李時珍的足跡至少遍及十餘個省份</a:t>
            </a:r>
            <a:r>
              <a:rPr kumimoji="1" lang="zh-HK" altLang="en-US" sz="2400" dirty="0" smtClean="0"/>
              <a:t>，</a:t>
            </a:r>
            <a:r>
              <a:rPr kumimoji="1" lang="zh-TW" altLang="en-US" sz="2400" dirty="0" smtClean="0"/>
              <a:t>苗</a:t>
            </a:r>
            <a:r>
              <a:rPr kumimoji="1" lang="zh-HK" altLang="en-US" sz="2400" dirty="0" smtClean="0"/>
              <a:t>傜</a:t>
            </a:r>
            <a:r>
              <a:rPr kumimoji="1" lang="zh-HK" altLang="en-US" sz="2400" dirty="0"/>
              <a:t>少數民族地區，各種窮鄉僻壤，荒山野嶺等等</a:t>
            </a:r>
            <a:endParaRPr kumimoji="1" lang="en-US" altLang="zh-HK" sz="2400" dirty="0"/>
          </a:p>
          <a:p>
            <a:r>
              <a:rPr kumimoji="1" lang="zh-HK" altLang="en-US" sz="2400" dirty="0"/>
              <a:t>自</a:t>
            </a:r>
            <a:r>
              <a:rPr kumimoji="1" lang="en-US" altLang="zh-HK" sz="2400" dirty="0"/>
              <a:t>1</a:t>
            </a:r>
            <a:r>
              <a:rPr kumimoji="1" lang="en-US" altLang="zh-TW" sz="2400" dirty="0"/>
              <a:t>565</a:t>
            </a:r>
            <a:r>
              <a:rPr kumimoji="1" lang="zh-HK" altLang="en-US" sz="2400" dirty="0"/>
              <a:t>年起，李時珍先後到訪</a:t>
            </a:r>
            <a:r>
              <a:rPr kumimoji="1" lang="zh-HK" altLang="en-US" sz="2400" b="1" dirty="0"/>
              <a:t>武當山</a:t>
            </a:r>
            <a:r>
              <a:rPr kumimoji="1" lang="zh-HK" altLang="en-US" sz="2400" dirty="0"/>
              <a:t>、</a:t>
            </a:r>
            <a:r>
              <a:rPr kumimoji="1" lang="zh-HK" altLang="en-US" sz="2400" b="1" dirty="0"/>
              <a:t>廬山</a:t>
            </a:r>
            <a:r>
              <a:rPr kumimoji="1" lang="zh-HK" altLang="en-US" sz="2400" dirty="0"/>
              <a:t>、</a:t>
            </a:r>
            <a:r>
              <a:rPr kumimoji="1" lang="zh-HK" altLang="en-US" sz="2400" b="1" dirty="0"/>
              <a:t>茅山</a:t>
            </a:r>
            <a:r>
              <a:rPr kumimoji="1" lang="zh-HK" altLang="en-US" sz="2400" dirty="0"/>
              <a:t>、</a:t>
            </a:r>
            <a:r>
              <a:rPr kumimoji="1" lang="zh-HK" altLang="en-US" sz="2400" b="1" dirty="0"/>
              <a:t>牛首山</a:t>
            </a:r>
            <a:r>
              <a:rPr kumimoji="1" lang="zh-HK" altLang="en-US" sz="2400" dirty="0"/>
              <a:t>，</a:t>
            </a:r>
            <a:r>
              <a:rPr kumimoji="1" lang="zh-HK" altLang="en-US" sz="2400" b="1" dirty="0"/>
              <a:t>湖廣</a:t>
            </a:r>
            <a:r>
              <a:rPr kumimoji="1" lang="zh-HK" altLang="en-US" sz="2400" dirty="0"/>
              <a:t>、</a:t>
            </a:r>
            <a:r>
              <a:rPr kumimoji="1" lang="zh-HK" altLang="en-US" sz="2400" b="1" dirty="0"/>
              <a:t>安徽</a:t>
            </a:r>
            <a:r>
              <a:rPr kumimoji="1" lang="zh-HK" altLang="en-US" sz="2400" dirty="0"/>
              <a:t>、</a:t>
            </a:r>
            <a:r>
              <a:rPr kumimoji="1" lang="zh-HK" altLang="en-US" sz="2400" b="1" dirty="0"/>
              <a:t>河南河北</a:t>
            </a:r>
            <a:r>
              <a:rPr kumimoji="1" lang="zh-HK" altLang="en-US" sz="2400" dirty="0"/>
              <a:t>等地</a:t>
            </a:r>
            <a:endParaRPr kumimoji="1" lang="en-US" altLang="zh-HK" sz="2400" dirty="0"/>
          </a:p>
          <a:p>
            <a:r>
              <a:rPr kumimoji="1" lang="zh-HK" altLang="en-US" sz="2400" dirty="0"/>
              <a:t>他先後拜過漁人，樵夫，車夫，農民，藥工，捕蛇者為師，學習各種知識</a:t>
            </a:r>
            <a:endParaRPr kumimoji="1" lang="en-US" altLang="zh-HK"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3576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62AD997-6271-B845-BC95-CE9965892619}"/>
              </a:ext>
            </a:extLst>
          </p:cNvPr>
          <p:cNvSpPr>
            <a:spLocks noGrp="1"/>
          </p:cNvSpPr>
          <p:nvPr>
            <p:ph type="title"/>
          </p:nvPr>
        </p:nvSpPr>
        <p:spPr/>
        <p:txBody>
          <a:bodyPr/>
          <a:lstStyle/>
          <a:p>
            <a:r>
              <a:rPr kumimoji="1" lang="zh-HK" altLang="en-US" dirty="0"/>
              <a:t>小故事</a:t>
            </a:r>
            <a:r>
              <a:rPr kumimoji="1" lang="en-US" altLang="zh-HK" dirty="0"/>
              <a:t>1</a:t>
            </a:r>
            <a:r>
              <a:rPr kumimoji="1" lang="en-US" altLang="zh-TW" dirty="0"/>
              <a:t>:</a:t>
            </a:r>
            <a:r>
              <a:rPr kumimoji="1" lang="zh-HK" altLang="en-US" dirty="0"/>
              <a:t>開棺救母子</a:t>
            </a:r>
          </a:p>
        </p:txBody>
      </p:sp>
      <p:sp>
        <p:nvSpPr>
          <p:cNvPr id="3" name="內容版面配置區 2">
            <a:extLst>
              <a:ext uri="{FF2B5EF4-FFF2-40B4-BE49-F238E27FC236}">
                <a16:creationId xmlns:a16="http://schemas.microsoft.com/office/drawing/2014/main" xmlns="" id="{2E71B0F8-AF0E-304D-8E8E-71DF2739CD52}"/>
              </a:ext>
            </a:extLst>
          </p:cNvPr>
          <p:cNvSpPr>
            <a:spLocks noGrp="1"/>
          </p:cNvSpPr>
          <p:nvPr>
            <p:ph idx="1"/>
          </p:nvPr>
        </p:nvSpPr>
        <p:spPr>
          <a:xfrm>
            <a:off x="677334" y="1635933"/>
            <a:ext cx="8596668" cy="3880773"/>
          </a:xfrm>
        </p:spPr>
        <p:txBody>
          <a:bodyPr/>
          <a:lstStyle/>
          <a:p>
            <a:r>
              <a:rPr kumimoji="1" lang="zh-HK" altLang="en-US" sz="2000" dirty="0"/>
              <a:t>某日，李時珍來到江西九江的湖口，遇到一群送葬人群</a:t>
            </a:r>
            <a:endParaRPr kumimoji="1" lang="en-US" altLang="zh-HK" sz="2000" dirty="0"/>
          </a:p>
          <a:p>
            <a:r>
              <a:rPr kumimoji="1" lang="zh-HK" altLang="en-US" sz="2000" dirty="0"/>
              <a:t>他觀察了從棺材裏流出的鮮血，連忙攔著送葬隊伍</a:t>
            </a:r>
            <a:endParaRPr kumimoji="1" lang="en-US" altLang="zh-HK" sz="2000" dirty="0"/>
          </a:p>
          <a:p>
            <a:r>
              <a:rPr kumimoji="1" lang="zh-HK" altLang="en-US" sz="2000" dirty="0"/>
              <a:t>他說：「快停下來，棺裏的人還有救啊！」</a:t>
            </a:r>
            <a:endParaRPr kumimoji="1" lang="en-US" altLang="zh-HK" sz="2000" dirty="0"/>
          </a:p>
          <a:p>
            <a:r>
              <a:rPr kumimoji="1" lang="zh-HK" altLang="en-US" sz="2000" dirty="0"/>
              <a:t>眾人起初不信，但最後還是答應了讓李時珍嘗試開棺救人</a:t>
            </a:r>
            <a:endParaRPr kumimoji="1" lang="en-US" altLang="zh-HK" sz="2000" dirty="0"/>
          </a:p>
          <a:p>
            <a:r>
              <a:rPr kumimoji="1" lang="zh-HK" altLang="en-US" sz="2000" dirty="0"/>
              <a:t>李時珍對棺內「死去」的孕婦推拿按摩，接著進行針灸</a:t>
            </a:r>
            <a:endParaRPr kumimoji="1" lang="en-US" altLang="zh-HK" sz="2000" dirty="0"/>
          </a:p>
          <a:p>
            <a:r>
              <a:rPr kumimoji="1" lang="zh-HK" altLang="en-US" sz="2000" dirty="0"/>
              <a:t>沒過多久，孕婦竟「起死回生」，並順利產下</a:t>
            </a:r>
            <a:r>
              <a:rPr kumimoji="1" lang="zh-HK" altLang="en-US" sz="2000" dirty="0" smtClean="0"/>
              <a:t>兒子</a:t>
            </a:r>
            <a:endParaRPr kumimoji="1" lang="en-US" altLang="zh-HK" sz="2000" dirty="0"/>
          </a:p>
          <a:p>
            <a:r>
              <a:rPr kumimoji="1" lang="zh-HK" altLang="en-US" sz="2000" dirty="0"/>
              <a:t>從此，市面上多了個江湖傳說：李時珍一根銀針，救活了兩條人命，有起死回生的妙法</a:t>
            </a:r>
            <a:endParaRPr kumimoji="1" lang="en-US" altLang="zh-HK" sz="20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80498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trips(downLeft)">
                                      <p:cBhvr>
                                        <p:cTn id="11" dur="500"/>
                                        <p:tgtEl>
                                          <p:spTgt spid="3">
                                            <p:txEl>
                                              <p:pRg st="1" end="1"/>
                                            </p:txEl>
                                          </p:spTgt>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trips(down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strips(downLeft)">
                                      <p:cBhvr>
                                        <p:cTn id="20" dur="500"/>
                                        <p:tgtEl>
                                          <p:spTgt spid="3">
                                            <p:txEl>
                                              <p:pRg st="3" end="3"/>
                                            </p:txEl>
                                          </p:spTgt>
                                        </p:tgtEl>
                                      </p:cBhvr>
                                    </p:animEffect>
                                  </p:childTnLst>
                                </p:cTn>
                              </p:par>
                            </p:childTnLst>
                          </p:cTn>
                        </p:par>
                        <p:par>
                          <p:cTn id="21" fill="hold">
                            <p:stCondLst>
                              <p:cond delay="500"/>
                            </p:stCondLst>
                            <p:childTnLst>
                              <p:par>
                                <p:cTn id="22" presetID="18" presetClass="entr" presetSubtype="12"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strips(downLeft)">
                                      <p:cBhvr>
                                        <p:cTn id="24" dur="500"/>
                                        <p:tgtEl>
                                          <p:spTgt spid="3">
                                            <p:txEl>
                                              <p:pRg st="4" end="4"/>
                                            </p:txEl>
                                          </p:spTgt>
                                        </p:tgtEl>
                                      </p:cBhvr>
                                    </p:animEffect>
                                  </p:childTnLst>
                                </p:cTn>
                              </p:par>
                            </p:childTnLst>
                          </p:cTn>
                        </p:par>
                        <p:par>
                          <p:cTn id="25" fill="hold">
                            <p:stCondLst>
                              <p:cond delay="1000"/>
                            </p:stCondLst>
                            <p:childTnLst>
                              <p:par>
                                <p:cTn id="26" presetID="18" presetClass="entr" presetSubtype="12"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strips(downLeft)">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strips(downLeft)">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B8267BC-7C26-8B4E-9942-7E1A7155F42D}"/>
              </a:ext>
            </a:extLst>
          </p:cNvPr>
          <p:cNvSpPr>
            <a:spLocks noGrp="1"/>
          </p:cNvSpPr>
          <p:nvPr>
            <p:ph type="title"/>
          </p:nvPr>
        </p:nvSpPr>
        <p:spPr/>
        <p:txBody>
          <a:bodyPr/>
          <a:lstStyle/>
          <a:p>
            <a:r>
              <a:rPr kumimoji="1" lang="zh-HK" altLang="en-US" dirty="0"/>
              <a:t>小故事</a:t>
            </a:r>
            <a:r>
              <a:rPr kumimoji="1" lang="en-US" altLang="zh-TW" dirty="0"/>
              <a:t>2:</a:t>
            </a:r>
            <a:r>
              <a:rPr kumimoji="1" lang="zh-HK" altLang="en-US" dirty="0"/>
              <a:t>活人診死</a:t>
            </a:r>
            <a:r>
              <a:rPr kumimoji="1" lang="en-US" altLang="zh-HK" dirty="0"/>
              <a:t/>
            </a:r>
            <a:br>
              <a:rPr kumimoji="1" lang="en-US" altLang="zh-HK" dirty="0"/>
            </a:br>
            <a:endParaRPr kumimoji="1" lang="zh-HK" altLang="en-US" dirty="0">
              <a:solidFill>
                <a:srgbClr val="FF0000"/>
              </a:solidFill>
            </a:endParaRPr>
          </a:p>
        </p:txBody>
      </p:sp>
      <p:sp>
        <p:nvSpPr>
          <p:cNvPr id="3" name="內容版面配置區 2">
            <a:extLst>
              <a:ext uri="{FF2B5EF4-FFF2-40B4-BE49-F238E27FC236}">
                <a16:creationId xmlns:a16="http://schemas.microsoft.com/office/drawing/2014/main" xmlns="" id="{691CC1A3-DDB9-2B4D-B399-88B6B66911B7}"/>
              </a:ext>
            </a:extLst>
          </p:cNvPr>
          <p:cNvSpPr>
            <a:spLocks noGrp="1"/>
          </p:cNvSpPr>
          <p:nvPr>
            <p:ph idx="1"/>
          </p:nvPr>
        </p:nvSpPr>
        <p:spPr>
          <a:xfrm>
            <a:off x="677334" y="1331966"/>
            <a:ext cx="8596668" cy="5322322"/>
          </a:xfrm>
        </p:spPr>
        <p:txBody>
          <a:bodyPr>
            <a:noAutofit/>
          </a:bodyPr>
          <a:lstStyle/>
          <a:p>
            <a:r>
              <a:rPr kumimoji="1" lang="zh-HK" altLang="en-US" sz="2000" dirty="0"/>
              <a:t>繼上一個故事後，李時珍聲名大噪，許多人都想一睹神醫的風采</a:t>
            </a:r>
            <a:endParaRPr kumimoji="1" lang="en-US" altLang="zh-HK" sz="2000" dirty="0"/>
          </a:p>
          <a:p>
            <a:r>
              <a:rPr kumimoji="1" lang="zh-HK" altLang="en-US" sz="2000" dirty="0"/>
              <a:t>有一家藥店的大公子正在大吃大喝，聽說神醫來了，也想去看看熱鬧</a:t>
            </a:r>
            <a:endParaRPr kumimoji="1" lang="en-US" altLang="zh-HK" sz="2000" dirty="0"/>
          </a:p>
          <a:p>
            <a:r>
              <a:rPr kumimoji="1" lang="zh-HK" altLang="en-US" sz="2000" dirty="0"/>
              <a:t>他好不容易擠到最前面，讓李時珍給他看病</a:t>
            </a:r>
            <a:endParaRPr kumimoji="1" lang="en-US" altLang="zh-HK" sz="2000" dirty="0"/>
          </a:p>
          <a:p>
            <a:r>
              <a:rPr kumimoji="1" lang="zh-HK" altLang="en-US" sz="2000" dirty="0"/>
              <a:t>李時珍看他氣色不好，趕忙給他把脈，最後婉惜地說：「這位小兄弟，可惜啊，年紀輕輕，卻活不了三個時辰了，趕緊回家吧，省得家裏人到處找你。」</a:t>
            </a:r>
            <a:endParaRPr kumimoji="1" lang="en-US" altLang="zh-HK" sz="2000" dirty="0"/>
          </a:p>
          <a:p>
            <a:r>
              <a:rPr kumimoji="1" lang="zh-HK" altLang="en-US" sz="2000" dirty="0"/>
              <a:t>眾人均不信，那名大公子更是大怒，但在路人的勸說下還是氣沖沖地回家了</a:t>
            </a:r>
            <a:endParaRPr kumimoji="1" lang="en-US" altLang="zh-HK" sz="2000" dirty="0"/>
          </a:p>
          <a:p>
            <a:r>
              <a:rPr kumimoji="1" lang="zh-HK" altLang="en-US" sz="2000" dirty="0"/>
              <a:t>神奇的是，三個時辰後，那名大公子當真死掉了</a:t>
            </a:r>
            <a:endParaRPr kumimoji="1" lang="en-US" altLang="zh-HK" sz="2000" dirty="0"/>
          </a:p>
          <a:p>
            <a:r>
              <a:rPr kumimoji="1" lang="zh-HK" altLang="en-US" sz="2000" dirty="0"/>
              <a:t>專家發現，原來是此人吃飯過飽</a:t>
            </a:r>
            <a:r>
              <a:rPr kumimoji="1" lang="zh-HK" altLang="en-US" sz="2000" dirty="0" smtClean="0"/>
              <a:t>，身</a:t>
            </a:r>
            <a:r>
              <a:rPr kumimoji="1" lang="zh-TW" altLang="en-US" sz="2000" dirty="0" smtClean="0"/>
              <a:t>縱</a:t>
            </a:r>
            <a:r>
              <a:rPr kumimoji="1" lang="zh-HK" altLang="en-US" sz="2000" dirty="0" smtClean="0"/>
              <a:t>一</a:t>
            </a:r>
            <a:r>
              <a:rPr kumimoji="1" lang="zh-HK" altLang="en-US" sz="2000" dirty="0"/>
              <a:t>跳，當場把腸子震斷了，內臟受損</a:t>
            </a:r>
            <a:endParaRPr kumimoji="1" lang="en-US" altLang="zh-HK" sz="2000" dirty="0"/>
          </a:p>
          <a:p>
            <a:r>
              <a:rPr kumimoji="1" lang="zh-HK" altLang="en-US" sz="2000" dirty="0"/>
              <a:t>從此，李時珍更有名了</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5585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400"/>
                                        <p:tgtEl>
                                          <p:spTgt spid="3">
                                            <p:txEl>
                                              <p:pRg st="0" end="0"/>
                                            </p:txEl>
                                          </p:spTgt>
                                        </p:tgtEl>
                                      </p:cBhvr>
                                    </p:animEffect>
                                  </p:childTnLst>
                                </p:cTn>
                              </p:par>
                            </p:childTnLst>
                          </p:cTn>
                        </p:par>
                        <p:par>
                          <p:cTn id="8" fill="hold">
                            <p:stCondLst>
                              <p:cond delay="400"/>
                            </p:stCondLst>
                            <p:childTnLst>
                              <p:par>
                                <p:cTn id="9" presetID="14"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400"/>
                                        <p:tgtEl>
                                          <p:spTgt spid="3">
                                            <p:txEl>
                                              <p:pRg st="1" end="1"/>
                                            </p:txEl>
                                          </p:spTgt>
                                        </p:tgtEl>
                                      </p:cBhvr>
                                    </p:animEffect>
                                  </p:childTnLst>
                                </p:cTn>
                              </p:par>
                            </p:childTnLst>
                          </p:cTn>
                        </p:par>
                        <p:par>
                          <p:cTn id="12" fill="hold">
                            <p:stCondLst>
                              <p:cond delay="800"/>
                            </p:stCondLst>
                            <p:childTnLst>
                              <p:par>
                                <p:cTn id="13" presetID="14"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4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400"/>
                                        <p:tgtEl>
                                          <p:spTgt spid="3">
                                            <p:txEl>
                                              <p:pRg st="3" end="3"/>
                                            </p:txEl>
                                          </p:spTgt>
                                        </p:tgtEl>
                                      </p:cBhvr>
                                    </p:animEffect>
                                  </p:childTnLst>
                                </p:cTn>
                              </p:par>
                            </p:childTnLst>
                          </p:cTn>
                        </p:par>
                        <p:par>
                          <p:cTn id="21" fill="hold">
                            <p:stCondLst>
                              <p:cond delay="400"/>
                            </p:stCondLst>
                            <p:childTnLst>
                              <p:par>
                                <p:cTn id="22" presetID="14" presetClass="entr" presetSubtype="1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4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9" dur="400"/>
                                        <p:tgtEl>
                                          <p:spTgt spid="3">
                                            <p:txEl>
                                              <p:pRg st="5" end="5"/>
                                            </p:txEl>
                                          </p:spTgt>
                                        </p:tgtEl>
                                      </p:cBhvr>
                                    </p:animEffect>
                                  </p:childTnLst>
                                </p:cTn>
                              </p:par>
                            </p:childTnLst>
                          </p:cTn>
                        </p:par>
                        <p:par>
                          <p:cTn id="30" fill="hold">
                            <p:stCondLst>
                              <p:cond delay="400"/>
                            </p:stCondLst>
                            <p:childTnLst>
                              <p:par>
                                <p:cTn id="31" presetID="14" presetClass="entr" presetSubtype="10" fill="hold" nodeType="after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3" dur="400"/>
                                        <p:tgtEl>
                                          <p:spTgt spid="3">
                                            <p:txEl>
                                              <p:pRg st="6" end="6"/>
                                            </p:txEl>
                                          </p:spTgt>
                                        </p:tgtEl>
                                      </p:cBhvr>
                                    </p:animEffect>
                                  </p:childTnLst>
                                </p:cTn>
                              </p:par>
                            </p:childTnLst>
                          </p:cTn>
                        </p:par>
                        <p:par>
                          <p:cTn id="34" fill="hold">
                            <p:stCondLst>
                              <p:cond delay="800"/>
                            </p:stCondLst>
                            <p:childTnLst>
                              <p:par>
                                <p:cTn id="35" presetID="14" presetClass="entr" presetSubtype="10" fill="hold"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7" dur="4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7A08AD9C-19F4-9248-85D1-4C5064C41A6B}"/>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的成書</a:t>
            </a:r>
          </a:p>
        </p:txBody>
      </p:sp>
      <p:sp>
        <p:nvSpPr>
          <p:cNvPr id="3" name="內容版面配置區 2">
            <a:extLst>
              <a:ext uri="{FF2B5EF4-FFF2-40B4-BE49-F238E27FC236}">
                <a16:creationId xmlns:a16="http://schemas.microsoft.com/office/drawing/2014/main" xmlns="" id="{9CF1AB09-C8AB-D74A-B162-2A3C31022165}"/>
              </a:ext>
            </a:extLst>
          </p:cNvPr>
          <p:cNvSpPr>
            <a:spLocks noGrp="1"/>
          </p:cNvSpPr>
          <p:nvPr>
            <p:ph idx="1"/>
          </p:nvPr>
        </p:nvSpPr>
        <p:spPr/>
        <p:txBody>
          <a:bodyPr>
            <a:normAutofit/>
          </a:bodyPr>
          <a:lstStyle/>
          <a:p>
            <a:r>
              <a:rPr kumimoji="1" lang="en-US" altLang="zh-HK" sz="2400" dirty="0" smtClean="0"/>
              <a:t>1</a:t>
            </a:r>
            <a:r>
              <a:rPr kumimoji="1" lang="en-US" altLang="zh-TW" sz="2400" dirty="0" smtClean="0">
                <a:solidFill>
                  <a:schemeClr val="tx1"/>
                </a:solidFill>
              </a:rPr>
              <a:t>55</a:t>
            </a:r>
            <a:r>
              <a:rPr kumimoji="1" lang="en-US" altLang="zh-TW" sz="2400" dirty="0" smtClean="0"/>
              <a:t>2</a:t>
            </a:r>
            <a:r>
              <a:rPr kumimoji="1" lang="zh-HK" altLang="en-US" sz="2400" dirty="0"/>
              <a:t>年，李時珍在參考了大量的著作後，正式動筆寫書</a:t>
            </a:r>
            <a:endParaRPr kumimoji="1" lang="en-US" altLang="zh-HK" sz="2400" dirty="0"/>
          </a:p>
          <a:p>
            <a:r>
              <a:rPr kumimoji="1" lang="zh-HK" altLang="en-US" sz="2400" dirty="0"/>
              <a:t>他會為了弄清一個藥材的本質而徹夜不眠，甚至翻閱數十本書籍，直到找到正確的答案方才滿意</a:t>
            </a:r>
            <a:endParaRPr kumimoji="1" lang="en-US" altLang="zh-HK" sz="2400" dirty="0"/>
          </a:p>
          <a:p>
            <a:r>
              <a:rPr kumimoji="1" lang="zh-HK" altLang="en-US" sz="2400" dirty="0"/>
              <a:t>這一寫，就是二十七年</a:t>
            </a:r>
            <a:endParaRPr kumimoji="1" lang="en-US" altLang="zh-HK" sz="2400" dirty="0"/>
          </a:p>
          <a:p>
            <a:r>
              <a:rPr kumimoji="1" lang="zh-TW" altLang="en-US" sz="2400" dirty="0"/>
              <a:t>明朝萬歷六年（</a:t>
            </a:r>
            <a:r>
              <a:rPr kumimoji="1" lang="en-US" altLang="zh-TW" sz="2400" dirty="0"/>
              <a:t>1578</a:t>
            </a:r>
            <a:r>
              <a:rPr kumimoji="1" lang="en-US" altLang="zh-HK" sz="2400" dirty="0"/>
              <a:t>)</a:t>
            </a:r>
            <a:r>
              <a:rPr kumimoji="1" lang="zh-HK" altLang="en-US" sz="2400" dirty="0"/>
              <a:t>，</a:t>
            </a:r>
            <a:r>
              <a:rPr kumimoji="1" lang="en-US" altLang="zh-HK" sz="2400" dirty="0"/>
              <a:t>《</a:t>
            </a:r>
            <a:r>
              <a:rPr kumimoji="1" lang="zh-HK" altLang="en-US" sz="2400" dirty="0"/>
              <a:t>本草綱目</a:t>
            </a:r>
            <a:r>
              <a:rPr kumimoji="1" lang="en-US" altLang="zh-HK" sz="2400" dirty="0"/>
              <a:t>》</a:t>
            </a:r>
            <a:r>
              <a:rPr kumimoji="1" lang="zh-HK" altLang="en-US" sz="2400" dirty="0"/>
              <a:t>的編寫終於完成</a:t>
            </a:r>
            <a:endParaRPr kumimoji="1" lang="en-US" altLang="zh-HK" sz="2400" dirty="0"/>
          </a:p>
          <a:p>
            <a:r>
              <a:rPr kumimoji="1" lang="zh-HK" altLang="en-US" sz="2400" dirty="0"/>
              <a:t>又過了很多年後，萬曆十八年（</a:t>
            </a:r>
            <a:r>
              <a:rPr kumimoji="1" lang="en-US" altLang="zh-HK" sz="2400" dirty="0"/>
              <a:t>1</a:t>
            </a:r>
            <a:r>
              <a:rPr kumimoji="1" lang="en-US" altLang="zh-TW" sz="2400" dirty="0"/>
              <a:t>590</a:t>
            </a:r>
            <a:r>
              <a:rPr kumimoji="1" lang="zh-HK" altLang="en-US" sz="2400" dirty="0"/>
              <a:t>年），這本全長一百九十二萬字的醫藥科學鉅作，才得以出版，向全世界展示它絕對的權威</a:t>
            </a:r>
            <a:endParaRPr kumimoji="1" lang="en-US" altLang="zh-HK" sz="2400" dirty="0"/>
          </a:p>
          <a:p>
            <a:endParaRPr kumimoji="1" lang="en-US" altLang="zh-HK"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12541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BF872DB-23D3-B741-890C-DBD07AB25A6F}"/>
              </a:ext>
            </a:extLst>
          </p:cNvPr>
          <p:cNvSpPr>
            <a:spLocks noGrp="1"/>
          </p:cNvSpPr>
          <p:nvPr>
            <p:ph type="title"/>
          </p:nvPr>
        </p:nvSpPr>
        <p:spPr/>
        <p:txBody>
          <a:bodyPr/>
          <a:lstStyle/>
          <a:p>
            <a:r>
              <a:rPr kumimoji="1" lang="zh-HK" altLang="en-US" dirty="0"/>
              <a:t>創作的態度</a:t>
            </a:r>
          </a:p>
        </p:txBody>
      </p:sp>
      <p:sp>
        <p:nvSpPr>
          <p:cNvPr id="3" name="內容版面配置區 2">
            <a:extLst>
              <a:ext uri="{FF2B5EF4-FFF2-40B4-BE49-F238E27FC236}">
                <a16:creationId xmlns:a16="http://schemas.microsoft.com/office/drawing/2014/main" xmlns="" id="{C81E5DAF-FE8C-C048-B8C7-99D3456A6AFF}"/>
              </a:ext>
            </a:extLst>
          </p:cNvPr>
          <p:cNvSpPr>
            <a:spLocks noGrp="1"/>
          </p:cNvSpPr>
          <p:nvPr>
            <p:ph idx="1"/>
          </p:nvPr>
        </p:nvSpPr>
        <p:spPr/>
        <p:txBody>
          <a:bodyPr>
            <a:normAutofit/>
          </a:bodyPr>
          <a:lstStyle/>
          <a:p>
            <a:r>
              <a:rPr kumimoji="1" lang="zh-HK" altLang="en-US" sz="2400" dirty="0"/>
              <a:t>這是後世對他編寫</a:t>
            </a:r>
            <a:r>
              <a:rPr kumimoji="1" lang="en-US" altLang="zh-HK" sz="2400" dirty="0"/>
              <a:t>《</a:t>
            </a:r>
            <a:r>
              <a:rPr kumimoji="1" lang="zh-HK" altLang="en-US" sz="2400" dirty="0"/>
              <a:t>本草綱目</a:t>
            </a:r>
            <a:r>
              <a:rPr kumimoji="1" lang="en-US" altLang="zh-HK" sz="2400" dirty="0"/>
              <a:t>》</a:t>
            </a:r>
            <a:r>
              <a:rPr kumimoji="1" lang="zh-HK" altLang="en-US" sz="2400" dirty="0"/>
              <a:t>的評價為：</a:t>
            </a:r>
            <a:endParaRPr kumimoji="1" lang="en-US" altLang="zh-HK" sz="2400" dirty="0"/>
          </a:p>
          <a:p>
            <a:r>
              <a:rPr kumimoji="1" lang="zh-HK" altLang="en-US" sz="2400" dirty="0"/>
              <a:t>「奮編摩之志，僭纂述之權，歲歷三十稔，功始成就。」</a:t>
            </a:r>
            <a:endParaRPr kumimoji="1" lang="en-US" altLang="zh-HK" sz="2400" dirty="0"/>
          </a:p>
          <a:p>
            <a:r>
              <a:rPr kumimoji="1" lang="zh-HK" altLang="en-US" sz="2400" dirty="0"/>
              <a:t>他為每味藥都排出了十個項目：</a:t>
            </a:r>
            <a:endParaRPr kumimoji="1" lang="en-US" altLang="zh-HK" sz="2400" dirty="0"/>
          </a:p>
          <a:p>
            <a:pPr lvl="1">
              <a:buFont typeface="Wingdings" pitchFamily="2" charset="2"/>
              <a:buChar char="Ø"/>
            </a:pPr>
            <a:r>
              <a:rPr kumimoji="1" lang="zh-HK" altLang="en-US" sz="2200" dirty="0"/>
              <a:t>正名、釋名、集解、辨疑、正誤、</a:t>
            </a:r>
            <a:r>
              <a:rPr kumimoji="1" lang="zh-HK" altLang="en-US" sz="2200" dirty="0" smtClean="0"/>
              <a:t>修</a:t>
            </a:r>
            <a:r>
              <a:rPr kumimoji="1" lang="zh-TW" altLang="en-US" sz="2200" dirty="0" smtClean="0"/>
              <a:t>製</a:t>
            </a:r>
            <a:r>
              <a:rPr kumimoji="1" lang="zh-HK" altLang="en-US" sz="2200" dirty="0" smtClean="0"/>
              <a:t>、</a:t>
            </a:r>
            <a:r>
              <a:rPr kumimoji="1" lang="zh-HK" altLang="en-US" sz="2200" dirty="0"/>
              <a:t>氣味、主治、發明、附方等</a:t>
            </a:r>
            <a:endParaRPr kumimoji="1" lang="en-US" altLang="zh-HK" sz="2200" dirty="0"/>
          </a:p>
          <a:p>
            <a:r>
              <a:rPr kumimoji="1" lang="zh-HK" altLang="en-US" sz="2400" dirty="0"/>
              <a:t>在發明的部分，他除了搜羅歷代驗方、驗案和醫論外，更加入了不少自己的發現和心得</a:t>
            </a:r>
            <a:endParaRPr kumimoji="1" lang="en-US" altLang="zh-HK" sz="24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72542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500"/>
                                        <p:tgtEl>
                                          <p:spTgt spid="3">
                                            <p:txEl>
                                              <p:pRg st="2" end="2"/>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F2BA30D-4E23-C949-8B0E-E40E26B117E6}"/>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裏對藥材的記載方式</a:t>
            </a:r>
          </a:p>
        </p:txBody>
      </p:sp>
      <p:sp>
        <p:nvSpPr>
          <p:cNvPr id="3" name="內容版面配置區 2">
            <a:extLst>
              <a:ext uri="{FF2B5EF4-FFF2-40B4-BE49-F238E27FC236}">
                <a16:creationId xmlns:a16="http://schemas.microsoft.com/office/drawing/2014/main" xmlns="" id="{E939263D-E4A9-604B-8FDE-34FF83DA578E}"/>
              </a:ext>
            </a:extLst>
          </p:cNvPr>
          <p:cNvSpPr>
            <a:spLocks noGrp="1"/>
          </p:cNvSpPr>
          <p:nvPr>
            <p:ph idx="1"/>
          </p:nvPr>
        </p:nvSpPr>
        <p:spPr>
          <a:xfrm>
            <a:off x="677334" y="1456051"/>
            <a:ext cx="8596668" cy="4382254"/>
          </a:xfrm>
        </p:spPr>
        <p:txBody>
          <a:bodyPr>
            <a:normAutofit/>
          </a:bodyPr>
          <a:lstStyle/>
          <a:p>
            <a:r>
              <a:rPr kumimoji="1" lang="zh-HK" altLang="en-US" sz="2000" dirty="0">
                <a:solidFill>
                  <a:schemeClr val="tx1"/>
                </a:solidFill>
              </a:rPr>
              <a:t>正名：確定藥材的名字</a:t>
            </a:r>
            <a:endParaRPr kumimoji="1" lang="en-US" altLang="zh-HK" sz="2000" dirty="0">
              <a:solidFill>
                <a:schemeClr val="tx1"/>
              </a:solidFill>
            </a:endParaRPr>
          </a:p>
          <a:p>
            <a:r>
              <a:rPr kumimoji="1" lang="zh-HK" altLang="en-US" sz="2000" dirty="0" smtClean="0">
                <a:solidFill>
                  <a:schemeClr val="tx1"/>
                </a:solidFill>
              </a:rPr>
              <a:t>釋</a:t>
            </a:r>
            <a:r>
              <a:rPr kumimoji="1" lang="zh-TW" altLang="en-US" sz="2000" dirty="0" smtClean="0">
                <a:solidFill>
                  <a:schemeClr val="tx1"/>
                </a:solidFill>
              </a:rPr>
              <a:t>名</a:t>
            </a:r>
            <a:r>
              <a:rPr kumimoji="1" lang="zh-HK" altLang="en-US" sz="2000" dirty="0" smtClean="0">
                <a:solidFill>
                  <a:schemeClr val="tx1"/>
                </a:solidFill>
              </a:rPr>
              <a:t>：</a:t>
            </a:r>
            <a:r>
              <a:rPr kumimoji="1" lang="zh-HK" altLang="en-US" sz="2000" dirty="0">
                <a:solidFill>
                  <a:schemeClr val="tx1"/>
                </a:solidFill>
              </a:rPr>
              <a:t>根據自己所知作出的改良名字</a:t>
            </a:r>
            <a:endParaRPr kumimoji="1" lang="en-US" altLang="zh-HK" sz="2000" dirty="0">
              <a:solidFill>
                <a:schemeClr val="tx1"/>
              </a:solidFill>
            </a:endParaRPr>
          </a:p>
          <a:p>
            <a:r>
              <a:rPr kumimoji="1" lang="zh-HK" altLang="en-US" sz="2000" dirty="0">
                <a:solidFill>
                  <a:schemeClr val="tx1"/>
                </a:solidFill>
              </a:rPr>
              <a:t>集解：敘述產地、形態、栽培及採集方法</a:t>
            </a:r>
            <a:endParaRPr kumimoji="1" lang="en-US" altLang="zh-HK" sz="2000" dirty="0">
              <a:solidFill>
                <a:schemeClr val="tx1"/>
              </a:solidFill>
            </a:endParaRPr>
          </a:p>
          <a:p>
            <a:r>
              <a:rPr kumimoji="1" lang="zh-HK" altLang="en-US" sz="2000" dirty="0">
                <a:solidFill>
                  <a:schemeClr val="tx1"/>
                </a:solidFill>
              </a:rPr>
              <a:t>辨疑：列出藥材容易被混淆的地方</a:t>
            </a:r>
            <a:endParaRPr kumimoji="1" lang="en-US" altLang="zh-HK" sz="2000" dirty="0">
              <a:solidFill>
                <a:schemeClr val="tx1"/>
              </a:solidFill>
            </a:endParaRPr>
          </a:p>
          <a:p>
            <a:r>
              <a:rPr kumimoji="1" lang="zh-HK" altLang="en-US" sz="2000" dirty="0">
                <a:solidFill>
                  <a:schemeClr val="tx1"/>
                </a:solidFill>
              </a:rPr>
              <a:t>正誤：考證藥材的真偽及糾正歷史文獻的錯誤記載</a:t>
            </a:r>
            <a:endParaRPr kumimoji="1" lang="en-US" altLang="zh-HK" sz="2000" dirty="0">
              <a:solidFill>
                <a:schemeClr val="tx1"/>
              </a:solidFill>
            </a:endParaRPr>
          </a:p>
          <a:p>
            <a:r>
              <a:rPr kumimoji="1" lang="zh-HK" altLang="en-US" sz="2000" dirty="0" smtClean="0">
                <a:solidFill>
                  <a:schemeClr val="tx1"/>
                </a:solidFill>
              </a:rPr>
              <a:t>修</a:t>
            </a:r>
            <a:r>
              <a:rPr kumimoji="1" lang="zh-TW" altLang="en-US" sz="2000" dirty="0">
                <a:solidFill>
                  <a:schemeClr val="tx1"/>
                </a:solidFill>
              </a:rPr>
              <a:t>治</a:t>
            </a:r>
            <a:r>
              <a:rPr kumimoji="1" lang="zh-HK" altLang="en-US" sz="2000" dirty="0" smtClean="0">
                <a:solidFill>
                  <a:schemeClr val="tx1"/>
                </a:solidFill>
              </a:rPr>
              <a:t>：</a:t>
            </a:r>
            <a:r>
              <a:rPr kumimoji="1" lang="zh-HK" altLang="en-US" sz="2000" dirty="0">
                <a:solidFill>
                  <a:schemeClr val="tx1"/>
                </a:solidFill>
              </a:rPr>
              <a:t>藥材的使用或加工方法</a:t>
            </a:r>
            <a:endParaRPr kumimoji="1" lang="en-US" altLang="zh-HK" sz="2000" dirty="0">
              <a:solidFill>
                <a:schemeClr val="tx1"/>
              </a:solidFill>
            </a:endParaRPr>
          </a:p>
          <a:p>
            <a:r>
              <a:rPr kumimoji="1" lang="zh-HK" altLang="en-US" sz="2000" dirty="0">
                <a:solidFill>
                  <a:schemeClr val="tx1"/>
                </a:solidFill>
              </a:rPr>
              <a:t>氣味：藥材的氣味</a:t>
            </a:r>
            <a:endParaRPr kumimoji="1" lang="en-US" altLang="zh-HK" sz="2000" dirty="0">
              <a:solidFill>
                <a:schemeClr val="tx1"/>
              </a:solidFill>
            </a:endParaRPr>
          </a:p>
          <a:p>
            <a:r>
              <a:rPr kumimoji="1" lang="zh-HK" altLang="en-US" sz="2000" dirty="0">
                <a:solidFill>
                  <a:schemeClr val="tx1"/>
                </a:solidFill>
              </a:rPr>
              <a:t>主治：藥材適合用於治理的病徵</a:t>
            </a:r>
            <a:endParaRPr kumimoji="1" lang="en-US" altLang="zh-HK" sz="2000" dirty="0">
              <a:solidFill>
                <a:schemeClr val="tx1"/>
              </a:solidFill>
            </a:endParaRPr>
          </a:p>
          <a:p>
            <a:r>
              <a:rPr kumimoji="1" lang="zh-HK" altLang="en-US" sz="2000" dirty="0">
                <a:solidFill>
                  <a:schemeClr val="tx1"/>
                </a:solidFill>
              </a:rPr>
              <a:t>發明：根據自己所知而發現的新使用方法</a:t>
            </a:r>
            <a:endParaRPr kumimoji="1" lang="en-US" altLang="zh-HK" sz="2000" dirty="0">
              <a:solidFill>
                <a:schemeClr val="tx1"/>
              </a:solidFill>
            </a:endParaRPr>
          </a:p>
          <a:p>
            <a:r>
              <a:rPr kumimoji="1" lang="zh-HK" altLang="en-US" sz="2000" dirty="0">
                <a:solidFill>
                  <a:schemeClr val="tx1"/>
                </a:solidFill>
              </a:rPr>
              <a:t>附方</a:t>
            </a:r>
            <a:r>
              <a:rPr kumimoji="1" lang="zh-HK" altLang="en-US" sz="2000" dirty="0">
                <a:solidFill>
                  <a:srgbClr val="00B0F0"/>
                </a:solidFill>
              </a:rPr>
              <a:t>：</a:t>
            </a:r>
            <a:r>
              <a:rPr kumimoji="1" lang="zh-HK" altLang="en-US" sz="2000" dirty="0"/>
              <a:t>配方參考</a:t>
            </a:r>
            <a:endParaRPr kumimoji="1" lang="en-US" altLang="zh-HK" sz="2000" dirty="0"/>
          </a:p>
          <a:p>
            <a:endParaRPr kumimoji="1" lang="en-US" altLang="zh-HK" dirty="0"/>
          </a:p>
          <a:p>
            <a:endParaRPr kumimoji="1" lang="en-US" altLang="zh-HK"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61779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3F02246-2B0B-AA4A-8715-99A5A4D5A150}"/>
              </a:ext>
            </a:extLst>
          </p:cNvPr>
          <p:cNvSpPr>
            <a:spLocks noGrp="1"/>
          </p:cNvSpPr>
          <p:nvPr>
            <p:ph type="title"/>
          </p:nvPr>
        </p:nvSpPr>
        <p:spPr/>
        <p:txBody>
          <a:bodyPr/>
          <a:lstStyle/>
          <a:p>
            <a:r>
              <a:rPr kumimoji="1" lang="zh-HK" altLang="en-US" dirty="0"/>
              <a:t>例子</a:t>
            </a:r>
            <a:r>
              <a:rPr kumimoji="1" lang="en-US" altLang="zh-HK" dirty="0"/>
              <a:t>1</a:t>
            </a:r>
            <a:endParaRPr kumimoji="1" lang="zh-HK" altLang="en-US" dirty="0"/>
          </a:p>
        </p:txBody>
      </p:sp>
      <p:pic>
        <p:nvPicPr>
          <p:cNvPr id="4" name="內容版面配置區 3">
            <a:extLst>
              <a:ext uri="{FF2B5EF4-FFF2-40B4-BE49-F238E27FC236}">
                <a16:creationId xmlns:a16="http://schemas.microsoft.com/office/drawing/2014/main" xmlns="" id="{61B793C0-2073-784F-AE64-0A7B8B6373F1}"/>
              </a:ext>
            </a:extLst>
          </p:cNvPr>
          <p:cNvPicPr>
            <a:picLocks noGrp="1" noChangeAspect="1"/>
          </p:cNvPicPr>
          <p:nvPr>
            <p:ph idx="1"/>
          </p:nvPr>
        </p:nvPicPr>
        <p:blipFill rotWithShape="1">
          <a:blip r:embed="rId3"/>
          <a:srcRect t="11242" b="10849"/>
          <a:stretch/>
        </p:blipFill>
        <p:spPr>
          <a:xfrm>
            <a:off x="1143392" y="2325950"/>
            <a:ext cx="7938463" cy="3710866"/>
          </a:xfrm>
          <a:prstGeom prst="rect">
            <a:avLst/>
          </a:prstGeom>
        </p:spPr>
      </p:pic>
      <p:sp>
        <p:nvSpPr>
          <p:cNvPr id="5" name="甜甜圈 4">
            <a:extLst>
              <a:ext uri="{FF2B5EF4-FFF2-40B4-BE49-F238E27FC236}">
                <a16:creationId xmlns:a16="http://schemas.microsoft.com/office/drawing/2014/main" xmlns="" id="{ECEBE5E4-0F16-CA42-80EB-29589B1F7972}"/>
              </a:ext>
            </a:extLst>
          </p:cNvPr>
          <p:cNvSpPr/>
          <p:nvPr/>
        </p:nvSpPr>
        <p:spPr>
          <a:xfrm>
            <a:off x="4868487" y="2263806"/>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6" name="甜甜圈 5">
            <a:extLst>
              <a:ext uri="{FF2B5EF4-FFF2-40B4-BE49-F238E27FC236}">
                <a16:creationId xmlns:a16="http://schemas.microsoft.com/office/drawing/2014/main" xmlns="" id="{6EAD9A97-4DC9-A144-8501-FEB4D640F7D6}"/>
              </a:ext>
            </a:extLst>
          </p:cNvPr>
          <p:cNvSpPr/>
          <p:nvPr/>
        </p:nvSpPr>
        <p:spPr>
          <a:xfrm>
            <a:off x="5695590" y="2325950"/>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7" name="文字方塊 6">
            <a:extLst>
              <a:ext uri="{FF2B5EF4-FFF2-40B4-BE49-F238E27FC236}">
                <a16:creationId xmlns:a16="http://schemas.microsoft.com/office/drawing/2014/main" xmlns="" id="{C93E32BD-05EC-A943-9AA5-28023D52133B}"/>
              </a:ext>
            </a:extLst>
          </p:cNvPr>
          <p:cNvSpPr txBox="1"/>
          <p:nvPr/>
        </p:nvSpPr>
        <p:spPr>
          <a:xfrm>
            <a:off x="4788588" y="1881365"/>
            <a:ext cx="646331" cy="369332"/>
          </a:xfrm>
          <a:prstGeom prst="rect">
            <a:avLst/>
          </a:prstGeom>
          <a:noFill/>
        </p:spPr>
        <p:txBody>
          <a:bodyPr wrap="square" rtlCol="0">
            <a:spAutoFit/>
          </a:bodyPr>
          <a:lstStyle/>
          <a:p>
            <a:r>
              <a:rPr kumimoji="1" lang="zh-HK" altLang="en-US" dirty="0"/>
              <a:t>集解</a:t>
            </a:r>
          </a:p>
        </p:txBody>
      </p:sp>
      <p:sp>
        <p:nvSpPr>
          <p:cNvPr id="8" name="文字方塊 7">
            <a:extLst>
              <a:ext uri="{FF2B5EF4-FFF2-40B4-BE49-F238E27FC236}">
                <a16:creationId xmlns:a16="http://schemas.microsoft.com/office/drawing/2014/main" xmlns="" id="{3B3AE6CD-94BC-4A4D-B35A-3DC4E974F6B9}"/>
              </a:ext>
            </a:extLst>
          </p:cNvPr>
          <p:cNvSpPr txBox="1"/>
          <p:nvPr/>
        </p:nvSpPr>
        <p:spPr>
          <a:xfrm>
            <a:off x="5647328" y="1894474"/>
            <a:ext cx="646331" cy="369332"/>
          </a:xfrm>
          <a:prstGeom prst="rect">
            <a:avLst/>
          </a:prstGeom>
          <a:noFill/>
        </p:spPr>
        <p:txBody>
          <a:bodyPr wrap="none" rtlCol="0">
            <a:spAutoFit/>
          </a:bodyPr>
          <a:lstStyle/>
          <a:p>
            <a:r>
              <a:rPr kumimoji="1" lang="zh-HK" altLang="en-US" dirty="0"/>
              <a:t>釋名</a:t>
            </a:r>
          </a:p>
        </p:txBody>
      </p:sp>
      <p:pic>
        <p:nvPicPr>
          <p:cNvPr id="9" name="圖片 8"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68290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ppt_x"/>
                                          </p:val>
                                        </p:tav>
                                        <p:tav tm="100000">
                                          <p:val>
                                            <p:strVal val="#ppt_x"/>
                                          </p:val>
                                        </p:tav>
                                      </p:tavLst>
                                    </p:anim>
                                    <p:anim calcmode="lin" valueType="num">
                                      <p:cBhvr additive="base">
                                        <p:cTn id="12" dur="6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600" fill="hold"/>
                                        <p:tgtEl>
                                          <p:spTgt spid="6"/>
                                        </p:tgtEl>
                                        <p:attrNameLst>
                                          <p:attrName>ppt_x</p:attrName>
                                        </p:attrNameLst>
                                      </p:cBhvr>
                                      <p:tavLst>
                                        <p:tav tm="0">
                                          <p:val>
                                            <p:strVal val="#ppt_x"/>
                                          </p:val>
                                        </p:tav>
                                        <p:tav tm="100000">
                                          <p:val>
                                            <p:strVal val="#ppt_x"/>
                                          </p:val>
                                        </p:tav>
                                      </p:tavLst>
                                    </p:anim>
                                    <p:anim calcmode="lin" valueType="num">
                                      <p:cBhvr additive="base">
                                        <p:cTn id="18" dur="6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600" fill="hold"/>
                                        <p:tgtEl>
                                          <p:spTgt spid="8"/>
                                        </p:tgtEl>
                                        <p:attrNameLst>
                                          <p:attrName>ppt_x</p:attrName>
                                        </p:attrNameLst>
                                      </p:cBhvr>
                                      <p:tavLst>
                                        <p:tav tm="0">
                                          <p:val>
                                            <p:strVal val="#ppt_x"/>
                                          </p:val>
                                        </p:tav>
                                        <p:tav tm="100000">
                                          <p:val>
                                            <p:strVal val="#ppt_x"/>
                                          </p:val>
                                        </p:tav>
                                      </p:tavLst>
                                    </p:anim>
                                    <p:anim calcmode="lin" valueType="num">
                                      <p:cBhvr additive="base">
                                        <p:cTn id="22" dur="6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EB97B8B-5B0E-264B-81F1-32E70A6BB9E8}"/>
              </a:ext>
            </a:extLst>
          </p:cNvPr>
          <p:cNvSpPr>
            <a:spLocks noGrp="1"/>
          </p:cNvSpPr>
          <p:nvPr>
            <p:ph type="title"/>
          </p:nvPr>
        </p:nvSpPr>
        <p:spPr/>
        <p:txBody>
          <a:bodyPr/>
          <a:lstStyle/>
          <a:p>
            <a:r>
              <a:rPr kumimoji="1" lang="zh-HK" altLang="en-US" dirty="0"/>
              <a:t>例子</a:t>
            </a:r>
            <a:r>
              <a:rPr kumimoji="1" lang="en-US" altLang="zh-HK" dirty="0"/>
              <a:t>2</a:t>
            </a:r>
            <a:endParaRPr kumimoji="1" lang="zh-HK" altLang="en-US" dirty="0"/>
          </a:p>
        </p:txBody>
      </p:sp>
      <p:pic>
        <p:nvPicPr>
          <p:cNvPr id="4" name="內容版面配置區 3">
            <a:extLst>
              <a:ext uri="{FF2B5EF4-FFF2-40B4-BE49-F238E27FC236}">
                <a16:creationId xmlns:a16="http://schemas.microsoft.com/office/drawing/2014/main" xmlns="" id="{321B70D6-5709-5042-8C98-23AD78775D99}"/>
              </a:ext>
            </a:extLst>
          </p:cNvPr>
          <p:cNvPicPr>
            <a:picLocks noGrp="1" noChangeAspect="1"/>
          </p:cNvPicPr>
          <p:nvPr>
            <p:ph idx="1"/>
          </p:nvPr>
        </p:nvPicPr>
        <p:blipFill>
          <a:blip r:embed="rId2"/>
          <a:stretch>
            <a:fillRect/>
          </a:stretch>
        </p:blipFill>
        <p:spPr>
          <a:xfrm>
            <a:off x="2320916" y="867420"/>
            <a:ext cx="6095114" cy="5515941"/>
          </a:xfrm>
          <a:prstGeom prst="rect">
            <a:avLst/>
          </a:prstGeom>
        </p:spPr>
      </p:pic>
      <p:sp>
        <p:nvSpPr>
          <p:cNvPr id="5" name="甜甜圈 4">
            <a:extLst>
              <a:ext uri="{FF2B5EF4-FFF2-40B4-BE49-F238E27FC236}">
                <a16:creationId xmlns:a16="http://schemas.microsoft.com/office/drawing/2014/main" xmlns="" id="{DAB7B9FC-92ED-9149-8087-48AEE9A96AC8}"/>
              </a:ext>
            </a:extLst>
          </p:cNvPr>
          <p:cNvSpPr/>
          <p:nvPr/>
        </p:nvSpPr>
        <p:spPr>
          <a:xfrm>
            <a:off x="7194436" y="1741435"/>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6" name="甜甜圈 5">
            <a:extLst>
              <a:ext uri="{FF2B5EF4-FFF2-40B4-BE49-F238E27FC236}">
                <a16:creationId xmlns:a16="http://schemas.microsoft.com/office/drawing/2014/main" xmlns="" id="{937CC15E-813E-0845-BF86-749DD92BBEFB}"/>
              </a:ext>
            </a:extLst>
          </p:cNvPr>
          <p:cNvSpPr/>
          <p:nvPr/>
        </p:nvSpPr>
        <p:spPr>
          <a:xfrm>
            <a:off x="6005835" y="1741435"/>
            <a:ext cx="488272" cy="893569"/>
          </a:xfrm>
          <a:prstGeom prst="donut">
            <a:avLst>
              <a:gd name="adj" fmla="val 50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a:solidFill>
                <a:schemeClr val="tx1"/>
              </a:solidFill>
            </a:endParaRPr>
          </a:p>
        </p:txBody>
      </p:sp>
      <p:sp>
        <p:nvSpPr>
          <p:cNvPr id="7" name="文字方塊 6">
            <a:extLst>
              <a:ext uri="{FF2B5EF4-FFF2-40B4-BE49-F238E27FC236}">
                <a16:creationId xmlns:a16="http://schemas.microsoft.com/office/drawing/2014/main" xmlns="" id="{79EA9101-4C29-184C-88DC-F4C2FDCE43B3}"/>
              </a:ext>
            </a:extLst>
          </p:cNvPr>
          <p:cNvSpPr txBox="1"/>
          <p:nvPr/>
        </p:nvSpPr>
        <p:spPr>
          <a:xfrm>
            <a:off x="7359542" y="1058527"/>
            <a:ext cx="646331" cy="369332"/>
          </a:xfrm>
          <a:prstGeom prst="rect">
            <a:avLst/>
          </a:prstGeom>
          <a:noFill/>
        </p:spPr>
        <p:txBody>
          <a:bodyPr wrap="none" rtlCol="0">
            <a:spAutoFit/>
          </a:bodyPr>
          <a:lstStyle/>
          <a:p>
            <a:r>
              <a:rPr kumimoji="1" lang="zh-HK" altLang="en-US" dirty="0"/>
              <a:t>發明</a:t>
            </a:r>
          </a:p>
        </p:txBody>
      </p:sp>
      <p:sp>
        <p:nvSpPr>
          <p:cNvPr id="8" name="文字方塊 7">
            <a:extLst>
              <a:ext uri="{FF2B5EF4-FFF2-40B4-BE49-F238E27FC236}">
                <a16:creationId xmlns:a16="http://schemas.microsoft.com/office/drawing/2014/main" xmlns="" id="{3E360809-1DDE-604E-B0F1-B2506882BF29}"/>
              </a:ext>
            </a:extLst>
          </p:cNvPr>
          <p:cNvSpPr txBox="1"/>
          <p:nvPr/>
        </p:nvSpPr>
        <p:spPr>
          <a:xfrm>
            <a:off x="4797040" y="1059020"/>
            <a:ext cx="646331" cy="369332"/>
          </a:xfrm>
          <a:prstGeom prst="rect">
            <a:avLst/>
          </a:prstGeom>
          <a:noFill/>
        </p:spPr>
        <p:txBody>
          <a:bodyPr wrap="none" rtlCol="0">
            <a:spAutoFit/>
          </a:bodyPr>
          <a:lstStyle/>
          <a:p>
            <a:r>
              <a:rPr kumimoji="1" lang="zh-HK" altLang="en-US" dirty="0"/>
              <a:t>附方</a:t>
            </a:r>
          </a:p>
        </p:txBody>
      </p:sp>
      <p:cxnSp>
        <p:nvCxnSpPr>
          <p:cNvPr id="13" name="直線箭頭接點 12">
            <a:extLst>
              <a:ext uri="{FF2B5EF4-FFF2-40B4-BE49-F238E27FC236}">
                <a16:creationId xmlns:a16="http://schemas.microsoft.com/office/drawing/2014/main" xmlns="" id="{6DB1EF46-B8B9-3143-8781-9939C1F27777}"/>
              </a:ext>
            </a:extLst>
          </p:cNvPr>
          <p:cNvCxnSpPr>
            <a:stCxn id="6" idx="1"/>
            <a:endCxn id="8" idx="3"/>
          </p:cNvCxnSpPr>
          <p:nvPr/>
        </p:nvCxnSpPr>
        <p:spPr>
          <a:xfrm flipH="1" flipV="1">
            <a:off x="5443371" y="1243686"/>
            <a:ext cx="633970" cy="6286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箭頭接點 14">
            <a:extLst>
              <a:ext uri="{FF2B5EF4-FFF2-40B4-BE49-F238E27FC236}">
                <a16:creationId xmlns:a16="http://schemas.microsoft.com/office/drawing/2014/main" xmlns="" id="{7477EF02-EE04-0444-A4BC-CE47EAEF95F8}"/>
              </a:ext>
            </a:extLst>
          </p:cNvPr>
          <p:cNvCxnSpPr>
            <a:stCxn id="5" idx="0"/>
            <a:endCxn id="7" idx="2"/>
          </p:cNvCxnSpPr>
          <p:nvPr/>
        </p:nvCxnSpPr>
        <p:spPr>
          <a:xfrm flipV="1">
            <a:off x="7438572" y="1427859"/>
            <a:ext cx="244136" cy="3135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圖片 9"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509078"/>
            <a:ext cx="2498533" cy="320400"/>
          </a:xfrm>
          <a:prstGeom prst="rect">
            <a:avLst/>
          </a:prstGeom>
        </p:spPr>
      </p:pic>
    </p:spTree>
    <p:extLst>
      <p:ext uri="{BB962C8B-B14F-4D97-AF65-F5344CB8AC3E}">
        <p14:creationId xmlns:p14="http://schemas.microsoft.com/office/powerpoint/2010/main" val="139915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0E27606-3E6B-A641-AD6A-B15559E2A3C3}"/>
              </a:ext>
            </a:extLst>
          </p:cNvPr>
          <p:cNvSpPr>
            <a:spLocks noGrp="1"/>
          </p:cNvSpPr>
          <p:nvPr>
            <p:ph type="title"/>
          </p:nvPr>
        </p:nvSpPr>
        <p:spPr/>
        <p:txBody>
          <a:bodyPr/>
          <a:lstStyle/>
          <a:p>
            <a:r>
              <a:rPr kumimoji="1" lang="zh-HK" altLang="en-US" dirty="0"/>
              <a:t>創作的態度</a:t>
            </a:r>
          </a:p>
        </p:txBody>
      </p:sp>
      <p:sp>
        <p:nvSpPr>
          <p:cNvPr id="3" name="內容版面配置區 2">
            <a:extLst>
              <a:ext uri="{FF2B5EF4-FFF2-40B4-BE49-F238E27FC236}">
                <a16:creationId xmlns:a16="http://schemas.microsoft.com/office/drawing/2014/main" xmlns="" id="{327AB31E-EDDE-B945-AC6E-A78412AEB443}"/>
              </a:ext>
            </a:extLst>
          </p:cNvPr>
          <p:cNvSpPr>
            <a:spLocks noGrp="1"/>
          </p:cNvSpPr>
          <p:nvPr>
            <p:ph idx="1"/>
          </p:nvPr>
        </p:nvSpPr>
        <p:spPr>
          <a:xfrm>
            <a:off x="677334" y="2160589"/>
            <a:ext cx="8596668" cy="4568685"/>
          </a:xfrm>
        </p:spPr>
        <p:txBody>
          <a:bodyPr>
            <a:normAutofit/>
          </a:bodyPr>
          <a:lstStyle/>
          <a:p>
            <a:r>
              <a:rPr kumimoji="1" lang="zh-HK" altLang="en-US" sz="2400" dirty="0" smtClean="0"/>
              <a:t>李時珍尋找</a:t>
            </a:r>
            <a:r>
              <a:rPr kumimoji="1" lang="zh-HK" altLang="en-US" sz="2400" dirty="0"/>
              <a:t>資料的方式可歸類為「通考據」，「詢野人」</a:t>
            </a:r>
            <a:endParaRPr kumimoji="1" lang="en-US" altLang="zh-HK" sz="2400" dirty="0"/>
          </a:p>
          <a:p>
            <a:r>
              <a:rPr kumimoji="1" lang="zh-HK" altLang="en-US" sz="2400" dirty="0"/>
              <a:t>「通考據」的意思就是，通過對文獻的校正、考據、整理，糾正過去的錯誤，尋求正確的知識</a:t>
            </a:r>
            <a:endParaRPr kumimoji="1" lang="en-US" altLang="zh-HK" sz="2400" dirty="0"/>
          </a:p>
          <a:p>
            <a:r>
              <a:rPr kumimoji="1" lang="zh-HK" altLang="en-US" sz="2400" dirty="0"/>
              <a:t>「詢野人」則包括了：社會調查、實地實物考察、以及自身的經驗所得等</a:t>
            </a:r>
            <a:endParaRPr kumimoji="1" lang="en-US" altLang="zh-HK"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14094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99518FE-AD09-2F4B-BF91-CC55D0F58F31}"/>
              </a:ext>
            </a:extLst>
          </p:cNvPr>
          <p:cNvSpPr>
            <a:spLocks noGrp="1"/>
          </p:cNvSpPr>
          <p:nvPr>
            <p:ph type="title"/>
          </p:nvPr>
        </p:nvSpPr>
        <p:spPr/>
        <p:txBody>
          <a:bodyPr/>
          <a:lstStyle/>
          <a:p>
            <a:r>
              <a:rPr kumimoji="1" lang="zh-HK" altLang="en-US" dirty="0"/>
              <a:t>創作的態度</a:t>
            </a:r>
          </a:p>
        </p:txBody>
      </p:sp>
      <p:sp>
        <p:nvSpPr>
          <p:cNvPr id="3" name="內容版面配置區 2">
            <a:extLst>
              <a:ext uri="{FF2B5EF4-FFF2-40B4-BE49-F238E27FC236}">
                <a16:creationId xmlns:a16="http://schemas.microsoft.com/office/drawing/2014/main" xmlns="" id="{77F4E25E-AF90-2244-BF46-2669E1373C1A}"/>
              </a:ext>
            </a:extLst>
          </p:cNvPr>
          <p:cNvSpPr>
            <a:spLocks noGrp="1"/>
          </p:cNvSpPr>
          <p:nvPr>
            <p:ph idx="1"/>
          </p:nvPr>
        </p:nvSpPr>
        <p:spPr>
          <a:xfrm>
            <a:off x="677334" y="1680903"/>
            <a:ext cx="9709540" cy="3880773"/>
          </a:xfrm>
        </p:spPr>
        <p:txBody>
          <a:bodyPr>
            <a:normAutofit/>
          </a:bodyPr>
          <a:lstStyle/>
          <a:p>
            <a:r>
              <a:rPr kumimoji="1" lang="zh-HK" altLang="en-US" sz="2400" dirty="0"/>
              <a:t>對於從古書中得來的資料，他均會進行仔細甄別</a:t>
            </a:r>
            <a:endParaRPr kumimoji="1" lang="en-US" altLang="zh-HK" sz="2400" dirty="0"/>
          </a:p>
          <a:p>
            <a:r>
              <a:rPr kumimoji="1" lang="zh-HK" altLang="en-US" sz="2400" dirty="0" smtClean="0"/>
              <a:t>「</a:t>
            </a:r>
            <a:r>
              <a:rPr kumimoji="1" lang="zh-TW" altLang="en-US" sz="2400" dirty="0" smtClean="0"/>
              <a:t>複</a:t>
            </a:r>
            <a:r>
              <a:rPr kumimoji="1" lang="zh-HK" altLang="en-US" sz="2400" dirty="0" smtClean="0"/>
              <a:t>者</a:t>
            </a:r>
            <a:r>
              <a:rPr kumimoji="1" lang="zh-HK" altLang="en-US" sz="2400" dirty="0"/>
              <a:t>芟之，闕者緝之，訛者繩之」</a:t>
            </a:r>
            <a:endParaRPr kumimoji="1" lang="en-US" altLang="zh-HK" sz="2400" dirty="0"/>
          </a:p>
          <a:p>
            <a:r>
              <a:rPr kumimoji="1" lang="zh-HK" altLang="en-US" sz="2400" dirty="0"/>
              <a:t>既不兼收並蓄，又不輕率否定</a:t>
            </a:r>
            <a:endParaRPr kumimoji="1" lang="en-US" altLang="zh-HK" sz="2400" dirty="0"/>
          </a:p>
          <a:p>
            <a:r>
              <a:rPr kumimoji="1" lang="zh-HK" altLang="en-US" sz="2400" dirty="0"/>
              <a:t>經過去粗存精，去偽存真的反復考證後，才把正確的結論收入書中</a:t>
            </a:r>
            <a:endParaRPr kumimoji="1" lang="en-US" altLang="zh-HK" sz="2400" dirty="0"/>
          </a:p>
          <a:p>
            <a:r>
              <a:rPr kumimoji="1" lang="zh-HK" altLang="en-US" sz="2400" dirty="0"/>
              <a:t>在批判中繼承，在繼承中發展</a:t>
            </a:r>
            <a:endParaRPr kumimoji="1" lang="en-US" altLang="zh-HK" sz="2400" dirty="0"/>
          </a:p>
          <a:p>
            <a:endParaRPr kumimoji="1" lang="en-US" altLang="zh-HK" sz="2000" dirty="0"/>
          </a:p>
          <a:p>
            <a:r>
              <a:rPr kumimoji="1" lang="zh-HK" altLang="en-US" sz="2400" dirty="0"/>
              <a:t>他追求之真切、治學之嚴謹、態度之虔誠、文風之純正可見一斑</a:t>
            </a:r>
            <a:endParaRPr kumimoji="1" lang="en-US" altLang="zh-HK" sz="2400" dirty="0"/>
          </a:p>
          <a:p>
            <a:r>
              <a:rPr kumimoji="1" lang="zh-HK" altLang="en-US" sz="2400" dirty="0"/>
              <a:t>可謂：點點滴</a:t>
            </a:r>
            <a:r>
              <a:rPr kumimoji="1" lang="zh-HK" altLang="en-US" sz="2400" dirty="0" smtClean="0"/>
              <a:t>滴</a:t>
            </a:r>
            <a:r>
              <a:rPr kumimoji="1" lang="zh-TW" altLang="en-US" sz="2400" dirty="0" smtClean="0"/>
              <a:t>塗</a:t>
            </a:r>
            <a:r>
              <a:rPr kumimoji="1" lang="zh-HK" altLang="en-US" sz="2400" dirty="0" smtClean="0"/>
              <a:t>肝</a:t>
            </a:r>
            <a:r>
              <a:rPr kumimoji="1" lang="zh-HK" altLang="en-US" sz="2400" dirty="0"/>
              <a:t>腦，字字行行淌心血</a:t>
            </a:r>
            <a:endParaRPr kumimoji="1" lang="en-US" altLang="zh-HK" sz="24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69165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strips(downLeft)">
                                      <p:cBhvr>
                                        <p:cTn id="11" dur="500"/>
                                        <p:tgtEl>
                                          <p:spTgt spid="3">
                                            <p:txEl>
                                              <p:pRg st="2" end="2"/>
                                            </p:txEl>
                                          </p:spTgt>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strips(downLeft)">
                                      <p:cBhvr>
                                        <p:cTn id="15" dur="500"/>
                                        <p:tgtEl>
                                          <p:spTgt spid="3">
                                            <p:txEl>
                                              <p:pRg st="3" end="3"/>
                                            </p:txEl>
                                          </p:spTgt>
                                        </p:tgtEl>
                                      </p:cBhvr>
                                    </p:animEffect>
                                  </p:childTnLst>
                                </p:cTn>
                              </p:par>
                            </p:childTnLst>
                          </p:cTn>
                        </p:par>
                        <p:par>
                          <p:cTn id="16" fill="hold">
                            <p:stCondLst>
                              <p:cond delay="1500"/>
                            </p:stCondLst>
                            <p:childTnLst>
                              <p:par>
                                <p:cTn id="17" presetID="18" presetClass="entr" presetSubtype="12"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trips(down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12"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strips(downLeft)">
                                      <p:cBhvr>
                                        <p:cTn id="24" dur="500"/>
                                        <p:tgtEl>
                                          <p:spTgt spid="3">
                                            <p:txEl>
                                              <p:pRg st="6" end="6"/>
                                            </p:txEl>
                                          </p:spTgt>
                                        </p:tgtEl>
                                      </p:cBhvr>
                                    </p:animEffect>
                                  </p:childTnLst>
                                </p:cTn>
                              </p:par>
                              <p:par>
                                <p:cTn id="25" presetID="18" presetClass="entr" presetSubtype="12"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strips(downLeft)">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A9BA5CE5-7063-E04C-B57F-E26B607EF156}"/>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的完成</a:t>
            </a:r>
          </a:p>
        </p:txBody>
      </p:sp>
      <p:sp>
        <p:nvSpPr>
          <p:cNvPr id="3" name="內容版面配置區 2">
            <a:extLst>
              <a:ext uri="{FF2B5EF4-FFF2-40B4-BE49-F238E27FC236}">
                <a16:creationId xmlns:a16="http://schemas.microsoft.com/office/drawing/2014/main" xmlns="" id="{C0BBADA2-8312-684A-AA41-9F845321C57E}"/>
              </a:ext>
            </a:extLst>
          </p:cNvPr>
          <p:cNvSpPr>
            <a:spLocks noGrp="1"/>
          </p:cNvSpPr>
          <p:nvPr>
            <p:ph idx="1"/>
          </p:nvPr>
        </p:nvSpPr>
        <p:spPr/>
        <p:txBody>
          <a:bodyPr/>
          <a:lstStyle/>
          <a:p>
            <a:r>
              <a:rPr kumimoji="1" lang="zh-TW" altLang="en-US" sz="2400" dirty="0"/>
              <a:t>明朝萬歷六年（</a:t>
            </a:r>
            <a:r>
              <a:rPr kumimoji="1" lang="en-US" altLang="zh-TW" sz="2400" dirty="0"/>
              <a:t>1578</a:t>
            </a:r>
            <a:r>
              <a:rPr kumimoji="1" lang="en-US" altLang="zh-HK" sz="2400" dirty="0"/>
              <a:t>)</a:t>
            </a:r>
            <a:r>
              <a:rPr kumimoji="1" lang="zh-HK" altLang="en-US" sz="2400" dirty="0"/>
              <a:t>，</a:t>
            </a:r>
            <a:r>
              <a:rPr kumimoji="1" lang="en-US" altLang="zh-HK" sz="2400" dirty="0"/>
              <a:t>《</a:t>
            </a:r>
            <a:r>
              <a:rPr kumimoji="1" lang="zh-HK" altLang="en-US" sz="2400" dirty="0"/>
              <a:t>本草綱目</a:t>
            </a:r>
            <a:r>
              <a:rPr kumimoji="1" lang="en-US" altLang="zh-HK" sz="2400" dirty="0"/>
              <a:t>》</a:t>
            </a:r>
            <a:r>
              <a:rPr kumimoji="1" lang="zh-HK" altLang="en-US" sz="2400" dirty="0"/>
              <a:t>初稿完成</a:t>
            </a:r>
            <a:endParaRPr kumimoji="1" lang="en-US" altLang="zh-HK" sz="2400" dirty="0"/>
          </a:p>
          <a:p>
            <a:r>
              <a:rPr kumimoji="1" lang="zh-HK" altLang="en-US" sz="2400" dirty="0"/>
              <a:t>全書分為五十二</a:t>
            </a:r>
            <a:r>
              <a:rPr kumimoji="1" lang="zh-HK" altLang="en-US" sz="2400" dirty="0" smtClean="0"/>
              <a:t>卷</a:t>
            </a:r>
            <a:r>
              <a:rPr kumimoji="1" lang="zh-TW" altLang="en-US" sz="2400" dirty="0"/>
              <a:t>，</a:t>
            </a:r>
            <a:r>
              <a:rPr kumimoji="1" lang="zh-HK" altLang="en-US" sz="2400" dirty="0" smtClean="0"/>
              <a:t>列為十六部</a:t>
            </a:r>
            <a:r>
              <a:rPr kumimoji="1" lang="zh-TW" altLang="en-US" sz="2400" dirty="0" smtClean="0"/>
              <a:t>，</a:t>
            </a:r>
            <a:r>
              <a:rPr kumimoji="1" lang="zh-HK" altLang="en-US" sz="2400" dirty="0" smtClean="0"/>
              <a:t>部</a:t>
            </a:r>
            <a:r>
              <a:rPr kumimoji="1" lang="zh-HK" altLang="en-US" sz="2400" dirty="0"/>
              <a:t>各</a:t>
            </a:r>
            <a:r>
              <a:rPr kumimoji="1" lang="zh-HK" altLang="en-US" sz="2400" dirty="0" smtClean="0"/>
              <a:t>分類</a:t>
            </a:r>
            <a:r>
              <a:rPr kumimoji="1" lang="zh-TW" altLang="en-US" sz="2400" dirty="0" smtClean="0"/>
              <a:t>，</a:t>
            </a:r>
            <a:r>
              <a:rPr kumimoji="1" lang="zh-HK" altLang="en-US" sz="2400" dirty="0" smtClean="0"/>
              <a:t>類</a:t>
            </a:r>
            <a:r>
              <a:rPr kumimoji="1" lang="zh-HK" altLang="en-US" sz="2400" dirty="0"/>
              <a:t>凡</a:t>
            </a:r>
            <a:r>
              <a:rPr kumimoji="1" lang="zh-HK" altLang="en-US" sz="2400" dirty="0" smtClean="0"/>
              <a:t>六十</a:t>
            </a:r>
            <a:r>
              <a:rPr kumimoji="1" lang="zh-TW" altLang="en-US" sz="2400" dirty="0" smtClean="0"/>
              <a:t>，</a:t>
            </a:r>
            <a:r>
              <a:rPr kumimoji="1" lang="zh-HK" altLang="en-US" sz="2400" dirty="0" smtClean="0"/>
              <a:t>標</a:t>
            </a:r>
            <a:r>
              <a:rPr kumimoji="1" lang="zh-HK" altLang="en-US" sz="2400" dirty="0"/>
              <a:t>名為</a:t>
            </a:r>
            <a:r>
              <a:rPr kumimoji="1" lang="zh-HK" altLang="en-US" sz="2400" b="1" dirty="0" smtClean="0"/>
              <a:t>綱</a:t>
            </a:r>
            <a:r>
              <a:rPr kumimoji="1" lang="zh-TW" altLang="en-US" sz="2400" dirty="0" smtClean="0"/>
              <a:t>，</a:t>
            </a:r>
            <a:r>
              <a:rPr kumimoji="1" lang="zh-HK" altLang="en-US" sz="2400" dirty="0" smtClean="0"/>
              <a:t>列</a:t>
            </a:r>
            <a:r>
              <a:rPr kumimoji="1" lang="zh-HK" altLang="en-US" sz="2400" dirty="0"/>
              <a:t>事為</a:t>
            </a:r>
            <a:r>
              <a:rPr kumimoji="1" lang="zh-HK" altLang="en-US" sz="2400" b="1" dirty="0"/>
              <a:t>目</a:t>
            </a:r>
            <a:endParaRPr kumimoji="1" lang="en-US" altLang="zh-HK" sz="2400" b="1" dirty="0"/>
          </a:p>
          <a:p>
            <a:pPr marL="0" indent="0">
              <a:buNone/>
            </a:pPr>
            <a:r>
              <a:rPr kumimoji="1" lang="zh-TW" altLang="en-US" sz="2400" dirty="0"/>
              <a:t>    </a:t>
            </a:r>
            <a:r>
              <a:rPr kumimoji="1" lang="zh-HK" altLang="en-US" sz="2400" dirty="0"/>
              <a:t>（這就是綱目二字的由來）</a:t>
            </a:r>
            <a:endParaRPr kumimoji="1" lang="en-US" altLang="zh-HK" sz="2400" dirty="0"/>
          </a:p>
          <a:p>
            <a:r>
              <a:rPr kumimoji="1" lang="zh-HK" altLang="en-US" sz="2400" dirty="0"/>
              <a:t>全書共收錄藥物</a:t>
            </a:r>
            <a:r>
              <a:rPr kumimoji="1" lang="en-US" altLang="zh-HK" sz="2400" dirty="0"/>
              <a:t>1</a:t>
            </a:r>
            <a:r>
              <a:rPr kumimoji="1" lang="en-US" altLang="zh-TW" sz="2400" dirty="0"/>
              <a:t>892</a:t>
            </a:r>
            <a:r>
              <a:rPr kumimoji="1" lang="zh-HK" altLang="en-US" sz="2400" dirty="0"/>
              <a:t>種，新藥物</a:t>
            </a:r>
            <a:r>
              <a:rPr kumimoji="1" lang="en-US" altLang="zh-HK" sz="2400" dirty="0"/>
              <a:t>3</a:t>
            </a:r>
            <a:r>
              <a:rPr kumimoji="1" lang="en-US" altLang="zh-TW" sz="2400" dirty="0"/>
              <a:t>74</a:t>
            </a:r>
            <a:r>
              <a:rPr kumimoji="1" lang="zh-HK" altLang="en-US" sz="2400" dirty="0"/>
              <a:t>種，附方</a:t>
            </a:r>
            <a:r>
              <a:rPr kumimoji="1" lang="en-US" altLang="zh-HK" sz="2400" dirty="0"/>
              <a:t>1</a:t>
            </a:r>
            <a:r>
              <a:rPr kumimoji="1" lang="en-US" altLang="zh-TW" sz="2400" dirty="0"/>
              <a:t>1096</a:t>
            </a:r>
            <a:r>
              <a:rPr kumimoji="1" lang="zh-HK" altLang="en-US" sz="2400" dirty="0"/>
              <a:t>首，插圖</a:t>
            </a:r>
            <a:r>
              <a:rPr kumimoji="1" lang="en-US" altLang="zh-HK" sz="2400" dirty="0" smtClean="0"/>
              <a:t>1</a:t>
            </a:r>
            <a:r>
              <a:rPr kumimoji="1" lang="en-US" altLang="zh-TW" sz="2400" dirty="0" smtClean="0"/>
              <a:t>160</a:t>
            </a:r>
            <a:r>
              <a:rPr kumimoji="1" lang="zh-HK" altLang="en-US" sz="2400" dirty="0" smtClean="0"/>
              <a:t>幅</a:t>
            </a:r>
            <a:endParaRPr kumimoji="1" lang="en-US" altLang="zh-HK" sz="2400" dirty="0"/>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0465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ipe(down)">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DBBD9BB-FBD3-A44C-A379-95E7E5F9A27F}"/>
              </a:ext>
            </a:extLst>
          </p:cNvPr>
          <p:cNvSpPr>
            <a:spLocks noGrp="1"/>
          </p:cNvSpPr>
          <p:nvPr>
            <p:ph type="title"/>
          </p:nvPr>
        </p:nvSpPr>
        <p:spPr/>
        <p:txBody>
          <a:bodyPr/>
          <a:lstStyle/>
          <a:p>
            <a:r>
              <a:rPr kumimoji="1" lang="zh-HK" altLang="en-US" dirty="0"/>
              <a:t>從誕生到出版</a:t>
            </a:r>
            <a:r>
              <a:rPr kumimoji="1" lang="zh-TW" altLang="en-US" dirty="0"/>
              <a:t>──</a:t>
            </a:r>
            <a:r>
              <a:rPr kumimoji="1" lang="zh-HK" altLang="en-US" dirty="0"/>
              <a:t>最後的坎</a:t>
            </a:r>
          </a:p>
        </p:txBody>
      </p:sp>
      <p:sp>
        <p:nvSpPr>
          <p:cNvPr id="3" name="內容版面配置區 2">
            <a:extLst>
              <a:ext uri="{FF2B5EF4-FFF2-40B4-BE49-F238E27FC236}">
                <a16:creationId xmlns:a16="http://schemas.microsoft.com/office/drawing/2014/main" xmlns="" id="{C5614C08-1AFD-784A-8ECA-53DB7D664BCA}"/>
              </a:ext>
            </a:extLst>
          </p:cNvPr>
          <p:cNvSpPr>
            <a:spLocks noGrp="1"/>
          </p:cNvSpPr>
          <p:nvPr>
            <p:ph idx="1"/>
          </p:nvPr>
        </p:nvSpPr>
        <p:spPr>
          <a:xfrm>
            <a:off x="677334" y="1725875"/>
            <a:ext cx="8596668" cy="3880773"/>
          </a:xfrm>
        </p:spPr>
        <p:txBody>
          <a:bodyPr>
            <a:noAutofit/>
          </a:bodyPr>
          <a:lstStyle/>
          <a:p>
            <a:r>
              <a:rPr kumimoji="1" lang="zh-HK" altLang="en-US" sz="2400" dirty="0"/>
              <a:t>雖然</a:t>
            </a:r>
            <a:r>
              <a:rPr kumimoji="1" lang="en-US" altLang="zh-HK" sz="2400" dirty="0"/>
              <a:t>《</a:t>
            </a:r>
            <a:r>
              <a:rPr kumimoji="1" lang="zh-HK" altLang="en-US" sz="2400" dirty="0"/>
              <a:t>本草綱目</a:t>
            </a:r>
            <a:r>
              <a:rPr kumimoji="1" lang="en-US" altLang="zh-HK" sz="2400" dirty="0"/>
              <a:t>》</a:t>
            </a:r>
            <a:r>
              <a:rPr kumimoji="1" lang="zh-HK" altLang="en-US" sz="2400" dirty="0"/>
              <a:t>已經完成了，但如果沒能出版，世人並不會有機會享受到他的努力成果</a:t>
            </a:r>
            <a:endParaRPr kumimoji="1" lang="en-US" altLang="zh-HK" sz="2400" dirty="0"/>
          </a:p>
          <a:p>
            <a:r>
              <a:rPr kumimoji="1" lang="zh-HK" altLang="en-US" sz="2400" dirty="0"/>
              <a:t>成書後，李時珍馬上為了聯繫出版事宜，</a:t>
            </a:r>
            <a:r>
              <a:rPr kumimoji="1" lang="zh-HK" altLang="en-US" sz="2400" dirty="0" smtClean="0"/>
              <a:t>拖</a:t>
            </a:r>
            <a:r>
              <a:rPr kumimoji="1" lang="zh-TW" altLang="en-US" sz="2400" dirty="0" smtClean="0"/>
              <a:t>着</a:t>
            </a:r>
            <a:r>
              <a:rPr kumimoji="1" lang="zh-HK" altLang="en-US" sz="2400" dirty="0" smtClean="0"/>
              <a:t>老病之</a:t>
            </a:r>
            <a:r>
              <a:rPr kumimoji="1" lang="zh-HK" altLang="en-US" sz="2400" dirty="0"/>
              <a:t>軀四處奔波</a:t>
            </a:r>
            <a:endParaRPr kumimoji="1" lang="en-US" altLang="zh-HK" sz="2400" dirty="0"/>
          </a:p>
          <a:p>
            <a:r>
              <a:rPr kumimoji="1" lang="zh-HK" altLang="en-US" sz="2400" dirty="0"/>
              <a:t>他首先去到離蘄州較近的</a:t>
            </a:r>
            <a:r>
              <a:rPr kumimoji="1" lang="zh-HK" altLang="en-US" sz="2400" b="1" dirty="0"/>
              <a:t>黃州</a:t>
            </a:r>
            <a:r>
              <a:rPr kumimoji="1" lang="zh-HK" altLang="en-US" sz="2400" dirty="0"/>
              <a:t>，</a:t>
            </a:r>
            <a:r>
              <a:rPr kumimoji="1" lang="zh-HK" altLang="en-US" sz="2400" b="1" dirty="0"/>
              <a:t>武昌</a:t>
            </a:r>
            <a:r>
              <a:rPr kumimoji="1" lang="zh-HK" altLang="en-US" sz="2400" dirty="0"/>
              <a:t>等地，嘗試借助官府或出版商的支持出版此書，卻因經費問題遭到無情的拒絕</a:t>
            </a:r>
            <a:endParaRPr kumimoji="1" lang="en-US" altLang="zh-HK" sz="2400" dirty="0"/>
          </a:p>
          <a:p>
            <a:endParaRPr kumimoji="1" lang="en-US" altLang="zh-HK" sz="2400" dirty="0"/>
          </a:p>
          <a:p>
            <a:r>
              <a:rPr kumimoji="1" lang="zh-HK" altLang="en-US" sz="2400" dirty="0"/>
              <a:t>他只好舍近求遠，去到當時全國最大的刻印</a:t>
            </a:r>
            <a:r>
              <a:rPr kumimoji="1" lang="zh-HK" altLang="en-US" sz="2400" dirty="0" smtClean="0"/>
              <a:t>中心</a:t>
            </a:r>
            <a:r>
              <a:rPr kumimoji="1" lang="en-US" altLang="zh-HK" sz="2400" kern="0" spc="-210" dirty="0"/>
              <a:t>——</a:t>
            </a:r>
            <a:r>
              <a:rPr kumimoji="1" lang="zh-HK" altLang="en-US" sz="2400" b="1" dirty="0" smtClean="0"/>
              <a:t>南京</a:t>
            </a:r>
            <a:r>
              <a:rPr kumimoji="1" lang="zh-HK" altLang="en-US" sz="2400" dirty="0"/>
              <a:t>，尋找新的機會</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74120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DF14319-D2E5-FE44-A3C5-FB2B8AD5F3EE}"/>
              </a:ext>
            </a:extLst>
          </p:cNvPr>
          <p:cNvSpPr>
            <a:spLocks noGrp="1"/>
          </p:cNvSpPr>
          <p:nvPr>
            <p:ph type="title"/>
          </p:nvPr>
        </p:nvSpPr>
        <p:spPr/>
        <p:txBody>
          <a:bodyPr/>
          <a:lstStyle/>
          <a:p>
            <a:r>
              <a:rPr kumimoji="1" lang="zh-HK" altLang="en-US" dirty="0"/>
              <a:t>明代南都</a:t>
            </a:r>
            <a:r>
              <a:rPr kumimoji="1" lang="zh-TW" altLang="en-US" dirty="0"/>
              <a:t>──</a:t>
            </a:r>
            <a:r>
              <a:rPr kumimoji="1" lang="zh-HK" altLang="en-US" dirty="0"/>
              <a:t>金陵</a:t>
            </a:r>
            <a:r>
              <a:rPr kumimoji="1" lang="zh-TW" altLang="en-US" dirty="0"/>
              <a:t> 的珍貴畫像</a:t>
            </a:r>
            <a:endParaRPr kumimoji="1" lang="zh-HK" altLang="en-US" dirty="0"/>
          </a:p>
        </p:txBody>
      </p:sp>
      <p:pic>
        <p:nvPicPr>
          <p:cNvPr id="5" name="圖片 4">
            <a:extLst>
              <a:ext uri="{FF2B5EF4-FFF2-40B4-BE49-F238E27FC236}">
                <a16:creationId xmlns:a16="http://schemas.microsoft.com/office/drawing/2014/main" xmlns="" id="{158F5C39-0ED9-BE4E-8C8F-B7528EEAA5A0}"/>
              </a:ext>
            </a:extLst>
          </p:cNvPr>
          <p:cNvPicPr>
            <a:picLocks noChangeAspect="1"/>
          </p:cNvPicPr>
          <p:nvPr/>
        </p:nvPicPr>
        <p:blipFill>
          <a:blip r:embed="rId2"/>
          <a:stretch>
            <a:fillRect/>
          </a:stretch>
        </p:blipFill>
        <p:spPr>
          <a:xfrm>
            <a:off x="1058026" y="1998863"/>
            <a:ext cx="7835283" cy="4469013"/>
          </a:xfrm>
          <a:prstGeom prst="rect">
            <a:avLst/>
          </a:prstGeom>
        </p:spPr>
      </p:pic>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197084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6562E28-CCFE-2645-B04E-58212FA21813}"/>
              </a:ext>
            </a:extLst>
          </p:cNvPr>
          <p:cNvSpPr>
            <a:spLocks noGrp="1"/>
          </p:cNvSpPr>
          <p:nvPr>
            <p:ph type="title"/>
          </p:nvPr>
        </p:nvSpPr>
        <p:spPr/>
        <p:txBody>
          <a:bodyPr/>
          <a:lstStyle/>
          <a:p>
            <a:r>
              <a:rPr kumimoji="1" lang="zh-HK" altLang="en-US" dirty="0"/>
              <a:t>南京碰壁</a:t>
            </a:r>
          </a:p>
        </p:txBody>
      </p:sp>
      <p:sp>
        <p:nvSpPr>
          <p:cNvPr id="3" name="內容版面配置區 2">
            <a:extLst>
              <a:ext uri="{FF2B5EF4-FFF2-40B4-BE49-F238E27FC236}">
                <a16:creationId xmlns:a16="http://schemas.microsoft.com/office/drawing/2014/main" xmlns="" id="{47FA6CE9-4192-EA46-BA1D-7007712B84C6}"/>
              </a:ext>
            </a:extLst>
          </p:cNvPr>
          <p:cNvSpPr>
            <a:spLocks noGrp="1"/>
          </p:cNvSpPr>
          <p:nvPr>
            <p:ph idx="1"/>
          </p:nvPr>
        </p:nvSpPr>
        <p:spPr>
          <a:xfrm>
            <a:off x="677333" y="2160589"/>
            <a:ext cx="9292289" cy="3880773"/>
          </a:xfrm>
        </p:spPr>
        <p:txBody>
          <a:bodyPr>
            <a:normAutofit/>
          </a:bodyPr>
          <a:lstStyle/>
          <a:p>
            <a:r>
              <a:rPr kumimoji="1" lang="zh-HK" altLang="en-US" sz="2400" dirty="0"/>
              <a:t>當時南京在刻印書本的技術和經驗上領先全國</a:t>
            </a:r>
            <a:endParaRPr kumimoji="1" lang="en-US" altLang="zh-HK" sz="2400" dirty="0"/>
          </a:p>
          <a:p>
            <a:r>
              <a:rPr kumimoji="1" lang="zh-HK" altLang="en-US" sz="2400" dirty="0"/>
              <a:t>世德堂、富春堂、文林堂、繼</a:t>
            </a:r>
            <a:r>
              <a:rPr kumimoji="1" lang="zh-HK" altLang="en-US" sz="2400" dirty="0" smtClean="0"/>
              <a:t>惠齋等</a:t>
            </a:r>
            <a:r>
              <a:rPr kumimoji="1" lang="zh-HK" altLang="en-US" sz="2400" dirty="0"/>
              <a:t>大型出版機構林立街頭</a:t>
            </a:r>
            <a:endParaRPr kumimoji="1" lang="en-US" altLang="zh-HK" sz="2400" dirty="0"/>
          </a:p>
          <a:p>
            <a:r>
              <a:rPr kumimoji="1" lang="zh-HK" altLang="en-US" sz="2400" dirty="0"/>
              <a:t>不論是雕版刻印還是活字印刷，南京都無疑是最好的選擇</a:t>
            </a:r>
            <a:endParaRPr kumimoji="1" lang="en-US" altLang="zh-HK" sz="2400" dirty="0"/>
          </a:p>
          <a:p>
            <a:r>
              <a:rPr kumimoji="1" lang="en-US" altLang="zh-HK" sz="2400" dirty="0"/>
              <a:t>《</a:t>
            </a:r>
            <a:r>
              <a:rPr kumimoji="1" lang="zh-HK" altLang="en-US" sz="2400" dirty="0"/>
              <a:t>上寧鄉土志</a:t>
            </a:r>
            <a:r>
              <a:rPr kumimoji="1" lang="en-US" altLang="zh-HK" sz="2400" dirty="0"/>
              <a:t>》</a:t>
            </a:r>
            <a:r>
              <a:rPr kumimoji="1" lang="zh-HK" altLang="en-US" sz="2400" dirty="0"/>
              <a:t>中更指出：金陵為圖書之府</a:t>
            </a:r>
            <a:endParaRPr kumimoji="1" lang="en-US" altLang="zh-HK" sz="2400" dirty="0"/>
          </a:p>
          <a:p>
            <a:r>
              <a:rPr kumimoji="1" lang="zh-HK" altLang="en-US" sz="2400" dirty="0"/>
              <a:t>萬曆七年（</a:t>
            </a:r>
            <a:r>
              <a:rPr kumimoji="1" lang="en-US" altLang="zh-HK" sz="2400" dirty="0"/>
              <a:t>1</a:t>
            </a:r>
            <a:r>
              <a:rPr kumimoji="1" lang="en-US" altLang="zh-TW" sz="2400" dirty="0"/>
              <a:t>579</a:t>
            </a:r>
            <a:r>
              <a:rPr kumimoji="1" lang="zh-TW" altLang="en-US" sz="2400" dirty="0"/>
              <a:t>），李時珍</a:t>
            </a:r>
            <a:r>
              <a:rPr kumimoji="1" lang="zh-TW" altLang="en-US" sz="2400" dirty="0" smtClean="0"/>
              <a:t>帶着他</a:t>
            </a:r>
            <a:r>
              <a:rPr kumimoji="1" lang="zh-TW" altLang="en-US" sz="2400" dirty="0"/>
              <a:t>的畢生心血結晶，直赴南京</a:t>
            </a:r>
            <a:endParaRPr kumimoji="1" lang="en-US" altLang="zh-TW" sz="2400" dirty="0"/>
          </a:p>
          <a:p>
            <a:r>
              <a:rPr kumimoji="1" lang="zh-TW" altLang="en-US" sz="2400" dirty="0"/>
              <a:t>然而，並沒有書商對他的醫書感興趣</a:t>
            </a:r>
            <a:endParaRPr kumimoji="1" lang="en-US" altLang="zh-TW" sz="2400" dirty="0"/>
          </a:p>
          <a:p>
            <a:r>
              <a:rPr kumimoji="1" lang="zh-HK" altLang="en-US" sz="2400" dirty="0"/>
              <a:t>李時珍在南京周折了一年，依然毫無結果</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60346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5" end="5"/>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B997CAC-247C-D444-9B3E-A0382A8DD8D8}"/>
              </a:ext>
            </a:extLst>
          </p:cNvPr>
          <p:cNvSpPr>
            <a:spLocks noGrp="1"/>
          </p:cNvSpPr>
          <p:nvPr>
            <p:ph type="title"/>
          </p:nvPr>
        </p:nvSpPr>
        <p:spPr/>
        <p:txBody>
          <a:bodyPr/>
          <a:lstStyle/>
          <a:p>
            <a:r>
              <a:rPr kumimoji="1" lang="zh-HK" altLang="en-US" dirty="0"/>
              <a:t>希望</a:t>
            </a:r>
          </a:p>
        </p:txBody>
      </p:sp>
      <p:sp>
        <p:nvSpPr>
          <p:cNvPr id="3" name="內容版面配置區 2">
            <a:extLst>
              <a:ext uri="{FF2B5EF4-FFF2-40B4-BE49-F238E27FC236}">
                <a16:creationId xmlns:a16="http://schemas.microsoft.com/office/drawing/2014/main" xmlns="" id="{D5CBFAD9-9DBC-7741-B4C4-5B03FB839968}"/>
              </a:ext>
            </a:extLst>
          </p:cNvPr>
          <p:cNvSpPr>
            <a:spLocks noGrp="1"/>
          </p:cNvSpPr>
          <p:nvPr>
            <p:ph idx="1"/>
          </p:nvPr>
        </p:nvSpPr>
        <p:spPr/>
        <p:txBody>
          <a:bodyPr/>
          <a:lstStyle/>
          <a:p>
            <a:r>
              <a:rPr kumimoji="1" lang="zh-HK" altLang="en-US" sz="2400" dirty="0"/>
              <a:t>李時珍苦惱之時，忽然想起了曾與他有一面之緣的著名文人</a:t>
            </a:r>
            <a:endParaRPr kumimoji="1" lang="en-US" altLang="zh-HK" sz="2400" dirty="0"/>
          </a:p>
          <a:p>
            <a:r>
              <a:rPr kumimoji="1" lang="zh-HK" altLang="en-US" sz="2400" dirty="0"/>
              <a:t>他就是在文壇極富盛名的「後七子」領</a:t>
            </a:r>
            <a:r>
              <a:rPr kumimoji="1" lang="zh-HK" altLang="en-US" sz="2400" dirty="0" smtClean="0"/>
              <a:t>䄂</a:t>
            </a:r>
            <a:r>
              <a:rPr kumimoji="1" lang="en-US" altLang="zh-HK" sz="2400" kern="0" spc="-210" dirty="0" smtClean="0"/>
              <a:t>———</a:t>
            </a:r>
            <a:r>
              <a:rPr kumimoji="1" lang="zh-HK" altLang="en-US" sz="2400" dirty="0" smtClean="0"/>
              <a:t>王世貞</a:t>
            </a:r>
            <a:endParaRPr kumimoji="1" lang="en-US" altLang="zh-HK" sz="2400" dirty="0"/>
          </a:p>
          <a:p>
            <a:r>
              <a:rPr kumimoji="1" lang="zh-HK" altLang="en-US" sz="2400" dirty="0"/>
              <a:t>如果</a:t>
            </a:r>
            <a:r>
              <a:rPr kumimoji="1" lang="en-US" altLang="zh-HK" sz="2400" dirty="0"/>
              <a:t>《</a:t>
            </a:r>
            <a:r>
              <a:rPr kumimoji="1" lang="zh-HK" altLang="en-US" sz="2400" dirty="0"/>
              <a:t>本草綱目</a:t>
            </a:r>
            <a:r>
              <a:rPr kumimoji="1" lang="en-US" altLang="zh-HK" sz="2400" dirty="0"/>
              <a:t>》</a:t>
            </a:r>
            <a:r>
              <a:rPr kumimoji="1" lang="zh-HK" altLang="en-US" sz="2400" dirty="0"/>
              <a:t>能得到他</a:t>
            </a:r>
            <a:r>
              <a:rPr kumimoji="1" lang="zh-HK" altLang="en-US" sz="2400" dirty="0" smtClean="0"/>
              <a:t>的</a:t>
            </a:r>
            <a:r>
              <a:rPr kumimoji="1" lang="zh-TW" altLang="en-US" sz="2400" dirty="0"/>
              <a:t>讚</a:t>
            </a:r>
            <a:r>
              <a:rPr kumimoji="1" lang="zh-HK" altLang="en-US" sz="2400" dirty="0" smtClean="0"/>
              <a:t>許</a:t>
            </a:r>
            <a:r>
              <a:rPr kumimoji="1" lang="zh-HK" altLang="en-US" sz="2400" dirty="0"/>
              <a:t>，並寫下序言，毫無疑問能對新書的出版帶來決定性的幫助</a:t>
            </a:r>
            <a:endParaRPr kumimoji="1" lang="en-US" altLang="zh-HK" sz="2400" dirty="0"/>
          </a:p>
          <a:p>
            <a:endParaRPr kumimoji="1" lang="en-US" altLang="zh-HK" dirty="0"/>
          </a:p>
          <a:p>
            <a:pPr>
              <a:buFont typeface="Wingdings" pitchFamily="2" charset="2"/>
              <a:buChar char="ü"/>
            </a:pPr>
            <a:r>
              <a:rPr kumimoji="1" lang="zh-HK" altLang="en-US" dirty="0"/>
              <a:t>注：後七子，指的是明朝中期文壇七位知名的文學家，分別是：</a:t>
            </a:r>
            <a:endParaRPr kumimoji="1" lang="en-US" altLang="zh-HK" dirty="0"/>
          </a:p>
          <a:p>
            <a:pPr>
              <a:buFont typeface="Wingdings" pitchFamily="2" charset="2"/>
              <a:buChar char="ü"/>
            </a:pPr>
            <a:r>
              <a:rPr kumimoji="1" lang="zh-HK" altLang="en-US" dirty="0"/>
              <a:t>李攀龍、王世貞、謝榛、宗臣、梁有譽、徐中行、吳國倫</a:t>
            </a:r>
            <a:endParaRPr kumimoji="1" lang="en-US" altLang="zh-HK" dirty="0"/>
          </a:p>
          <a:p>
            <a:endParaRPr kumimoji="1" lang="en-US" altLang="zh-HK" dirty="0"/>
          </a:p>
        </p:txBody>
      </p:sp>
      <p:pic>
        <p:nvPicPr>
          <p:cNvPr id="4" name="圖片 3">
            <a:extLst>
              <a:ext uri="{FF2B5EF4-FFF2-40B4-BE49-F238E27FC236}">
                <a16:creationId xmlns:a16="http://schemas.microsoft.com/office/drawing/2014/main" xmlns="" id="{8DE62E42-B9A8-5A43-9C75-811434FEC0EC}"/>
              </a:ext>
            </a:extLst>
          </p:cNvPr>
          <p:cNvPicPr>
            <a:picLocks noChangeAspect="1"/>
          </p:cNvPicPr>
          <p:nvPr/>
        </p:nvPicPr>
        <p:blipFill>
          <a:blip r:embed="rId3"/>
          <a:stretch>
            <a:fillRect/>
          </a:stretch>
        </p:blipFill>
        <p:spPr>
          <a:xfrm>
            <a:off x="7809899" y="3714809"/>
            <a:ext cx="2234494" cy="2646682"/>
          </a:xfrm>
          <a:prstGeom prst="rect">
            <a:avLst/>
          </a:prstGeom>
        </p:spPr>
      </p:pic>
      <p:pic>
        <p:nvPicPr>
          <p:cNvPr id="5" name="圖片 4"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22177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0" dur="500"/>
                                        <p:tgtEl>
                                          <p:spTgt spid="3">
                                            <p:txEl>
                                              <p:pRg st="4" end="4"/>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85135E80-8482-594D-8B1F-E503EA6A96DD}"/>
              </a:ext>
            </a:extLst>
          </p:cNvPr>
          <p:cNvSpPr>
            <a:spLocks noGrp="1"/>
          </p:cNvSpPr>
          <p:nvPr>
            <p:ph type="title"/>
          </p:nvPr>
        </p:nvSpPr>
        <p:spPr/>
        <p:txBody>
          <a:bodyPr/>
          <a:lstStyle/>
          <a:p>
            <a:r>
              <a:rPr kumimoji="1" lang="zh-HK" altLang="en-US" dirty="0"/>
              <a:t>最後一步</a:t>
            </a:r>
          </a:p>
        </p:txBody>
      </p:sp>
      <p:sp>
        <p:nvSpPr>
          <p:cNvPr id="3" name="內容版面配置區 2">
            <a:extLst>
              <a:ext uri="{FF2B5EF4-FFF2-40B4-BE49-F238E27FC236}">
                <a16:creationId xmlns:a16="http://schemas.microsoft.com/office/drawing/2014/main" xmlns="" id="{C2AD2C19-B76D-EF45-8B0F-CD11AC13045C}"/>
              </a:ext>
            </a:extLst>
          </p:cNvPr>
          <p:cNvSpPr>
            <a:spLocks noGrp="1"/>
          </p:cNvSpPr>
          <p:nvPr>
            <p:ph idx="1"/>
          </p:nvPr>
        </p:nvSpPr>
        <p:spPr>
          <a:xfrm>
            <a:off x="677334" y="1575972"/>
            <a:ext cx="8856959" cy="4697411"/>
          </a:xfrm>
        </p:spPr>
        <p:txBody>
          <a:bodyPr>
            <a:normAutofit/>
          </a:bodyPr>
          <a:lstStyle/>
          <a:p>
            <a:r>
              <a:rPr kumimoji="1" lang="zh-HK" altLang="en-US" sz="2400" dirty="0"/>
              <a:t>萬曆十八年（</a:t>
            </a:r>
            <a:r>
              <a:rPr kumimoji="1" lang="en-US" altLang="zh-HK" sz="2400" dirty="0"/>
              <a:t>1</a:t>
            </a:r>
            <a:r>
              <a:rPr kumimoji="1" lang="en-US" altLang="zh-TW" sz="2400" dirty="0"/>
              <a:t>590</a:t>
            </a:r>
            <a:r>
              <a:rPr kumimoji="1" lang="zh-TW" altLang="en-US" sz="2400" dirty="0"/>
              <a:t>），李時珍在生命倒數的最後三年，再次南下拜會王世貞</a:t>
            </a:r>
            <a:endParaRPr kumimoji="1" lang="en-US" altLang="zh-TW" sz="2400" dirty="0"/>
          </a:p>
          <a:p>
            <a:r>
              <a:rPr kumimoji="1" lang="zh-TW" altLang="en-US" sz="2400" dirty="0" smtClean="0"/>
              <a:t>王世貞</a:t>
            </a:r>
            <a:r>
              <a:rPr kumimoji="1" lang="en-US" altLang="zh-HK" sz="2400" kern="0" spc="-210" dirty="0"/>
              <a:t>———</a:t>
            </a:r>
            <a:r>
              <a:rPr kumimoji="1" lang="zh-HK" altLang="en-US" sz="2400" dirty="0" smtClean="0"/>
              <a:t>這</a:t>
            </a:r>
            <a:r>
              <a:rPr kumimoji="1" lang="zh-HK" altLang="en-US" sz="2400" dirty="0"/>
              <a:t>位被稱為「生平剛正不阿，從不對人</a:t>
            </a:r>
            <a:r>
              <a:rPr kumimoji="1" lang="zh-HK" altLang="en-US" sz="2400" dirty="0" smtClean="0"/>
              <a:t>妄</a:t>
            </a:r>
            <a:r>
              <a:rPr kumimoji="1" lang="zh-TW" altLang="en-US" sz="2400" dirty="0" smtClean="0"/>
              <a:t>讚</a:t>
            </a:r>
            <a:r>
              <a:rPr kumimoji="1" lang="zh-HK" altLang="en-US" sz="2400" dirty="0" smtClean="0"/>
              <a:t>一</a:t>
            </a:r>
            <a:r>
              <a:rPr kumimoji="1" lang="zh-HK" altLang="en-US" sz="2400" dirty="0"/>
              <a:t>辭」的男人，這次不但留李時珍為客，而且欣然命筆，為</a:t>
            </a:r>
            <a:r>
              <a:rPr kumimoji="1" lang="en-US" altLang="zh-HK" sz="2400" dirty="0"/>
              <a:t>《</a:t>
            </a:r>
            <a:r>
              <a:rPr kumimoji="1" lang="zh-HK" altLang="en-US" sz="2400" dirty="0"/>
              <a:t>本草綱目</a:t>
            </a:r>
            <a:r>
              <a:rPr kumimoji="1" lang="en-US" altLang="zh-HK" sz="2400" dirty="0"/>
              <a:t>》</a:t>
            </a:r>
            <a:r>
              <a:rPr kumimoji="1" lang="zh-HK" altLang="en-US" sz="2400" dirty="0"/>
              <a:t>寫下評價極高的的序言</a:t>
            </a:r>
            <a:endParaRPr kumimoji="1" lang="en-US" altLang="zh-HK" sz="2400" dirty="0"/>
          </a:p>
          <a:p>
            <a:r>
              <a:rPr kumimoji="1" lang="zh-HK" altLang="en-US" sz="2400" dirty="0"/>
              <a:t>他這麼寫道：</a:t>
            </a:r>
            <a:endParaRPr kumimoji="1" lang="en-US" altLang="zh-HK" sz="2400" dirty="0"/>
          </a:p>
          <a:p>
            <a:pPr marL="0" indent="0">
              <a:buNone/>
            </a:pPr>
            <a:r>
              <a:rPr kumimoji="1" lang="zh-TW" altLang="en-US" sz="2400" dirty="0"/>
              <a:t>   </a:t>
            </a:r>
            <a:r>
              <a:rPr kumimoji="1" lang="zh-HK" altLang="en-US" sz="2400" dirty="0"/>
              <a:t>「博而不繁，詳而有要，綜核究竟，直窺淵海，實性理之精微，</a:t>
            </a:r>
            <a:endParaRPr kumimoji="1" lang="en-US" altLang="zh-HK" sz="2400" dirty="0"/>
          </a:p>
          <a:p>
            <a:pPr marL="0" indent="0">
              <a:buNone/>
            </a:pPr>
            <a:r>
              <a:rPr kumimoji="1" lang="zh-TW" altLang="en-US" sz="2400" dirty="0"/>
              <a:t>      </a:t>
            </a:r>
            <a:r>
              <a:rPr kumimoji="1" lang="zh-HK" altLang="en-US" sz="2400" dirty="0"/>
              <a:t>格物</a:t>
            </a:r>
            <a:r>
              <a:rPr kumimoji="1" lang="zh-TW" altLang="en-US" sz="2400" dirty="0"/>
              <a:t>之</a:t>
            </a:r>
            <a:r>
              <a:rPr kumimoji="1" lang="zh-HK" altLang="en-US" sz="2400" dirty="0"/>
              <a:t>通典。」</a:t>
            </a:r>
            <a:endParaRPr kumimoji="1" lang="en-US" altLang="zh-HK" sz="2400" dirty="0"/>
          </a:p>
          <a:p>
            <a:r>
              <a:rPr kumimoji="1" lang="zh-HK" altLang="en-US" sz="2400" dirty="0"/>
              <a:t>在王世貞的幫助下，金陵書商胡承龍決定出版</a:t>
            </a:r>
            <a:r>
              <a:rPr kumimoji="1" lang="en-US" altLang="zh-HK" sz="2400" dirty="0"/>
              <a:t>《</a:t>
            </a:r>
            <a:r>
              <a:rPr kumimoji="1" lang="zh-HK" altLang="en-US" sz="2400" dirty="0"/>
              <a:t>本草綱目</a:t>
            </a:r>
            <a:r>
              <a:rPr kumimoji="1" lang="en-US" altLang="zh-HK" sz="2400" dirty="0"/>
              <a:t>》</a:t>
            </a:r>
            <a:r>
              <a:rPr kumimoji="1" lang="zh-HK" altLang="en-US" sz="2400" dirty="0"/>
              <a:t>這本書</a:t>
            </a:r>
            <a:endParaRPr kumimoji="1" lang="zh-HK" altLang="en-US" sz="20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01551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8" presetClass="entr" presetSubtype="0" accel="50000" fill="hold" nodeType="clickEffect">
                                  <p:stCondLst>
                                    <p:cond delay="0"/>
                                  </p:stCondLst>
                                  <p:iterate type="lt">
                                    <p:tmPct val="50000"/>
                                  </p:iterate>
                                  <p:childTnLst>
                                    <p:set>
                                      <p:cBhvr>
                                        <p:cTn id="21" dur="1" fill="hold">
                                          <p:stCondLst>
                                            <p:cond delay="0"/>
                                          </p:stCondLst>
                                        </p:cTn>
                                        <p:tgtEl>
                                          <p:spTgt spid="3">
                                            <p:txEl>
                                              <p:pRg st="3" end="3"/>
                                            </p:txEl>
                                          </p:spTgt>
                                        </p:tgtEl>
                                        <p:attrNameLst>
                                          <p:attrName>style.visibility</p:attrName>
                                        </p:attrNameLst>
                                      </p:cBhvr>
                                      <p:to>
                                        <p:strVal val="visible"/>
                                      </p:to>
                                    </p:set>
                                    <p:set>
                                      <p:cBhvr>
                                        <p:cTn id="22" dur="91" fill="hold">
                                          <p:stCondLst>
                                            <p:cond delay="0"/>
                                          </p:stCondLst>
                                        </p:cTn>
                                        <p:tgtEl>
                                          <p:spTgt spid="3">
                                            <p:txEl>
                                              <p:pRg st="3" end="3"/>
                                            </p:txEl>
                                          </p:spTgt>
                                        </p:tgtEl>
                                        <p:attrNameLst>
                                          <p:attrName>style.rotation</p:attrName>
                                        </p:attrNameLst>
                                      </p:cBhvr>
                                      <p:to>
                                        <p:strVal val="-45.0"/>
                                      </p:to>
                                    </p:set>
                                    <p:anim calcmode="lin" valueType="num">
                                      <p:cBhvr>
                                        <p:cTn id="23" dur="91" fill="hold">
                                          <p:stCondLst>
                                            <p:cond delay="91"/>
                                          </p:stCondLst>
                                        </p:cTn>
                                        <p:tgtEl>
                                          <p:spTgt spid="3">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24" dur="91" fill="hold">
                                          <p:stCondLst>
                                            <p:cond delay="0"/>
                                          </p:stCondLst>
                                        </p:cTn>
                                        <p:tgtEl>
                                          <p:spTgt spid="3">
                                            <p:txEl>
                                              <p:pRg st="3" end="3"/>
                                            </p:txEl>
                                          </p:spTgt>
                                        </p:tgtEl>
                                        <p:attrNameLst>
                                          <p:attrName>ppt_y</p:attrName>
                                        </p:attrNameLst>
                                      </p:cBhvr>
                                      <p:tavLst>
                                        <p:tav tm="0">
                                          <p:val>
                                            <p:strVal val="#ppt_y-1"/>
                                          </p:val>
                                        </p:tav>
                                        <p:tav tm="100000">
                                          <p:val>
                                            <p:strVal val="#ppt_y-(0.354*#ppt_w-0.172*#ppt_h)"/>
                                          </p:val>
                                        </p:tav>
                                      </p:tavLst>
                                    </p:anim>
                                    <p:anim calcmode="lin" valueType="num">
                                      <p:cBhvr>
                                        <p:cTn id="25" dur="31" decel="50000" autoRev="1" fill="hold">
                                          <p:stCondLst>
                                            <p:cond delay="91"/>
                                          </p:stCondLst>
                                        </p:cTn>
                                        <p:tgtEl>
                                          <p:spTgt spid="3">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26" dur="27" fill="hold">
                                          <p:stCondLst>
                                            <p:cond delay="173"/>
                                          </p:stCondLst>
                                        </p:cTn>
                                        <p:tgtEl>
                                          <p:spTgt spid="3">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nodeType="clickEffect">
                                  <p:stCondLst>
                                    <p:cond delay="0"/>
                                  </p:stCondLst>
                                  <p:iterate type="lt">
                                    <p:tmPct val="50000"/>
                                  </p:iterate>
                                  <p:childTnLst>
                                    <p:set>
                                      <p:cBhvr>
                                        <p:cTn id="30" dur="1" fill="hold">
                                          <p:stCondLst>
                                            <p:cond delay="0"/>
                                          </p:stCondLst>
                                        </p:cTn>
                                        <p:tgtEl>
                                          <p:spTgt spid="3">
                                            <p:txEl>
                                              <p:pRg st="4" end="4"/>
                                            </p:txEl>
                                          </p:spTgt>
                                        </p:tgtEl>
                                        <p:attrNameLst>
                                          <p:attrName>style.visibility</p:attrName>
                                        </p:attrNameLst>
                                      </p:cBhvr>
                                      <p:to>
                                        <p:strVal val="visible"/>
                                      </p:to>
                                    </p:set>
                                    <p:set>
                                      <p:cBhvr>
                                        <p:cTn id="31" dur="91" fill="hold">
                                          <p:stCondLst>
                                            <p:cond delay="0"/>
                                          </p:stCondLst>
                                        </p:cTn>
                                        <p:tgtEl>
                                          <p:spTgt spid="3">
                                            <p:txEl>
                                              <p:pRg st="4" end="4"/>
                                            </p:txEl>
                                          </p:spTgt>
                                        </p:tgtEl>
                                        <p:attrNameLst>
                                          <p:attrName>style.rotation</p:attrName>
                                        </p:attrNameLst>
                                      </p:cBhvr>
                                      <p:to>
                                        <p:strVal val="-45.0"/>
                                      </p:to>
                                    </p:set>
                                    <p:anim calcmode="lin" valueType="num">
                                      <p:cBhvr>
                                        <p:cTn id="32" dur="91" fill="hold">
                                          <p:stCondLst>
                                            <p:cond delay="91"/>
                                          </p:stCondLst>
                                        </p:cTn>
                                        <p:tgtEl>
                                          <p:spTgt spid="3">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33" dur="91" fill="hold">
                                          <p:stCondLst>
                                            <p:cond delay="0"/>
                                          </p:stCondLst>
                                        </p:cTn>
                                        <p:tgtEl>
                                          <p:spTgt spid="3">
                                            <p:txEl>
                                              <p:pRg st="4" end="4"/>
                                            </p:txEl>
                                          </p:spTgt>
                                        </p:tgtEl>
                                        <p:attrNameLst>
                                          <p:attrName>ppt_y</p:attrName>
                                        </p:attrNameLst>
                                      </p:cBhvr>
                                      <p:tavLst>
                                        <p:tav tm="0">
                                          <p:val>
                                            <p:strVal val="#ppt_y-1"/>
                                          </p:val>
                                        </p:tav>
                                        <p:tav tm="100000">
                                          <p:val>
                                            <p:strVal val="#ppt_y-(0.354*#ppt_w-0.172*#ppt_h)"/>
                                          </p:val>
                                        </p:tav>
                                      </p:tavLst>
                                    </p:anim>
                                    <p:anim calcmode="lin" valueType="num">
                                      <p:cBhvr>
                                        <p:cTn id="34" dur="31" decel="50000" autoRev="1" fill="hold">
                                          <p:stCondLst>
                                            <p:cond delay="91"/>
                                          </p:stCondLst>
                                        </p:cTn>
                                        <p:tgtEl>
                                          <p:spTgt spid="3">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35" dur="27" fill="hold">
                                          <p:stCondLst>
                                            <p:cond delay="173"/>
                                          </p:stCondLst>
                                        </p:cTn>
                                        <p:tgtEl>
                                          <p:spTgt spid="3">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strips(downLeft)">
                                      <p:cBhvr>
                                        <p:cTn id="4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BD0477DD-8EBF-F045-8034-BF11A8B57C75}"/>
              </a:ext>
            </a:extLst>
          </p:cNvPr>
          <p:cNvSpPr>
            <a:spLocks noGrp="1"/>
          </p:cNvSpPr>
          <p:nvPr>
            <p:ph type="title"/>
          </p:nvPr>
        </p:nvSpPr>
        <p:spPr/>
        <p:txBody>
          <a:bodyPr/>
          <a:lstStyle/>
          <a:p>
            <a:r>
              <a:rPr kumimoji="1" lang="zh-HK" altLang="en-US" dirty="0"/>
              <a:t>醫學聖經的面世</a:t>
            </a:r>
          </a:p>
        </p:txBody>
      </p:sp>
      <p:sp>
        <p:nvSpPr>
          <p:cNvPr id="3" name="內容版面配置區 2">
            <a:extLst>
              <a:ext uri="{FF2B5EF4-FFF2-40B4-BE49-F238E27FC236}">
                <a16:creationId xmlns:a16="http://schemas.microsoft.com/office/drawing/2014/main" xmlns="" id="{AF526BC5-4664-284E-8562-AD9E1A2F045E}"/>
              </a:ext>
            </a:extLst>
          </p:cNvPr>
          <p:cNvSpPr>
            <a:spLocks noGrp="1"/>
          </p:cNvSpPr>
          <p:nvPr>
            <p:ph idx="1"/>
          </p:nvPr>
        </p:nvSpPr>
        <p:spPr/>
        <p:txBody>
          <a:bodyPr>
            <a:normAutofit/>
          </a:bodyPr>
          <a:lstStyle/>
          <a:p>
            <a:r>
              <a:rPr kumimoji="1" lang="zh-HK" altLang="en-US" sz="2400" dirty="0"/>
              <a:t>萬曆二十一年（</a:t>
            </a:r>
            <a:r>
              <a:rPr kumimoji="1" lang="en-US" altLang="zh-HK" sz="2400" dirty="0"/>
              <a:t>1</a:t>
            </a:r>
            <a:r>
              <a:rPr kumimoji="1" lang="en-US" altLang="zh-TW" sz="2400" dirty="0"/>
              <a:t>593</a:t>
            </a:r>
            <a:r>
              <a:rPr kumimoji="1" lang="zh-TW" altLang="en-US" sz="2400" dirty="0"/>
              <a:t>），這本未來將會震驚全球的醫學鉅</a:t>
            </a:r>
            <a:r>
              <a:rPr kumimoji="1" lang="zh-TW" altLang="en-US" sz="2400" dirty="0" smtClean="0"/>
              <a:t>著快要殺青，七十六歲的李時珍卻病入膏肓，溘然長逝</a:t>
            </a:r>
            <a:endParaRPr kumimoji="1" lang="en-US" altLang="zh-TW" sz="2400" dirty="0"/>
          </a:p>
          <a:p>
            <a:r>
              <a:rPr kumimoji="1" lang="zh-HK" altLang="en-US" sz="2400" dirty="0"/>
              <a:t>三年後，萬曆二十四年（</a:t>
            </a:r>
            <a:r>
              <a:rPr kumimoji="1" lang="en-US" altLang="zh-HK" sz="2400" dirty="0"/>
              <a:t>1</a:t>
            </a:r>
            <a:r>
              <a:rPr kumimoji="1" lang="en-US" altLang="zh-TW" sz="2400" dirty="0"/>
              <a:t>596</a:t>
            </a:r>
            <a:r>
              <a:rPr kumimoji="1" lang="zh-TW" altLang="en-US" sz="2400" dirty="0"/>
              <a:t>），第一個版本的</a:t>
            </a:r>
            <a:r>
              <a:rPr kumimoji="1" lang="en-US" altLang="zh-HK" sz="2400" dirty="0"/>
              <a:t>《</a:t>
            </a:r>
            <a:r>
              <a:rPr kumimoji="1" lang="zh-HK" altLang="en-US" sz="2400" dirty="0"/>
              <a:t>本草綱目</a:t>
            </a:r>
            <a:r>
              <a:rPr kumimoji="1" lang="en-US" altLang="zh-HK" sz="2400" dirty="0"/>
              <a:t>》</a:t>
            </a:r>
            <a:r>
              <a:rPr kumimoji="1" lang="zh-HK" altLang="en-US" sz="2400" dirty="0"/>
              <a:t>正式在南京出版</a:t>
            </a:r>
            <a:endParaRPr kumimoji="1" lang="en-US" altLang="zh-HK" sz="2400" dirty="0"/>
          </a:p>
          <a:p>
            <a:r>
              <a:rPr kumimoji="1" lang="zh-HK" altLang="en-US" sz="2400" dirty="0"/>
              <a:t>這也是</a:t>
            </a:r>
            <a:r>
              <a:rPr kumimoji="1" lang="en-US" altLang="zh-HK" sz="2400" dirty="0"/>
              <a:t>《</a:t>
            </a:r>
            <a:r>
              <a:rPr kumimoji="1" lang="zh-HK" altLang="en-US" sz="2400" dirty="0"/>
              <a:t>本草綱目</a:t>
            </a:r>
            <a:r>
              <a:rPr kumimoji="1" lang="en-US" altLang="zh-HK" sz="2400" dirty="0"/>
              <a:t>》</a:t>
            </a:r>
            <a:r>
              <a:rPr kumimoji="1" lang="zh-HK" altLang="en-US" sz="2400" dirty="0"/>
              <a:t>的第一個</a:t>
            </a:r>
            <a:r>
              <a:rPr kumimoji="1" lang="zh-HK" altLang="en-US" sz="2400" dirty="0" smtClean="0"/>
              <a:t>版本</a:t>
            </a:r>
            <a:r>
              <a:rPr kumimoji="1" lang="en-US" altLang="zh-HK" sz="2400" kern="0" spc="-210" dirty="0"/>
              <a:t>———</a:t>
            </a:r>
            <a:r>
              <a:rPr kumimoji="1" lang="zh-TW" altLang="en-US" sz="2400" dirty="0" smtClean="0"/>
              <a:t>金陵</a:t>
            </a:r>
            <a:r>
              <a:rPr kumimoji="1" lang="zh-TW" altLang="en-US" sz="2400" dirty="0"/>
              <a:t>本</a:t>
            </a:r>
            <a:endParaRPr kumimoji="1" lang="en-US" altLang="zh-TW" sz="2400" dirty="0"/>
          </a:p>
          <a:p>
            <a:pPr marL="0" indent="0">
              <a:buNone/>
            </a:pPr>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6575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A2D045D-2CBA-FE4A-AA97-E66E65F19664}"/>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金陵本珍貴影像鑑賞</a:t>
            </a:r>
          </a:p>
        </p:txBody>
      </p:sp>
      <p:pic>
        <p:nvPicPr>
          <p:cNvPr id="4" name="內容版面配置區 3">
            <a:extLst>
              <a:ext uri="{FF2B5EF4-FFF2-40B4-BE49-F238E27FC236}">
                <a16:creationId xmlns:a16="http://schemas.microsoft.com/office/drawing/2014/main" xmlns="" id="{F76572A6-1E79-304F-9FD1-30761AA7318F}"/>
              </a:ext>
            </a:extLst>
          </p:cNvPr>
          <p:cNvPicPr>
            <a:picLocks noGrp="1" noChangeAspect="1"/>
          </p:cNvPicPr>
          <p:nvPr>
            <p:ph idx="1"/>
          </p:nvPr>
        </p:nvPicPr>
        <p:blipFill>
          <a:blip r:embed="rId3"/>
          <a:stretch>
            <a:fillRect/>
          </a:stretch>
        </p:blipFill>
        <p:spPr>
          <a:xfrm>
            <a:off x="931192" y="1592361"/>
            <a:ext cx="8088951" cy="4819667"/>
          </a:xfrm>
          <a:prstGeom prst="rect">
            <a:avLst/>
          </a:prstGeom>
        </p:spPr>
      </p:pic>
      <p:pic>
        <p:nvPicPr>
          <p:cNvPr id="5" name="圖片 4"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5546919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844AA6D2-DFA4-D54F-BE8F-57B9FD12A84B}"/>
              </a:ext>
            </a:extLst>
          </p:cNvPr>
          <p:cNvSpPr/>
          <p:nvPr/>
        </p:nvSpPr>
        <p:spPr>
          <a:xfrm>
            <a:off x="3320023" y="2551837"/>
            <a:ext cx="3647152" cy="1754326"/>
          </a:xfrm>
          <a:prstGeom prst="rect">
            <a:avLst/>
          </a:prstGeom>
          <a:noFill/>
        </p:spPr>
        <p:txBody>
          <a:bodyPr wrap="none" lIns="91440" tIns="45720" rIns="91440" bIns="45720">
            <a:spAutoFit/>
          </a:bodyPr>
          <a:lstStyle/>
          <a:p>
            <a:pPr algn="ctr"/>
            <a:r>
              <a:rPr lang="zh-HK" alt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藥聖的故事</a:t>
            </a:r>
            <a:r>
              <a:rPr lang="en-US" altLang="zh-HK" sz="5400" b="1" cap="none" spc="0" dirty="0">
                <a:ln w="12700">
                  <a:solidFill>
                    <a:schemeClr val="accent5"/>
                  </a:solidFill>
                  <a:prstDash val="solid"/>
                </a:ln>
                <a:pattFill prst="ltDnDiag">
                  <a:fgClr>
                    <a:schemeClr val="accent5">
                      <a:lumMod val="60000"/>
                      <a:lumOff val="40000"/>
                    </a:schemeClr>
                  </a:fgClr>
                  <a:bgClr>
                    <a:schemeClr val="bg1"/>
                  </a:bgClr>
                </a:pattFill>
                <a:effectLst/>
              </a:rPr>
              <a:t/>
            </a:r>
            <a:br>
              <a:rPr lang="en-US" altLang="zh-HK" sz="5400" b="1" cap="none" spc="0" dirty="0">
                <a:ln w="12700">
                  <a:solidFill>
                    <a:schemeClr val="accent5"/>
                  </a:solidFill>
                  <a:prstDash val="solid"/>
                </a:ln>
                <a:pattFill prst="ltDnDiag">
                  <a:fgClr>
                    <a:schemeClr val="accent5">
                      <a:lumMod val="60000"/>
                      <a:lumOff val="40000"/>
                    </a:schemeClr>
                  </a:fgClr>
                  <a:bgClr>
                    <a:schemeClr val="bg1"/>
                  </a:bgClr>
                </a:pattFill>
                <a:effectLst/>
              </a:rPr>
            </a:br>
            <a:r>
              <a:rPr lang="zh-HK" altLang="en-US" sz="5400" b="1" dirty="0">
                <a:ln w="12700">
                  <a:solidFill>
                    <a:schemeClr val="accent5"/>
                  </a:solidFill>
                  <a:prstDash val="solid"/>
                </a:ln>
                <a:pattFill prst="ltDnDiag">
                  <a:fgClr>
                    <a:schemeClr val="accent5">
                      <a:lumMod val="60000"/>
                      <a:lumOff val="40000"/>
                    </a:schemeClr>
                  </a:fgClr>
                  <a:bgClr>
                    <a:schemeClr val="bg1"/>
                  </a:bgClr>
                </a:pattFill>
              </a:rPr>
              <a:t>到此為止</a:t>
            </a:r>
            <a:endParaRPr lang="zh-HK" alt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
        <p:nvSpPr>
          <p:cNvPr id="6" name="矩形 5">
            <a:extLst>
              <a:ext uri="{FF2B5EF4-FFF2-40B4-BE49-F238E27FC236}">
                <a16:creationId xmlns:a16="http://schemas.microsoft.com/office/drawing/2014/main" xmlns="" id="{64819BFA-2023-7D42-9918-61FC22EB9DC3}"/>
              </a:ext>
            </a:extLst>
          </p:cNvPr>
          <p:cNvSpPr/>
          <p:nvPr/>
        </p:nvSpPr>
        <p:spPr>
          <a:xfrm>
            <a:off x="1517759" y="2786944"/>
            <a:ext cx="7109639" cy="1754326"/>
          </a:xfrm>
          <a:prstGeom prst="rect">
            <a:avLst/>
          </a:prstGeom>
          <a:noFill/>
        </p:spPr>
        <p:txBody>
          <a:bodyPr wrap="none" lIns="91440" tIns="45720" rIns="91440" bIns="45720">
            <a:spAutoFit/>
          </a:bodyPr>
          <a:lstStyle/>
          <a:p>
            <a:pPr algn="ctr">
              <a:spcAft>
                <a:spcPts val="600"/>
              </a:spcAft>
            </a:pPr>
            <a:r>
              <a:rPr lang="zh-HK" alt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但</a:t>
            </a:r>
            <a:r>
              <a:rPr lang="en-US" altLang="zh-HK"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zh-HK" alt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本草綱目</a:t>
            </a:r>
            <a:r>
              <a:rPr lang="en-US" altLang="zh-HK"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zh-HK" alt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的故事</a:t>
            </a:r>
            <a:r>
              <a:rPr lang="en-US" altLang="zh-HK"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r>
            <a:br>
              <a:rPr lang="en-US" altLang="zh-HK"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br>
            <a:r>
              <a:rPr lang="zh-HK" alt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還沒有結束</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06934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9"/>
                                        </p:tgtEl>
                                        <p:attrNameLst>
                                          <p:attrName>ppt_y</p:attrName>
                                        </p:attrNameLst>
                                      </p:cBhvr>
                                      <p:tavLst>
                                        <p:tav tm="0">
                                          <p:val>
                                            <p:strVal val="#ppt_y"/>
                                          </p:val>
                                        </p:tav>
                                        <p:tav tm="100000">
                                          <p:val>
                                            <p:strVal val="#ppt_y+#ppt_h*1.125000"/>
                                          </p:val>
                                        </p:tav>
                                      </p:tavLst>
                                    </p:anim>
                                    <p:animEffect transition="out" filter="wipe(down)">
                                      <p:cBhvr>
                                        <p:cTn id="7" dur="500"/>
                                        <p:tgtEl>
                                          <p:spTgt spid="9"/>
                                        </p:tgtEl>
                                      </p:cBhvr>
                                    </p:animEffect>
                                    <p:set>
                                      <p:cBhvr>
                                        <p:cTn id="8" dur="1" fill="hold">
                                          <p:stCondLst>
                                            <p:cond delay="499"/>
                                          </p:stCondLst>
                                        </p:cTn>
                                        <p:tgtEl>
                                          <p:spTgt spid="9"/>
                                        </p:tgtEl>
                                        <p:attrNameLst>
                                          <p:attrName>style.visibility</p:attrName>
                                        </p:attrNameLst>
                                      </p:cBhvr>
                                      <p:to>
                                        <p:strVal val="hidden"/>
                                      </p:to>
                                    </p:se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xmlns="" id="{3971DA8D-7446-3244-B69D-EB219223442F}"/>
              </a:ext>
            </a:extLst>
          </p:cNvPr>
          <p:cNvSpPr>
            <a:spLocks noGrp="1"/>
          </p:cNvSpPr>
          <p:nvPr>
            <p:ph type="title"/>
          </p:nvPr>
        </p:nvSpPr>
        <p:spPr/>
        <p:txBody>
          <a:bodyPr/>
          <a:lstStyle/>
          <a:p>
            <a:r>
              <a:rPr lang="en-US" altLang="zh-HK" dirty="0"/>
              <a:t>《</a:t>
            </a:r>
            <a:r>
              <a:rPr lang="zh-HK" altLang="en-US" dirty="0"/>
              <a:t>本草綱目</a:t>
            </a:r>
            <a:r>
              <a:rPr lang="en-US" altLang="zh-HK" dirty="0"/>
              <a:t>》</a:t>
            </a:r>
            <a:r>
              <a:rPr lang="zh-HK" altLang="en-US" dirty="0"/>
              <a:t>的後續</a:t>
            </a:r>
          </a:p>
        </p:txBody>
      </p:sp>
      <p:sp>
        <p:nvSpPr>
          <p:cNvPr id="5" name="內容版面配置區 4">
            <a:extLst>
              <a:ext uri="{FF2B5EF4-FFF2-40B4-BE49-F238E27FC236}">
                <a16:creationId xmlns:a16="http://schemas.microsoft.com/office/drawing/2014/main" xmlns="" id="{D4A96871-F0A5-594A-B549-0C278590FD29}"/>
              </a:ext>
            </a:extLst>
          </p:cNvPr>
          <p:cNvSpPr>
            <a:spLocks noGrp="1"/>
          </p:cNvSpPr>
          <p:nvPr>
            <p:ph idx="1"/>
          </p:nvPr>
        </p:nvSpPr>
        <p:spPr>
          <a:xfrm>
            <a:off x="677333" y="2160589"/>
            <a:ext cx="8804017" cy="3880773"/>
          </a:xfrm>
        </p:spPr>
        <p:txBody>
          <a:bodyPr>
            <a:normAutofit/>
          </a:bodyPr>
          <a:lstStyle/>
          <a:p>
            <a:r>
              <a:rPr lang="zh-HK" altLang="en-US" sz="2400" dirty="0"/>
              <a:t>李時珍離開人世後，他的兒子李建元，</a:t>
            </a:r>
            <a:r>
              <a:rPr lang="zh-HK" altLang="en-US" sz="2400" dirty="0" smtClean="0"/>
              <a:t>帶</a:t>
            </a:r>
            <a:r>
              <a:rPr lang="zh-TW" altLang="en-US" sz="2400" dirty="0" smtClean="0"/>
              <a:t>着</a:t>
            </a:r>
            <a:r>
              <a:rPr lang="zh-HK" altLang="en-US" sz="2400" dirty="0" smtClean="0"/>
              <a:t>這</a:t>
            </a:r>
            <a:r>
              <a:rPr lang="zh-HK" altLang="en-US" sz="2400" dirty="0"/>
              <a:t>本鉅作以及父親留下的遺表，進見</a:t>
            </a:r>
            <a:r>
              <a:rPr lang="zh-HK" altLang="en-US" sz="2400" dirty="0" smtClean="0"/>
              <a:t>了</a:t>
            </a:r>
            <a:r>
              <a:rPr lang="zh-TW" altLang="en-US" sz="2400" dirty="0" smtClean="0"/>
              <a:t>明</a:t>
            </a:r>
            <a:r>
              <a:rPr lang="zh-HK" altLang="en-US" sz="2400" dirty="0" smtClean="0"/>
              <a:t>神</a:t>
            </a:r>
            <a:r>
              <a:rPr lang="zh-HK" altLang="en-US" sz="2400" dirty="0"/>
              <a:t>宗</a:t>
            </a:r>
            <a:endParaRPr lang="en-US" altLang="zh-HK" sz="2400" dirty="0"/>
          </a:p>
          <a:p>
            <a:r>
              <a:rPr lang="zh-TW" altLang="en-US" sz="2400" dirty="0" smtClean="0"/>
              <a:t>明</a:t>
            </a:r>
            <a:r>
              <a:rPr lang="zh-HK" altLang="en-US" sz="2400" dirty="0" smtClean="0"/>
              <a:t>神宗批</a:t>
            </a:r>
            <a:r>
              <a:rPr lang="zh-HK" altLang="en-US" sz="2400" dirty="0"/>
              <a:t>下了「書留覽，禮部知道，欽此」的聖旨</a:t>
            </a:r>
            <a:endParaRPr lang="en-US" altLang="zh-HK" sz="2400" dirty="0"/>
          </a:p>
          <a:p>
            <a:r>
              <a:rPr lang="zh-TW" altLang="zh-HK" sz="2400" dirty="0"/>
              <a:t>書稿被收進文淵</a:t>
            </a:r>
            <a:r>
              <a:rPr lang="zh-TW" altLang="zh-HK" sz="2400" dirty="0" smtClean="0"/>
              <a:t>閣</a:t>
            </a:r>
            <a:endParaRPr lang="en-US" altLang="zh-TW" sz="2400" dirty="0" smtClean="0"/>
          </a:p>
          <a:p>
            <a:r>
              <a:rPr lang="zh-TW" altLang="zh-HK" sz="2400" dirty="0"/>
              <a:t>萬曆</a:t>
            </a:r>
            <a:r>
              <a:rPr lang="en-US" altLang="zh-HK" sz="2400" dirty="0"/>
              <a:t>25</a:t>
            </a:r>
            <a:r>
              <a:rPr lang="zh-TW" altLang="zh-HK" sz="2400" dirty="0"/>
              <a:t>年（</a:t>
            </a:r>
            <a:r>
              <a:rPr lang="en-US" altLang="zh-HK" sz="2400" dirty="0"/>
              <a:t>1597</a:t>
            </a:r>
            <a:r>
              <a:rPr lang="zh-TW" altLang="zh-HK" sz="2400" dirty="0"/>
              <a:t>）文淵</a:t>
            </a:r>
            <a:r>
              <a:rPr lang="zh-TW" altLang="zh-HK" sz="2400" dirty="0" smtClean="0"/>
              <a:t>閣</a:t>
            </a:r>
            <a:r>
              <a:rPr lang="zh-TW" altLang="en-US" sz="2400" dirty="0" smtClean="0"/>
              <a:t>失火</a:t>
            </a:r>
            <a:r>
              <a:rPr lang="zh-TW" altLang="zh-HK" sz="2400" dirty="0" smtClean="0"/>
              <a:t>，本草綱目</a:t>
            </a:r>
            <a:r>
              <a:rPr lang="zh-TW" altLang="zh-HK" sz="2400" dirty="0"/>
              <a:t>的原稿就</a:t>
            </a:r>
            <a:r>
              <a:rPr lang="zh-TW" altLang="zh-HK" sz="2400" dirty="0" smtClean="0"/>
              <a:t>這樣</a:t>
            </a:r>
            <a:r>
              <a:rPr lang="zh-TW" altLang="en-US" sz="2400" dirty="0" smtClean="0"/>
              <a:t>被</a:t>
            </a:r>
            <a:r>
              <a:rPr lang="zh-TW" altLang="zh-HK" sz="2400" dirty="0" smtClean="0"/>
              <a:t>毀</a:t>
            </a:r>
            <a:endParaRPr lang="zh-HK" altLang="en-US" sz="2400" dirty="0"/>
          </a:p>
        </p:txBody>
      </p:sp>
      <p:pic>
        <p:nvPicPr>
          <p:cNvPr id="6" name="圖片 5"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35755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45191AB5-419E-784A-8E89-323571DCA216}"/>
              </a:ext>
            </a:extLst>
          </p:cNvPr>
          <p:cNvSpPr>
            <a:spLocks noGrp="1"/>
          </p:cNvSpPr>
          <p:nvPr>
            <p:ph type="title"/>
          </p:nvPr>
        </p:nvSpPr>
        <p:spPr/>
        <p:txBody>
          <a:bodyPr/>
          <a:lstStyle/>
          <a:p>
            <a:r>
              <a:rPr lang="en-US" altLang="zh-HK" dirty="0"/>
              <a:t>《</a:t>
            </a:r>
            <a:r>
              <a:rPr lang="zh-HK" altLang="en-US" dirty="0"/>
              <a:t>本草綱目</a:t>
            </a:r>
            <a:r>
              <a:rPr lang="en-US" altLang="zh-HK" dirty="0"/>
              <a:t>》</a:t>
            </a:r>
            <a:r>
              <a:rPr lang="zh-HK" altLang="en-US" dirty="0"/>
              <a:t>金陵版的保存工作</a:t>
            </a:r>
            <a:endParaRPr kumimoji="1" lang="zh-HK" altLang="en-US" dirty="0"/>
          </a:p>
        </p:txBody>
      </p:sp>
      <p:sp>
        <p:nvSpPr>
          <p:cNvPr id="3" name="內容版面配置區 2">
            <a:extLst>
              <a:ext uri="{FF2B5EF4-FFF2-40B4-BE49-F238E27FC236}">
                <a16:creationId xmlns:a16="http://schemas.microsoft.com/office/drawing/2014/main" xmlns="" id="{13E8ECA9-DA8F-C44B-96A1-FB8A135B257E}"/>
              </a:ext>
            </a:extLst>
          </p:cNvPr>
          <p:cNvSpPr>
            <a:spLocks noGrp="1"/>
          </p:cNvSpPr>
          <p:nvPr>
            <p:ph idx="1"/>
          </p:nvPr>
        </p:nvSpPr>
        <p:spPr/>
        <p:txBody>
          <a:bodyPr/>
          <a:lstStyle/>
          <a:p>
            <a:r>
              <a:rPr kumimoji="1" lang="zh-HK" altLang="en-US" sz="2400" dirty="0">
                <a:solidFill>
                  <a:schemeClr val="tx1"/>
                </a:solidFill>
              </a:rPr>
              <a:t>首版金陵本到底出版了多少冊，至今已難以考究</a:t>
            </a:r>
            <a:endParaRPr kumimoji="1" lang="en-US" altLang="zh-HK" sz="2400" dirty="0">
              <a:solidFill>
                <a:schemeClr val="tx1"/>
              </a:solidFill>
            </a:endParaRPr>
          </a:p>
          <a:p>
            <a:r>
              <a:rPr kumimoji="1" lang="zh-HK" altLang="en-US" sz="2400" dirty="0">
                <a:solidFill>
                  <a:schemeClr val="tx1"/>
                </a:solidFill>
              </a:rPr>
              <a:t>但保存至今並得到官方承認的金陵本本則是有所記錄的：</a:t>
            </a:r>
            <a:endParaRPr kumimoji="1" lang="en-US" altLang="zh-HK" sz="2400" dirty="0">
              <a:solidFill>
                <a:schemeClr val="tx1"/>
              </a:solidFill>
            </a:endParaRPr>
          </a:p>
          <a:p>
            <a:pPr>
              <a:buFont typeface="Wingdings" pitchFamily="2" charset="2"/>
              <a:buChar char="n"/>
            </a:pPr>
            <a:r>
              <a:rPr kumimoji="1" lang="zh-HK" altLang="en-US" sz="2400" dirty="0">
                <a:solidFill>
                  <a:schemeClr val="tx1"/>
                </a:solidFill>
              </a:rPr>
              <a:t>中國</a:t>
            </a:r>
            <a:r>
              <a:rPr kumimoji="1" lang="en-US" altLang="zh-HK" sz="2400" dirty="0">
                <a:solidFill>
                  <a:schemeClr val="tx1"/>
                </a:solidFill>
              </a:rPr>
              <a:t>2</a:t>
            </a:r>
            <a:r>
              <a:rPr kumimoji="1" lang="zh-HK" altLang="en-US" sz="2400" dirty="0">
                <a:solidFill>
                  <a:schemeClr val="tx1"/>
                </a:solidFill>
              </a:rPr>
              <a:t>部（中國中醫研究院</a:t>
            </a:r>
            <a:r>
              <a:rPr kumimoji="1" lang="zh-HK" altLang="en-US" sz="2400" dirty="0" smtClean="0">
                <a:solidFill>
                  <a:schemeClr val="tx1"/>
                </a:solidFill>
              </a:rPr>
              <a:t>圖書館</a:t>
            </a:r>
            <a:r>
              <a:rPr kumimoji="1" lang="zh-TW" altLang="en-US" sz="2400" dirty="0" smtClean="0">
                <a:solidFill>
                  <a:schemeClr val="tx1"/>
                </a:solidFill>
              </a:rPr>
              <a:t>、</a:t>
            </a:r>
            <a:r>
              <a:rPr kumimoji="1" lang="zh-HK" altLang="en-US" sz="2400" dirty="0" smtClean="0">
                <a:solidFill>
                  <a:schemeClr val="tx1"/>
                </a:solidFill>
              </a:rPr>
              <a:t>上海</a:t>
            </a:r>
            <a:r>
              <a:rPr kumimoji="1" lang="zh-HK" altLang="en-US" sz="2400" dirty="0">
                <a:solidFill>
                  <a:schemeClr val="tx1"/>
                </a:solidFill>
              </a:rPr>
              <a:t>圖書館）</a:t>
            </a:r>
            <a:endParaRPr kumimoji="1" lang="en-US" altLang="zh-HK" sz="2400" dirty="0">
              <a:solidFill>
                <a:schemeClr val="tx1"/>
              </a:solidFill>
            </a:endParaRPr>
          </a:p>
          <a:p>
            <a:pPr>
              <a:buFont typeface="Wingdings" pitchFamily="2" charset="2"/>
              <a:buChar char="n"/>
            </a:pPr>
            <a:r>
              <a:rPr kumimoji="1" lang="zh-HK" altLang="en-US" sz="2400" dirty="0">
                <a:solidFill>
                  <a:schemeClr val="tx1"/>
                </a:solidFill>
              </a:rPr>
              <a:t>日本</a:t>
            </a:r>
            <a:r>
              <a:rPr kumimoji="1" lang="en-US" altLang="zh-HK" sz="2400" dirty="0">
                <a:solidFill>
                  <a:schemeClr val="tx1"/>
                </a:solidFill>
              </a:rPr>
              <a:t>3</a:t>
            </a:r>
            <a:r>
              <a:rPr kumimoji="1" lang="zh-HK" altLang="en-US" sz="2400" dirty="0">
                <a:solidFill>
                  <a:schemeClr val="tx1"/>
                </a:solidFill>
              </a:rPr>
              <a:t>部</a:t>
            </a:r>
            <a:endParaRPr kumimoji="1" lang="en-US" altLang="zh-HK" sz="2400" dirty="0">
              <a:solidFill>
                <a:schemeClr val="tx1"/>
              </a:solidFill>
            </a:endParaRPr>
          </a:p>
          <a:p>
            <a:pPr>
              <a:buFont typeface="Wingdings" pitchFamily="2" charset="2"/>
              <a:buChar char="n"/>
            </a:pPr>
            <a:r>
              <a:rPr kumimoji="1" lang="zh-HK" altLang="en-US" sz="2400" dirty="0">
                <a:solidFill>
                  <a:schemeClr val="tx1"/>
                </a:solidFill>
              </a:rPr>
              <a:t>德國</a:t>
            </a:r>
            <a:r>
              <a:rPr kumimoji="1" lang="en-US" altLang="zh-HK" sz="2400" dirty="0">
                <a:solidFill>
                  <a:schemeClr val="tx1"/>
                </a:solidFill>
              </a:rPr>
              <a:t>1</a:t>
            </a:r>
            <a:r>
              <a:rPr kumimoji="1" lang="zh-HK" altLang="en-US" sz="2400" dirty="0">
                <a:solidFill>
                  <a:schemeClr val="tx1"/>
                </a:solidFill>
              </a:rPr>
              <a:t>部</a:t>
            </a:r>
            <a:endParaRPr kumimoji="1" lang="en-US" altLang="zh-HK" sz="2400" dirty="0">
              <a:solidFill>
                <a:schemeClr val="tx1"/>
              </a:solidFill>
            </a:endParaRPr>
          </a:p>
          <a:p>
            <a:pPr>
              <a:buFont typeface="Wingdings" pitchFamily="2" charset="2"/>
              <a:buChar char="n"/>
            </a:pPr>
            <a:r>
              <a:rPr kumimoji="1" lang="zh-HK" altLang="en-US" sz="2400" dirty="0">
                <a:solidFill>
                  <a:schemeClr val="tx1"/>
                </a:solidFill>
              </a:rPr>
              <a:t>美國</a:t>
            </a:r>
            <a:r>
              <a:rPr kumimoji="1" lang="en-US" altLang="zh-HK" sz="2400" dirty="0">
                <a:solidFill>
                  <a:schemeClr val="tx1"/>
                </a:solidFill>
              </a:rPr>
              <a:t>1</a:t>
            </a:r>
            <a:r>
              <a:rPr kumimoji="1" lang="zh-HK" altLang="en-US" sz="2400" dirty="0">
                <a:solidFill>
                  <a:schemeClr val="tx1"/>
                </a:solidFill>
              </a:rPr>
              <a:t>部（美國國會圖書館）</a:t>
            </a:r>
            <a:endParaRPr kumimoji="1" lang="en-US" altLang="zh-HK" sz="2400" dirty="0">
              <a:solidFill>
                <a:schemeClr val="tx1"/>
              </a:solidFill>
            </a:endParaRPr>
          </a:p>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73756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par>
                          <p:cTn id="17" fill="hold">
                            <p:stCondLst>
                              <p:cond delay="1000"/>
                            </p:stCondLst>
                            <p:childTnLst>
                              <p:par>
                                <p:cTn id="18" presetID="55"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3" end="3"/>
                                            </p:txEl>
                                          </p:spTgt>
                                        </p:tgtEl>
                                      </p:cBhvr>
                                    </p:animEffect>
                                  </p:childTnLst>
                                </p:cTn>
                              </p:par>
                            </p:childTnLst>
                          </p:cTn>
                        </p:par>
                        <p:par>
                          <p:cTn id="23" fill="hold">
                            <p:stCondLst>
                              <p:cond delay="2000"/>
                            </p:stCondLst>
                            <p:childTnLst>
                              <p:par>
                                <p:cTn id="24" presetID="55"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4" end="4"/>
                                            </p:txEl>
                                          </p:spTgt>
                                        </p:tgtEl>
                                      </p:cBhvr>
                                    </p:animEffect>
                                  </p:childTnLst>
                                </p:cTn>
                              </p:par>
                            </p:childTnLst>
                          </p:cTn>
                        </p:par>
                        <p:par>
                          <p:cTn id="29" fill="hold">
                            <p:stCondLst>
                              <p:cond delay="3000"/>
                            </p:stCondLst>
                            <p:childTnLst>
                              <p:par>
                                <p:cTn id="30" presetID="55" presetClass="entr" presetSubtype="0"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E514D26-8E37-954F-9766-6B3F7AD934E1}"/>
              </a:ext>
            </a:extLst>
          </p:cNvPr>
          <p:cNvSpPr>
            <a:spLocks noGrp="1"/>
          </p:cNvSpPr>
          <p:nvPr>
            <p:ph type="title"/>
          </p:nvPr>
        </p:nvSpPr>
        <p:spPr/>
        <p:txBody>
          <a:bodyPr/>
          <a:lstStyle/>
          <a:p>
            <a:r>
              <a:rPr lang="en-US" altLang="zh-HK" dirty="0"/>
              <a:t>《</a:t>
            </a:r>
            <a:r>
              <a:rPr lang="zh-HK" altLang="en-US" dirty="0"/>
              <a:t>本草綱目</a:t>
            </a:r>
            <a:r>
              <a:rPr lang="en-US" altLang="zh-HK" dirty="0"/>
              <a:t>》</a:t>
            </a:r>
            <a:r>
              <a:rPr lang="zh-HK" altLang="en-US" dirty="0"/>
              <a:t>的各大版本</a:t>
            </a:r>
            <a:endParaRPr kumimoji="1" lang="zh-HK" altLang="en-US" dirty="0"/>
          </a:p>
        </p:txBody>
      </p:sp>
      <p:sp>
        <p:nvSpPr>
          <p:cNvPr id="3" name="內容版面配置區 2">
            <a:extLst>
              <a:ext uri="{FF2B5EF4-FFF2-40B4-BE49-F238E27FC236}">
                <a16:creationId xmlns:a16="http://schemas.microsoft.com/office/drawing/2014/main" xmlns="" id="{4D4CF50A-CE1B-DF49-B84A-F450DEAF2B82}"/>
              </a:ext>
            </a:extLst>
          </p:cNvPr>
          <p:cNvSpPr>
            <a:spLocks noGrp="1"/>
          </p:cNvSpPr>
          <p:nvPr>
            <p:ph idx="1"/>
          </p:nvPr>
        </p:nvSpPr>
        <p:spPr>
          <a:xfrm>
            <a:off x="760071" y="1396090"/>
            <a:ext cx="8899804" cy="5214572"/>
          </a:xfrm>
        </p:spPr>
        <p:txBody>
          <a:bodyPr>
            <a:noAutofit/>
          </a:bodyPr>
          <a:lstStyle/>
          <a:p>
            <a:r>
              <a:rPr kumimoji="1" lang="en-US" altLang="zh-HK" sz="2400" dirty="0">
                <a:solidFill>
                  <a:schemeClr val="tx1"/>
                </a:solidFill>
              </a:rPr>
              <a:t>1</a:t>
            </a:r>
            <a:r>
              <a:rPr kumimoji="1" lang="en-US" altLang="zh-TW" sz="2400" dirty="0">
                <a:solidFill>
                  <a:schemeClr val="tx1"/>
                </a:solidFill>
              </a:rPr>
              <a:t>601</a:t>
            </a:r>
            <a:r>
              <a:rPr kumimoji="1" lang="zh-HK" altLang="en-US" sz="2400" dirty="0">
                <a:solidFill>
                  <a:schemeClr val="tx1"/>
                </a:solidFill>
              </a:rPr>
              <a:t>年，就在金陵本問世後不久，這本書受到了江西巡撫夏良心的重視</a:t>
            </a:r>
            <a:endParaRPr kumimoji="1" lang="en-US" altLang="zh-HK" sz="2400" dirty="0">
              <a:solidFill>
                <a:schemeClr val="tx1"/>
              </a:solidFill>
            </a:endParaRPr>
          </a:p>
          <a:p>
            <a:r>
              <a:rPr kumimoji="1" lang="zh-HK" altLang="en-US" sz="2400" dirty="0">
                <a:solidFill>
                  <a:schemeClr val="tx1"/>
                </a:solidFill>
              </a:rPr>
              <a:t>他稱讚</a:t>
            </a:r>
            <a:r>
              <a:rPr kumimoji="1" lang="en-US" altLang="zh-HK" sz="2400" dirty="0">
                <a:solidFill>
                  <a:schemeClr val="tx1"/>
                </a:solidFill>
              </a:rPr>
              <a:t>《</a:t>
            </a:r>
            <a:r>
              <a:rPr kumimoji="1" lang="zh-HK" altLang="en-US" sz="2400" dirty="0">
                <a:solidFill>
                  <a:schemeClr val="tx1"/>
                </a:solidFill>
              </a:rPr>
              <a:t>本草綱目</a:t>
            </a:r>
            <a:r>
              <a:rPr kumimoji="1" lang="en-US" altLang="zh-HK" sz="2400" dirty="0">
                <a:solidFill>
                  <a:schemeClr val="tx1"/>
                </a:solidFill>
              </a:rPr>
              <a:t>》</a:t>
            </a:r>
            <a:r>
              <a:rPr kumimoji="1" lang="zh-TW" altLang="en-US" sz="2400" dirty="0">
                <a:solidFill>
                  <a:schemeClr val="tx1"/>
                </a:solidFill>
              </a:rPr>
              <a:t>：</a:t>
            </a:r>
            <a:r>
              <a:rPr kumimoji="1" lang="zh-HK" altLang="en-US" sz="2400" dirty="0">
                <a:solidFill>
                  <a:schemeClr val="tx1"/>
                </a:solidFill>
              </a:rPr>
              <a:t>大有禆益於生人，非特多識資也</a:t>
            </a:r>
            <a:endParaRPr kumimoji="1" lang="en-US" altLang="zh-HK" sz="2400" dirty="0">
              <a:solidFill>
                <a:schemeClr val="tx1"/>
              </a:solidFill>
            </a:endParaRPr>
          </a:p>
          <a:p>
            <a:r>
              <a:rPr kumimoji="1" lang="zh-HK" altLang="en-US" sz="2400" dirty="0">
                <a:solidFill>
                  <a:schemeClr val="tx1"/>
                </a:solidFill>
              </a:rPr>
              <a:t>同時，他認為金陵本：初刻本未工，行之不廣</a:t>
            </a:r>
            <a:endParaRPr kumimoji="1" lang="en-US" altLang="zh-HK" sz="2400" dirty="0">
              <a:solidFill>
                <a:schemeClr val="tx1"/>
              </a:solidFill>
            </a:endParaRPr>
          </a:p>
          <a:p>
            <a:endParaRPr kumimoji="1" lang="en-US" altLang="zh-HK" sz="2400" dirty="0">
              <a:solidFill>
                <a:schemeClr val="tx1"/>
              </a:solidFill>
            </a:endParaRPr>
          </a:p>
          <a:p>
            <a:r>
              <a:rPr kumimoji="1" lang="zh-HK" altLang="en-US" sz="2400" dirty="0">
                <a:solidFill>
                  <a:schemeClr val="tx1"/>
                </a:solidFill>
              </a:rPr>
              <a:t>於是，他以個人的名義，出資重新刻制並出版全新版本的</a:t>
            </a:r>
            <a:r>
              <a:rPr kumimoji="1" lang="en-US" altLang="zh-HK" sz="2400" dirty="0">
                <a:solidFill>
                  <a:schemeClr val="tx1"/>
                </a:solidFill>
              </a:rPr>
              <a:t>《</a:t>
            </a:r>
            <a:r>
              <a:rPr kumimoji="1" lang="zh-HK" altLang="en-US" sz="2400" dirty="0">
                <a:solidFill>
                  <a:schemeClr val="tx1"/>
                </a:solidFill>
              </a:rPr>
              <a:t>本草綱目</a:t>
            </a:r>
            <a:r>
              <a:rPr kumimoji="1" lang="en-US" altLang="zh-HK" sz="2400" dirty="0">
                <a:solidFill>
                  <a:schemeClr val="tx1"/>
                </a:solidFill>
              </a:rPr>
              <a:t>》</a:t>
            </a:r>
          </a:p>
          <a:p>
            <a:r>
              <a:rPr kumimoji="1" lang="en-US" altLang="zh-TW" sz="2400" dirty="0">
                <a:solidFill>
                  <a:schemeClr val="tx1"/>
                </a:solidFill>
              </a:rPr>
              <a:t>1603</a:t>
            </a:r>
            <a:r>
              <a:rPr kumimoji="1" lang="zh-HK" altLang="en-US" sz="2400" dirty="0">
                <a:solidFill>
                  <a:schemeClr val="tx1"/>
                </a:solidFill>
              </a:rPr>
              <a:t>年，新版本的</a:t>
            </a:r>
            <a:r>
              <a:rPr kumimoji="1" lang="en-US" altLang="zh-HK" sz="2400" dirty="0">
                <a:solidFill>
                  <a:schemeClr val="tx1"/>
                </a:solidFill>
              </a:rPr>
              <a:t>《</a:t>
            </a:r>
            <a:r>
              <a:rPr kumimoji="1" lang="zh-HK" altLang="en-US" sz="2400" dirty="0">
                <a:solidFill>
                  <a:schemeClr val="tx1"/>
                </a:solidFill>
              </a:rPr>
              <a:t>本草綱目</a:t>
            </a:r>
            <a:r>
              <a:rPr kumimoji="1" lang="en-US" altLang="zh-HK" sz="2400" dirty="0">
                <a:solidFill>
                  <a:schemeClr val="tx1"/>
                </a:solidFill>
              </a:rPr>
              <a:t>》</a:t>
            </a:r>
            <a:r>
              <a:rPr kumimoji="1" lang="zh-HK" altLang="en-US" sz="2400" dirty="0">
                <a:solidFill>
                  <a:schemeClr val="tx1"/>
                </a:solidFill>
              </a:rPr>
              <a:t>面世，是為</a:t>
            </a:r>
            <a:r>
              <a:rPr kumimoji="1" lang="en-US" altLang="zh-HK" sz="2400" dirty="0">
                <a:solidFill>
                  <a:schemeClr val="tx1"/>
                </a:solidFill>
              </a:rPr>
              <a:t>———</a:t>
            </a:r>
            <a:r>
              <a:rPr kumimoji="1" lang="zh-HK" altLang="en-US" sz="2400" dirty="0">
                <a:solidFill>
                  <a:schemeClr val="tx1"/>
                </a:solidFill>
              </a:rPr>
              <a:t>江西本</a:t>
            </a:r>
            <a:endParaRPr kumimoji="1" lang="en-US" altLang="zh-HK" sz="2400" dirty="0">
              <a:solidFill>
                <a:schemeClr val="tx1"/>
              </a:solidFill>
            </a:endParaRPr>
          </a:p>
          <a:p>
            <a:r>
              <a:rPr kumimoji="1" lang="zh-HK" altLang="en-US" sz="2400" dirty="0">
                <a:solidFill>
                  <a:schemeClr val="tx1"/>
                </a:solidFill>
              </a:rPr>
              <a:t>相較金陵本，江西本確實「較前倍覺爽目」</a:t>
            </a:r>
            <a:endParaRPr kumimoji="1" lang="en-US" altLang="zh-HK" sz="2400" dirty="0">
              <a:solidFill>
                <a:schemeClr val="tx1"/>
              </a:solidFill>
            </a:endParaRPr>
          </a:p>
          <a:p>
            <a:r>
              <a:rPr kumimoji="1" lang="zh-HK" altLang="en-US" sz="2400" dirty="0">
                <a:solidFill>
                  <a:schemeClr val="tx1"/>
                </a:solidFill>
              </a:rPr>
              <a:t>因為其較優良的排版和刻印方式，江西本對後世的影響比金陵本更大</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92366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0DFC15B2-97AC-7E41-BA88-3499E6113E3E}"/>
              </a:ext>
            </a:extLst>
          </p:cNvPr>
          <p:cNvSpPr>
            <a:spLocks noGrp="1"/>
          </p:cNvSpPr>
          <p:nvPr>
            <p:ph type="title"/>
          </p:nvPr>
        </p:nvSpPr>
        <p:spPr/>
        <p:txBody>
          <a:bodyPr/>
          <a:lstStyle/>
          <a:p>
            <a:r>
              <a:rPr kumimoji="1" lang="zh-HK" altLang="en-US" dirty="0"/>
              <a:t>本草綱目</a:t>
            </a:r>
            <a:r>
              <a:rPr kumimoji="1" lang="en-US" altLang="zh-HK" dirty="0"/>
              <a:t>》</a:t>
            </a:r>
            <a:r>
              <a:rPr kumimoji="1" lang="zh-HK" altLang="en-US" dirty="0"/>
              <a:t>江西本珍貴影像鑑賞</a:t>
            </a:r>
          </a:p>
        </p:txBody>
      </p:sp>
      <p:pic>
        <p:nvPicPr>
          <p:cNvPr id="4" name="內容版面配置區 3">
            <a:extLst>
              <a:ext uri="{FF2B5EF4-FFF2-40B4-BE49-F238E27FC236}">
                <a16:creationId xmlns:a16="http://schemas.microsoft.com/office/drawing/2014/main" xmlns="" id="{5DF468F8-85AC-A14E-9413-55E10B45F9E8}"/>
              </a:ext>
            </a:extLst>
          </p:cNvPr>
          <p:cNvPicPr>
            <a:picLocks noGrp="1" noChangeAspect="1"/>
          </p:cNvPicPr>
          <p:nvPr>
            <p:ph idx="1"/>
          </p:nvPr>
        </p:nvPicPr>
        <p:blipFill>
          <a:blip r:embed="rId3"/>
          <a:stretch>
            <a:fillRect/>
          </a:stretch>
        </p:blipFill>
        <p:spPr>
          <a:xfrm>
            <a:off x="2463287" y="1837677"/>
            <a:ext cx="5113364" cy="4923439"/>
          </a:xfrm>
          <a:prstGeom prst="rect">
            <a:avLst/>
          </a:prstGeom>
        </p:spPr>
      </p:pic>
      <p:pic>
        <p:nvPicPr>
          <p:cNvPr id="5" name="圖片 4"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336346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E514D26-8E37-954F-9766-6B3F7AD934E1}"/>
              </a:ext>
            </a:extLst>
          </p:cNvPr>
          <p:cNvSpPr>
            <a:spLocks noGrp="1"/>
          </p:cNvSpPr>
          <p:nvPr>
            <p:ph type="title"/>
          </p:nvPr>
        </p:nvSpPr>
        <p:spPr/>
        <p:txBody>
          <a:bodyPr/>
          <a:lstStyle/>
          <a:p>
            <a:r>
              <a:rPr lang="en-US" altLang="zh-HK" dirty="0"/>
              <a:t>《</a:t>
            </a:r>
            <a:r>
              <a:rPr lang="zh-HK" altLang="en-US" dirty="0"/>
              <a:t>本草綱目</a:t>
            </a:r>
            <a:r>
              <a:rPr lang="en-US" altLang="zh-HK" dirty="0"/>
              <a:t>》</a:t>
            </a:r>
            <a:r>
              <a:rPr lang="zh-HK" altLang="en-US" dirty="0"/>
              <a:t>的各大版本</a:t>
            </a:r>
            <a:endParaRPr kumimoji="1" lang="zh-HK" altLang="en-US" dirty="0"/>
          </a:p>
        </p:txBody>
      </p:sp>
      <p:sp>
        <p:nvSpPr>
          <p:cNvPr id="3" name="內容版面配置區 2">
            <a:extLst>
              <a:ext uri="{FF2B5EF4-FFF2-40B4-BE49-F238E27FC236}">
                <a16:creationId xmlns:a16="http://schemas.microsoft.com/office/drawing/2014/main" xmlns="" id="{4D4CF50A-CE1B-DF49-B84A-F450DEAF2B82}"/>
              </a:ext>
            </a:extLst>
          </p:cNvPr>
          <p:cNvSpPr>
            <a:spLocks noGrp="1"/>
          </p:cNvSpPr>
          <p:nvPr>
            <p:ph idx="1"/>
          </p:nvPr>
        </p:nvSpPr>
        <p:spPr/>
        <p:txBody>
          <a:bodyPr>
            <a:normAutofit/>
          </a:bodyPr>
          <a:lstStyle/>
          <a:p>
            <a:r>
              <a:rPr kumimoji="1" lang="zh-HK" altLang="en-US" sz="2400" dirty="0"/>
              <a:t>繼江西本後，陸續有人編制新版本，著名例子有：</a:t>
            </a:r>
            <a:endParaRPr kumimoji="1" lang="en-US" altLang="zh-HK" sz="2400" dirty="0"/>
          </a:p>
          <a:p>
            <a:r>
              <a:rPr kumimoji="1" lang="en-US" altLang="zh-HK" sz="2400" dirty="0">
                <a:solidFill>
                  <a:schemeClr val="tx1"/>
                </a:solidFill>
              </a:rPr>
              <a:t>1</a:t>
            </a:r>
            <a:r>
              <a:rPr kumimoji="1" lang="en-US" altLang="zh-TW" sz="2400" dirty="0">
                <a:solidFill>
                  <a:schemeClr val="tx1"/>
                </a:solidFill>
              </a:rPr>
              <a:t>640</a:t>
            </a:r>
            <a:r>
              <a:rPr kumimoji="1" lang="zh-HK" altLang="en-US" sz="2400" dirty="0">
                <a:solidFill>
                  <a:schemeClr val="tx1"/>
                </a:solidFill>
              </a:rPr>
              <a:t>年由杭州錢蔚起本</a:t>
            </a:r>
            <a:r>
              <a:rPr kumimoji="1" lang="zh-HK" altLang="en-US" sz="2400" dirty="0" smtClean="0">
                <a:solidFill>
                  <a:schemeClr val="tx1"/>
                </a:solidFill>
              </a:rPr>
              <a:t>的</a:t>
            </a:r>
            <a:r>
              <a:rPr kumimoji="1" lang="en-US" altLang="zh-HK" sz="2400" kern="0" spc="-210" dirty="0"/>
              <a:t>———</a:t>
            </a:r>
            <a:r>
              <a:rPr kumimoji="1" lang="zh-HK" altLang="en-US" sz="2400" dirty="0" smtClean="0">
                <a:solidFill>
                  <a:schemeClr val="tx1"/>
                </a:solidFill>
              </a:rPr>
              <a:t>杭州</a:t>
            </a:r>
            <a:r>
              <a:rPr kumimoji="1" lang="zh-HK" altLang="en-US" sz="2400" dirty="0">
                <a:solidFill>
                  <a:schemeClr val="tx1"/>
                </a:solidFill>
              </a:rPr>
              <a:t>本</a:t>
            </a:r>
            <a:endParaRPr kumimoji="1" lang="en-US" altLang="zh-HK" sz="2400" dirty="0">
              <a:solidFill>
                <a:schemeClr val="tx1"/>
              </a:solidFill>
            </a:endParaRPr>
          </a:p>
          <a:p>
            <a:r>
              <a:rPr kumimoji="1" lang="en-US" altLang="zh-HK" sz="2400" dirty="0" smtClean="0">
                <a:solidFill>
                  <a:schemeClr val="tx1"/>
                </a:solidFill>
              </a:rPr>
              <a:t>1885</a:t>
            </a:r>
            <a:r>
              <a:rPr kumimoji="1" lang="zh-HK" altLang="en-US" sz="2400" dirty="0" smtClean="0">
                <a:solidFill>
                  <a:schemeClr val="tx1"/>
                </a:solidFill>
              </a:rPr>
              <a:t>年合</a:t>
            </a:r>
            <a:r>
              <a:rPr kumimoji="1" lang="zh-TW" altLang="en-US" sz="2400" dirty="0" smtClean="0">
                <a:solidFill>
                  <a:schemeClr val="tx1"/>
                </a:solidFill>
              </a:rPr>
              <a:t>肥</a:t>
            </a:r>
            <a:r>
              <a:rPr kumimoji="1" lang="zh-HK" altLang="en-US" sz="2400" dirty="0" smtClean="0">
                <a:solidFill>
                  <a:schemeClr val="tx1"/>
                </a:solidFill>
              </a:rPr>
              <a:t>張昭棠的</a:t>
            </a:r>
            <a:r>
              <a:rPr kumimoji="1" lang="en-US" altLang="zh-HK" sz="2400" kern="0" spc="-210" dirty="0"/>
              <a:t>———</a:t>
            </a:r>
            <a:r>
              <a:rPr kumimoji="1" lang="zh-HK" altLang="en-US" sz="2400" dirty="0" smtClean="0">
                <a:solidFill>
                  <a:schemeClr val="tx1"/>
                </a:solidFill>
              </a:rPr>
              <a:t>味古</a:t>
            </a:r>
            <a:r>
              <a:rPr kumimoji="1" lang="zh-TW" altLang="en-US" sz="2400" dirty="0" smtClean="0">
                <a:solidFill>
                  <a:schemeClr val="tx1"/>
                </a:solidFill>
              </a:rPr>
              <a:t>齋</a:t>
            </a:r>
            <a:r>
              <a:rPr kumimoji="1" lang="zh-HK" altLang="en-US" sz="2400" dirty="0" smtClean="0">
                <a:solidFill>
                  <a:schemeClr val="tx1"/>
                </a:solidFill>
              </a:rPr>
              <a:t>本</a:t>
            </a:r>
            <a:endParaRPr kumimoji="1" lang="en-US" altLang="zh-HK" sz="2400" dirty="0">
              <a:solidFill>
                <a:schemeClr val="tx1"/>
              </a:solidFill>
            </a:endParaRPr>
          </a:p>
          <a:p>
            <a:r>
              <a:rPr kumimoji="1" lang="zh-HK" altLang="en-US" sz="2400" dirty="0">
                <a:solidFill>
                  <a:schemeClr val="tx1"/>
                </a:solidFill>
              </a:rPr>
              <a:t>等等</a:t>
            </a:r>
            <a:endParaRPr kumimoji="1" lang="en-US" altLang="zh-HK" sz="2400" dirty="0">
              <a:solidFill>
                <a:schemeClr val="tx1"/>
              </a:solidFill>
            </a:endParaRPr>
          </a:p>
          <a:p>
            <a:r>
              <a:rPr kumimoji="1" lang="zh-HK" altLang="en-US" sz="2400" dirty="0">
                <a:solidFill>
                  <a:schemeClr val="tx1"/>
                </a:solidFill>
              </a:rPr>
              <a:t>詳細情況未能考究，但自金陵本面世後，推測平均每五年便有新的版本發行</a:t>
            </a:r>
            <a:endParaRPr kumimoji="1" lang="en-US" altLang="zh-HK" sz="2400" dirty="0">
              <a:solidFill>
                <a:schemeClr val="tx1"/>
              </a:solidFill>
            </a:endParaRPr>
          </a:p>
          <a:p>
            <a:r>
              <a:rPr kumimoji="1" lang="zh-HK" altLang="en-US" sz="2400" dirty="0">
                <a:solidFill>
                  <a:schemeClr val="tx1"/>
                </a:solidFill>
              </a:rPr>
              <a:t>至</a:t>
            </a:r>
            <a:r>
              <a:rPr kumimoji="1" lang="en-US" altLang="zh-HK" sz="2400" dirty="0">
                <a:solidFill>
                  <a:schemeClr val="tx1"/>
                </a:solidFill>
              </a:rPr>
              <a:t>2</a:t>
            </a:r>
            <a:r>
              <a:rPr kumimoji="1" lang="en-US" altLang="zh-TW" sz="2400" dirty="0">
                <a:solidFill>
                  <a:schemeClr val="tx1"/>
                </a:solidFill>
              </a:rPr>
              <a:t>002</a:t>
            </a:r>
            <a:r>
              <a:rPr kumimoji="1" lang="zh-HK" altLang="en-US" sz="2400" dirty="0">
                <a:solidFill>
                  <a:schemeClr val="tx1"/>
                </a:solidFill>
              </a:rPr>
              <a:t>年時，各大版本已超過百</a:t>
            </a:r>
            <a:r>
              <a:rPr kumimoji="1" lang="zh-HK" altLang="en-US" sz="2400" dirty="0" smtClean="0">
                <a:solidFill>
                  <a:schemeClr val="tx1"/>
                </a:solidFill>
              </a:rPr>
              <a:t>種 </a:t>
            </a:r>
            <a:endParaRPr kumimoji="1" lang="zh-HK" altLang="en-US" sz="2400" dirty="0">
              <a:solidFill>
                <a:schemeClr val="tx1"/>
              </a:solidFill>
            </a:endParaRP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1832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D0674B48-B8A3-DA45-97A7-8B749FACD230}"/>
              </a:ext>
            </a:extLst>
          </p:cNvPr>
          <p:cNvSpPr>
            <a:spLocks noGrp="1"/>
          </p:cNvSpPr>
          <p:nvPr>
            <p:ph type="title"/>
          </p:nvPr>
        </p:nvSpPr>
        <p:spPr/>
        <p:txBody>
          <a:bodyPr/>
          <a:lstStyle/>
          <a:p>
            <a:r>
              <a:rPr lang="en-US" altLang="zh-HK" dirty="0"/>
              <a:t>《</a:t>
            </a:r>
            <a:r>
              <a:rPr lang="zh-HK" altLang="en-US" dirty="0"/>
              <a:t>本草綱目</a:t>
            </a:r>
            <a:r>
              <a:rPr lang="en-US" altLang="zh-HK" dirty="0"/>
              <a:t>》</a:t>
            </a:r>
            <a:r>
              <a:rPr lang="zh-HK" altLang="en-US" dirty="0"/>
              <a:t>的簡編本</a:t>
            </a:r>
            <a:endParaRPr kumimoji="1" lang="zh-HK" altLang="en-US" dirty="0"/>
          </a:p>
        </p:txBody>
      </p:sp>
      <p:sp>
        <p:nvSpPr>
          <p:cNvPr id="3" name="內容版面配置區 2">
            <a:extLst>
              <a:ext uri="{FF2B5EF4-FFF2-40B4-BE49-F238E27FC236}">
                <a16:creationId xmlns:a16="http://schemas.microsoft.com/office/drawing/2014/main" xmlns="" id="{B02AADBB-1AB4-AF4C-A1E2-E6F5AE03ED96}"/>
              </a:ext>
            </a:extLst>
          </p:cNvPr>
          <p:cNvSpPr>
            <a:spLocks noGrp="1"/>
          </p:cNvSpPr>
          <p:nvPr>
            <p:ph idx="1"/>
          </p:nvPr>
        </p:nvSpPr>
        <p:spPr>
          <a:xfrm>
            <a:off x="677334" y="1590962"/>
            <a:ext cx="8596668" cy="3880773"/>
          </a:xfrm>
        </p:spPr>
        <p:txBody>
          <a:bodyPr>
            <a:normAutofit/>
          </a:bodyPr>
          <a:lstStyle/>
          <a:p>
            <a:r>
              <a:rPr kumimoji="1" lang="zh-HK" altLang="en-US" sz="2000" dirty="0"/>
              <a:t>歷代有不少專家根據</a:t>
            </a:r>
            <a:r>
              <a:rPr kumimoji="1" lang="en-US" altLang="zh-HK" sz="2000" dirty="0"/>
              <a:t>《</a:t>
            </a:r>
            <a:r>
              <a:rPr kumimoji="1" lang="zh-HK" altLang="en-US" sz="2000" dirty="0"/>
              <a:t>本草綱目</a:t>
            </a:r>
            <a:r>
              <a:rPr kumimoji="1" lang="en-US" altLang="zh-HK" sz="2000" dirty="0"/>
              <a:t>》</a:t>
            </a:r>
            <a:r>
              <a:rPr kumimoji="1" lang="zh-HK" altLang="en-US" sz="2000" dirty="0"/>
              <a:t>內容總結了各類型的簡編本</a:t>
            </a:r>
            <a:endParaRPr kumimoji="1" lang="en-US" altLang="zh-HK" sz="2000" dirty="0"/>
          </a:p>
          <a:p>
            <a:r>
              <a:rPr kumimoji="1" lang="zh-HK" altLang="en-US" sz="2000" dirty="0"/>
              <a:t>著名的例子有：</a:t>
            </a:r>
            <a:endParaRPr kumimoji="1" lang="en-US" altLang="zh-HK" sz="2000" dirty="0"/>
          </a:p>
          <a:p>
            <a:r>
              <a:rPr kumimoji="1" lang="zh-HK" altLang="en-US" sz="2000" dirty="0"/>
              <a:t>張三錫的</a:t>
            </a:r>
            <a:r>
              <a:rPr kumimoji="1" lang="en-US" altLang="zh-HK" sz="2000" dirty="0"/>
              <a:t>《</a:t>
            </a:r>
            <a:r>
              <a:rPr kumimoji="1" lang="zh-HK" altLang="en-US" sz="2000" dirty="0"/>
              <a:t>本草選</a:t>
            </a:r>
            <a:r>
              <a:rPr kumimoji="1" lang="en-US" altLang="zh-HK" sz="2000" dirty="0"/>
              <a:t>》</a:t>
            </a:r>
            <a:r>
              <a:rPr kumimoji="1" lang="zh-HK" altLang="en-US" sz="2000" dirty="0"/>
              <a:t>（又名：本草發明切要）</a:t>
            </a:r>
            <a:endParaRPr kumimoji="1" lang="en-US" altLang="zh-HK" sz="2000" dirty="0"/>
          </a:p>
          <a:p>
            <a:r>
              <a:rPr kumimoji="1" lang="zh-HK" altLang="en-US" sz="2000" dirty="0"/>
              <a:t>倪朱謨的</a:t>
            </a:r>
            <a:r>
              <a:rPr kumimoji="1" lang="en-US" altLang="zh-HK" sz="2000" dirty="0"/>
              <a:t>《</a:t>
            </a:r>
            <a:r>
              <a:rPr kumimoji="1" lang="zh-HK" altLang="en-US" sz="2000" dirty="0"/>
              <a:t>本</a:t>
            </a:r>
            <a:r>
              <a:rPr kumimoji="1" lang="zh-HK" altLang="en-US" sz="2000" dirty="0" smtClean="0"/>
              <a:t>草</a:t>
            </a:r>
            <a:r>
              <a:rPr kumimoji="1" lang="zh-TW" altLang="en-US" sz="2000" dirty="0"/>
              <a:t>匯</a:t>
            </a:r>
            <a:r>
              <a:rPr kumimoji="1" lang="zh-HK" altLang="en-US" sz="2000" dirty="0" smtClean="0"/>
              <a:t>言</a:t>
            </a:r>
            <a:r>
              <a:rPr kumimoji="1" lang="en-US" altLang="zh-HK" sz="2000" dirty="0"/>
              <a:t>》</a:t>
            </a:r>
          </a:p>
          <a:p>
            <a:r>
              <a:rPr kumimoji="1" lang="zh-HK" altLang="en-US" sz="2000" dirty="0"/>
              <a:t>郭佩蘭的</a:t>
            </a:r>
            <a:r>
              <a:rPr kumimoji="1" lang="en-US" altLang="zh-HK" sz="2000" dirty="0"/>
              <a:t>《</a:t>
            </a:r>
            <a:r>
              <a:rPr kumimoji="1" lang="zh-HK" altLang="en-US" sz="2000" dirty="0"/>
              <a:t>本</a:t>
            </a:r>
            <a:r>
              <a:rPr kumimoji="1" lang="zh-HK" altLang="en-US" sz="2000" dirty="0" smtClean="0"/>
              <a:t>草</a:t>
            </a:r>
            <a:r>
              <a:rPr kumimoji="1" lang="zh-TW" altLang="en-US" sz="2000" dirty="0" smtClean="0"/>
              <a:t>匯</a:t>
            </a:r>
            <a:r>
              <a:rPr kumimoji="1" lang="en-US" altLang="zh-HK" sz="2000" dirty="0" smtClean="0"/>
              <a:t>》</a:t>
            </a:r>
            <a:endParaRPr kumimoji="1" lang="en-US" altLang="zh-HK" sz="2000" dirty="0"/>
          </a:p>
          <a:p>
            <a:r>
              <a:rPr kumimoji="1" lang="zh-HK" altLang="en-US" sz="2000" dirty="0"/>
              <a:t>趙學敏的</a:t>
            </a:r>
            <a:r>
              <a:rPr kumimoji="1" lang="en-US" altLang="zh-HK" sz="2000" dirty="0"/>
              <a:t>《</a:t>
            </a:r>
            <a:r>
              <a:rPr kumimoji="1" lang="zh-HK" altLang="en-US" sz="2000" dirty="0"/>
              <a:t>本草綱目拾遺</a:t>
            </a:r>
            <a:r>
              <a:rPr kumimoji="1" lang="en-US" altLang="zh-HK" sz="2000" dirty="0"/>
              <a:t>》</a:t>
            </a:r>
          </a:p>
          <a:p>
            <a:r>
              <a:rPr kumimoji="1" lang="zh-HK" altLang="en-US" sz="2000" dirty="0"/>
              <a:t>汪昂的</a:t>
            </a:r>
            <a:r>
              <a:rPr kumimoji="1" lang="en-US" altLang="zh-HK" sz="2000" dirty="0"/>
              <a:t>《</a:t>
            </a:r>
            <a:r>
              <a:rPr kumimoji="1" lang="zh-HK" altLang="en-US" sz="2000" dirty="0"/>
              <a:t>本草備要</a:t>
            </a:r>
            <a:r>
              <a:rPr kumimoji="1" lang="en-US" altLang="zh-HK" sz="2000" dirty="0"/>
              <a:t>》</a:t>
            </a:r>
          </a:p>
          <a:p>
            <a:r>
              <a:rPr kumimoji="1" lang="zh-HK" altLang="en-US" sz="2000" dirty="0"/>
              <a:t>張璐的</a:t>
            </a:r>
            <a:r>
              <a:rPr kumimoji="1" lang="en-US" altLang="zh-HK" sz="2000" dirty="0"/>
              <a:t>《</a:t>
            </a:r>
            <a:r>
              <a:rPr kumimoji="1" lang="zh-HK" altLang="en-US" sz="2000" dirty="0" smtClean="0"/>
              <a:t>本</a:t>
            </a:r>
            <a:r>
              <a:rPr kumimoji="1" lang="zh-TW" altLang="en-US" sz="2000" dirty="0" smtClean="0"/>
              <a:t>經</a:t>
            </a:r>
            <a:r>
              <a:rPr kumimoji="1" lang="zh-HK" altLang="en-US" sz="2000" dirty="0" smtClean="0"/>
              <a:t>逢</a:t>
            </a:r>
            <a:r>
              <a:rPr kumimoji="1" lang="zh-HK" altLang="en-US" sz="2000" dirty="0"/>
              <a:t>原</a:t>
            </a:r>
            <a:r>
              <a:rPr kumimoji="1" lang="en-US" altLang="zh-HK" sz="2000" dirty="0"/>
              <a:t>》</a:t>
            </a:r>
            <a:r>
              <a:rPr kumimoji="1" lang="zh-HK" altLang="en-US" sz="2000" dirty="0"/>
              <a:t>等</a:t>
            </a:r>
            <a:endParaRPr kumimoji="1" lang="en-US" altLang="zh-HK" sz="2000" dirty="0"/>
          </a:p>
          <a:p>
            <a:r>
              <a:rPr kumimoji="1" lang="zh-HK" altLang="en-US" sz="2000" dirty="0"/>
              <a:t>粗略估計共有</a:t>
            </a:r>
            <a:r>
              <a:rPr kumimoji="1" lang="en-US" altLang="zh-HK" sz="2000" dirty="0"/>
              <a:t>2</a:t>
            </a:r>
            <a:r>
              <a:rPr kumimoji="1" lang="en-US" altLang="zh-TW" sz="2000" dirty="0"/>
              <a:t>80</a:t>
            </a:r>
            <a:r>
              <a:rPr kumimoji="1" lang="zh-HK" altLang="en-US" sz="2000" dirty="0"/>
              <a:t>餘本簡編本作品</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21557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additive="base">
                                        <p:cTn id="1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additive="base">
                                        <p:cTn id="2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additive="base">
                                        <p:cTn id="3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 calcmode="lin" valueType="num">
                                      <p:cBhvr additive="base">
                                        <p:cTn id="3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4458D55-D186-2B4E-B209-DE81523A8C95}"/>
              </a:ext>
            </a:extLst>
          </p:cNvPr>
          <p:cNvSpPr>
            <a:spLocks noGrp="1"/>
          </p:cNvSpPr>
          <p:nvPr>
            <p:ph type="title"/>
          </p:nvPr>
        </p:nvSpPr>
        <p:spPr/>
        <p:txBody>
          <a:bodyPr/>
          <a:lstStyle/>
          <a:p>
            <a:r>
              <a:rPr kumimoji="1" lang="zh-HK" altLang="en-US" dirty="0"/>
              <a:t>有很多個</a:t>
            </a:r>
            <a:r>
              <a:rPr kumimoji="1" lang="en-US" altLang="zh-HK" dirty="0"/>
              <a:t>《</a:t>
            </a:r>
            <a:r>
              <a:rPr kumimoji="1" lang="zh-HK" altLang="en-US" dirty="0"/>
              <a:t>本草綱目</a:t>
            </a:r>
            <a:r>
              <a:rPr kumimoji="1" lang="en-US" altLang="zh-HK" dirty="0"/>
              <a:t>》</a:t>
            </a:r>
            <a:r>
              <a:rPr kumimoji="1" lang="zh-HK" altLang="en-US" dirty="0" smtClean="0"/>
              <a:t>？</a:t>
            </a:r>
            <a:endParaRPr kumimoji="1" lang="zh-HK" altLang="en-US" dirty="0"/>
          </a:p>
        </p:txBody>
      </p:sp>
      <p:sp>
        <p:nvSpPr>
          <p:cNvPr id="3" name="內容版面配置區 2">
            <a:extLst>
              <a:ext uri="{FF2B5EF4-FFF2-40B4-BE49-F238E27FC236}">
                <a16:creationId xmlns:a16="http://schemas.microsoft.com/office/drawing/2014/main" xmlns="" id="{0BC1871F-4329-C844-B1C2-67EB876594C3}"/>
              </a:ext>
            </a:extLst>
          </p:cNvPr>
          <p:cNvSpPr>
            <a:spLocks noGrp="1"/>
          </p:cNvSpPr>
          <p:nvPr>
            <p:ph idx="1"/>
          </p:nvPr>
        </p:nvSpPr>
        <p:spPr>
          <a:xfrm>
            <a:off x="677334" y="1785835"/>
            <a:ext cx="8596668" cy="3880773"/>
          </a:xfrm>
        </p:spPr>
        <p:txBody>
          <a:bodyPr>
            <a:normAutofit lnSpcReduction="10000"/>
          </a:bodyPr>
          <a:lstStyle/>
          <a:p>
            <a:r>
              <a:rPr kumimoji="1" lang="zh-HK" altLang="en-US" sz="2400" dirty="0">
                <a:latin typeface="+mn-ea"/>
              </a:rPr>
              <a:t>後來出版的</a:t>
            </a:r>
            <a:r>
              <a:rPr kumimoji="1" lang="en-US" altLang="zh-HK" sz="2400" dirty="0">
                <a:latin typeface="+mn-ea"/>
              </a:rPr>
              <a:t>《</a:t>
            </a:r>
            <a:r>
              <a:rPr kumimoji="1" lang="zh-HK" altLang="en-US" sz="2400" dirty="0">
                <a:latin typeface="+mn-ea"/>
              </a:rPr>
              <a:t>本草綱目</a:t>
            </a:r>
            <a:r>
              <a:rPr kumimoji="1" lang="en-US" altLang="zh-HK" sz="2400" dirty="0">
                <a:latin typeface="+mn-ea"/>
              </a:rPr>
              <a:t>》</a:t>
            </a:r>
            <a:r>
              <a:rPr kumimoji="1" lang="zh-HK" altLang="en-US" sz="2400" dirty="0">
                <a:latin typeface="+mn-ea"/>
              </a:rPr>
              <a:t>主要由三大版本為母系統</a:t>
            </a:r>
            <a:endParaRPr kumimoji="1" lang="en-US" altLang="zh-HK" sz="2400" dirty="0">
              <a:latin typeface="+mn-ea"/>
            </a:endParaRPr>
          </a:p>
          <a:p>
            <a:r>
              <a:rPr kumimoji="1" lang="zh-HK" altLang="en-US" sz="2400" dirty="0">
                <a:latin typeface="+mn-ea"/>
              </a:rPr>
              <a:t>它們分別是：江西本、杭州本、合淝本</a:t>
            </a:r>
            <a:endParaRPr kumimoji="1" lang="en-US" altLang="zh-HK" sz="2400" dirty="0">
              <a:latin typeface="+mn-ea"/>
            </a:endParaRPr>
          </a:p>
          <a:p>
            <a:r>
              <a:rPr kumimoji="1" lang="zh-HK" altLang="en-US" sz="2400" b="1" dirty="0">
                <a:latin typeface="+mn-ea"/>
              </a:rPr>
              <a:t>明代</a:t>
            </a:r>
            <a:r>
              <a:rPr kumimoji="1" lang="zh-HK" altLang="en-US" sz="2400" dirty="0">
                <a:latin typeface="+mn-ea"/>
              </a:rPr>
              <a:t>的版本大多以江西本為底本</a:t>
            </a:r>
            <a:endParaRPr kumimoji="1" lang="en-US" altLang="zh-HK" sz="2400" dirty="0">
              <a:latin typeface="+mn-ea"/>
            </a:endParaRPr>
          </a:p>
          <a:p>
            <a:r>
              <a:rPr kumimoji="1" lang="zh-HK" altLang="en-US" sz="2400" b="1" dirty="0">
                <a:latin typeface="+mn-ea"/>
              </a:rPr>
              <a:t>清代</a:t>
            </a:r>
            <a:r>
              <a:rPr kumimoji="1" lang="zh-HK" altLang="en-US" sz="2400" dirty="0">
                <a:latin typeface="+mn-ea"/>
              </a:rPr>
              <a:t>的版本大多以杭州本為底本</a:t>
            </a:r>
            <a:endParaRPr kumimoji="1" lang="en-US" altLang="zh-HK" sz="2400" dirty="0">
              <a:latin typeface="+mn-ea"/>
            </a:endParaRPr>
          </a:p>
          <a:p>
            <a:r>
              <a:rPr kumimoji="1" lang="zh-HK" altLang="en-US" sz="2400" b="1" dirty="0" smtClean="0">
                <a:latin typeface="+mn-ea"/>
              </a:rPr>
              <a:t>清代</a:t>
            </a:r>
            <a:r>
              <a:rPr kumimoji="1" lang="zh-TW" altLang="en-US" sz="2400" b="1" dirty="0" smtClean="0">
                <a:latin typeface="+mn-ea"/>
              </a:rPr>
              <a:t>末年及</a:t>
            </a:r>
            <a:r>
              <a:rPr kumimoji="1" lang="zh-HK" altLang="en-US" sz="2400" b="1" dirty="0" smtClean="0">
                <a:latin typeface="+mn-ea"/>
              </a:rPr>
              <a:t>以後</a:t>
            </a:r>
            <a:r>
              <a:rPr kumimoji="1" lang="zh-HK" altLang="en-US" sz="2400" dirty="0">
                <a:latin typeface="+mn-ea"/>
              </a:rPr>
              <a:t>則大多以</a:t>
            </a:r>
            <a:r>
              <a:rPr kumimoji="1" lang="zh-HK" altLang="en-US" sz="2400" dirty="0" smtClean="0">
                <a:latin typeface="+mn-ea"/>
              </a:rPr>
              <a:t>合</a:t>
            </a:r>
            <a:r>
              <a:rPr kumimoji="1" lang="zh-TW" altLang="en-US" sz="2400" dirty="0" smtClean="0">
                <a:latin typeface="+mn-ea"/>
              </a:rPr>
              <a:t>肥</a:t>
            </a:r>
            <a:r>
              <a:rPr kumimoji="1" lang="zh-HK" altLang="en-US" sz="2400" dirty="0" smtClean="0">
                <a:latin typeface="+mn-ea"/>
              </a:rPr>
              <a:t>本</a:t>
            </a:r>
            <a:r>
              <a:rPr kumimoji="1" lang="zh-HK" altLang="en-US" sz="2400" dirty="0">
                <a:latin typeface="+mn-ea"/>
              </a:rPr>
              <a:t>為底本</a:t>
            </a:r>
            <a:endParaRPr kumimoji="1" lang="en-US" altLang="zh-HK" sz="2400" dirty="0">
              <a:latin typeface="+mn-ea"/>
            </a:endParaRPr>
          </a:p>
          <a:p>
            <a:r>
              <a:rPr kumimoji="1" lang="zh-HK" altLang="en-US" sz="2400" dirty="0">
                <a:latin typeface="+mn-ea"/>
              </a:rPr>
              <a:t>有趣的是，最接近原版的金陵本，反而未被用作廣泛傳用的底本</a:t>
            </a:r>
            <a:endParaRPr kumimoji="1" lang="en-US" altLang="zh-HK" sz="2400" dirty="0">
              <a:latin typeface="+mn-ea"/>
            </a:endParaRPr>
          </a:p>
          <a:p>
            <a:r>
              <a:rPr kumimoji="1" lang="zh-HK" altLang="en-US" sz="2400" dirty="0">
                <a:latin typeface="+mn-ea"/>
              </a:rPr>
              <a:t>而上述的三大母系統，隨江西本外，杭州本與合淝本均與金陵本有較大的差異</a:t>
            </a:r>
            <a:endParaRPr kumimoji="1" lang="en-US" altLang="zh-HK" sz="2400" dirty="0">
              <a:latin typeface="+mn-ea"/>
            </a:endParaRPr>
          </a:p>
          <a:p>
            <a:endParaRPr kumimoji="1" lang="en-US" altLang="zh-HK"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77715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blinds(horizontal)">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52E0CCF1-4363-A049-BE1E-EDB1FC051C7D}"/>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的國外版本</a:t>
            </a:r>
          </a:p>
        </p:txBody>
      </p:sp>
      <p:sp>
        <p:nvSpPr>
          <p:cNvPr id="3" name="內容版面配置區 2">
            <a:extLst>
              <a:ext uri="{FF2B5EF4-FFF2-40B4-BE49-F238E27FC236}">
                <a16:creationId xmlns:a16="http://schemas.microsoft.com/office/drawing/2014/main" xmlns="" id="{B1CFF0B2-90AB-2045-B70F-6362EEDA9015}"/>
              </a:ext>
            </a:extLst>
          </p:cNvPr>
          <p:cNvSpPr>
            <a:spLocks noGrp="1"/>
          </p:cNvSpPr>
          <p:nvPr>
            <p:ph idx="1"/>
          </p:nvPr>
        </p:nvSpPr>
        <p:spPr>
          <a:xfrm>
            <a:off x="575310" y="1707209"/>
            <a:ext cx="8596668" cy="839089"/>
          </a:xfrm>
        </p:spPr>
        <p:txBody>
          <a:bodyPr/>
          <a:lstStyle/>
          <a:p>
            <a:r>
              <a:rPr kumimoji="1" lang="en-US" altLang="zh-HK" dirty="0"/>
              <a:t>《</a:t>
            </a:r>
            <a:r>
              <a:rPr kumimoji="1" lang="zh-HK" altLang="en-US" dirty="0"/>
              <a:t>本草綱目</a:t>
            </a:r>
            <a:r>
              <a:rPr kumimoji="1" lang="en-US" altLang="zh-HK" dirty="0"/>
              <a:t>》</a:t>
            </a:r>
            <a:r>
              <a:rPr kumimoji="1" lang="zh-HK" altLang="en-US" dirty="0"/>
              <a:t>面世後，在國外也取得了巨大的反響</a:t>
            </a:r>
            <a:endParaRPr kumimoji="1" lang="en-US" altLang="zh-HK" dirty="0"/>
          </a:p>
          <a:p>
            <a:r>
              <a:rPr kumimoji="1" lang="zh-HK" altLang="en-US" dirty="0"/>
              <a:t>它是中國史上被翻譯最多的醫學書籍，沒有之一</a:t>
            </a:r>
            <a:endParaRPr kumimoji="1" lang="en-US" altLang="zh-HK" dirty="0"/>
          </a:p>
        </p:txBody>
      </p:sp>
      <p:grpSp>
        <p:nvGrpSpPr>
          <p:cNvPr id="13" name="Group 15">
            <a:extLst>
              <a:ext uri="{FF2B5EF4-FFF2-40B4-BE49-F238E27FC236}">
                <a16:creationId xmlns:a16="http://schemas.microsoft.com/office/drawing/2014/main" xmlns="" id="{4FF4F00E-D4B6-5446-AE50-85651A171E5D}"/>
              </a:ext>
            </a:extLst>
          </p:cNvPr>
          <p:cNvGrpSpPr/>
          <p:nvPr/>
        </p:nvGrpSpPr>
        <p:grpSpPr>
          <a:xfrm>
            <a:off x="5307330" y="2556139"/>
            <a:ext cx="1577340" cy="4201234"/>
            <a:chOff x="497608" y="1388615"/>
            <a:chExt cx="3020291" cy="4669285"/>
          </a:xfrm>
        </p:grpSpPr>
        <p:sp>
          <p:nvSpPr>
            <p:cNvPr id="14" name="Rectangle 16">
              <a:extLst>
                <a:ext uri="{FF2B5EF4-FFF2-40B4-BE49-F238E27FC236}">
                  <a16:creationId xmlns:a16="http://schemas.microsoft.com/office/drawing/2014/main" xmlns="" id="{2BFEB15C-3546-DD41-BF13-9B4E724CD70A}"/>
                </a:ext>
              </a:extLst>
            </p:cNvPr>
            <p:cNvSpPr/>
            <p:nvPr/>
          </p:nvSpPr>
          <p:spPr>
            <a:xfrm>
              <a:off x="497608" y="1388615"/>
              <a:ext cx="3020291" cy="15701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1783</a:t>
              </a:r>
              <a:endParaRPr lang="en-US" sz="4800" dirty="0"/>
            </a:p>
          </p:txBody>
        </p:sp>
        <p:sp>
          <p:nvSpPr>
            <p:cNvPr id="15" name="Rectangle 17">
              <a:extLst>
                <a:ext uri="{FF2B5EF4-FFF2-40B4-BE49-F238E27FC236}">
                  <a16:creationId xmlns:a16="http://schemas.microsoft.com/office/drawing/2014/main" xmlns="" id="{A89363DC-EA4A-3244-B66C-176C2F09DF01}"/>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9388"/>
              <a:r>
                <a:rPr kumimoji="1" lang="zh-HK" altLang="en-US" sz="1600" dirty="0">
                  <a:solidFill>
                    <a:schemeClr val="tx1"/>
                  </a:solidFill>
                </a:rPr>
                <a:t>日本</a:t>
              </a:r>
              <a:r>
                <a:rPr kumimoji="1" lang="zh-HK" altLang="en-US" sz="1600" dirty="0" smtClean="0">
                  <a:solidFill>
                    <a:schemeClr val="tx1"/>
                  </a:solidFill>
                </a:rPr>
                <a:t>出版</a:t>
              </a:r>
              <a:r>
                <a:rPr kumimoji="1" lang="en-US" altLang="zh-HK" sz="1600" dirty="0" smtClean="0">
                  <a:solidFill>
                    <a:schemeClr val="tx1"/>
                  </a:solidFill>
                </a:rPr>
                <a:t>《</a:t>
              </a:r>
              <a:r>
                <a:rPr kumimoji="1" lang="zh-HK" altLang="en-US" sz="1600" dirty="0" smtClean="0">
                  <a:solidFill>
                    <a:schemeClr val="tx1"/>
                  </a:solidFill>
                </a:rPr>
                <a:t>本草綱目</a:t>
              </a:r>
              <a:r>
                <a:rPr kumimoji="1" lang="zh-TW" altLang="en-US" sz="1600" dirty="0">
                  <a:solidFill>
                    <a:schemeClr val="tx1"/>
                  </a:solidFill>
                </a:rPr>
                <a:t>譯</a:t>
              </a:r>
              <a:r>
                <a:rPr kumimoji="1" lang="zh-HK" altLang="en-US" sz="1600" dirty="0" smtClean="0">
                  <a:solidFill>
                    <a:schemeClr val="tx1"/>
                  </a:solidFill>
                </a:rPr>
                <a:t>說</a:t>
              </a:r>
              <a:r>
                <a:rPr kumimoji="1" lang="en-US" altLang="zh-HK" sz="1600" dirty="0">
                  <a:solidFill>
                    <a:schemeClr val="tx1"/>
                  </a:solidFill>
                </a:rPr>
                <a:t>》</a:t>
              </a:r>
            </a:p>
            <a:p>
              <a:pPr algn="ctr"/>
              <a:endParaRPr lang="en-US" sz="1200" dirty="0"/>
            </a:p>
          </p:txBody>
        </p:sp>
        <p:sp>
          <p:nvSpPr>
            <p:cNvPr id="16" name="Rectangle 18">
              <a:extLst>
                <a:ext uri="{FF2B5EF4-FFF2-40B4-BE49-F238E27FC236}">
                  <a16:creationId xmlns:a16="http://schemas.microsoft.com/office/drawing/2014/main" xmlns="" id="{129DB3DE-5CBC-B74C-B06F-72641C22C8DE}"/>
                </a:ext>
              </a:extLst>
            </p:cNvPr>
            <p:cNvSpPr/>
            <p:nvPr/>
          </p:nvSpPr>
          <p:spPr>
            <a:xfrm>
              <a:off x="497608" y="5905500"/>
              <a:ext cx="3020291" cy="15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7" name="Group 11">
            <a:extLst>
              <a:ext uri="{FF2B5EF4-FFF2-40B4-BE49-F238E27FC236}">
                <a16:creationId xmlns:a16="http://schemas.microsoft.com/office/drawing/2014/main" xmlns="" id="{6A7D4FEE-D0A0-A644-947C-5BEF9D77BB94}"/>
              </a:ext>
            </a:extLst>
          </p:cNvPr>
          <p:cNvGrpSpPr/>
          <p:nvPr/>
        </p:nvGrpSpPr>
        <p:grpSpPr>
          <a:xfrm>
            <a:off x="3729990" y="2556139"/>
            <a:ext cx="1577340" cy="4201234"/>
            <a:chOff x="497608" y="1388615"/>
            <a:chExt cx="3020291" cy="4669285"/>
          </a:xfrm>
          <a:effectLst/>
        </p:grpSpPr>
        <p:sp>
          <p:nvSpPr>
            <p:cNvPr id="18" name="Rectangle 12">
              <a:extLst>
                <a:ext uri="{FF2B5EF4-FFF2-40B4-BE49-F238E27FC236}">
                  <a16:creationId xmlns:a16="http://schemas.microsoft.com/office/drawing/2014/main" xmlns="" id="{43EB5CCF-D528-5448-96A7-28617875FC54}"/>
                </a:ext>
              </a:extLst>
            </p:cNvPr>
            <p:cNvSpPr/>
            <p:nvPr/>
          </p:nvSpPr>
          <p:spPr>
            <a:xfrm>
              <a:off x="497608" y="1388615"/>
              <a:ext cx="3020291" cy="15701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t>1656</a:t>
              </a:r>
              <a:endParaRPr lang="en-US" sz="4800" dirty="0"/>
            </a:p>
          </p:txBody>
        </p:sp>
        <p:sp>
          <p:nvSpPr>
            <p:cNvPr id="19" name="Rectangle 13">
              <a:extLst>
                <a:ext uri="{FF2B5EF4-FFF2-40B4-BE49-F238E27FC236}">
                  <a16:creationId xmlns:a16="http://schemas.microsoft.com/office/drawing/2014/main" xmlns="" id="{A678AD4D-BF7F-0848-89C5-0A474DCF79FD}"/>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1600" dirty="0">
                  <a:solidFill>
                    <a:schemeClr val="tx1"/>
                  </a:solidFill>
                </a:rPr>
                <a:t>波蘭人</a:t>
              </a:r>
              <a:r>
                <a:rPr kumimoji="1" lang="zh-HK" altLang="en-US" sz="1600" u="sng" dirty="0">
                  <a:solidFill>
                    <a:schemeClr val="tx1"/>
                  </a:solidFill>
                </a:rPr>
                <a:t>卜米格</a:t>
              </a:r>
              <a:r>
                <a:rPr kumimoji="1" lang="zh-HK" altLang="en-US" sz="1600" dirty="0">
                  <a:solidFill>
                    <a:schemeClr val="tx1"/>
                  </a:solidFill>
                </a:rPr>
                <a:t>把</a:t>
              </a:r>
              <a:r>
                <a:rPr kumimoji="1" lang="en-US" altLang="zh-HK" sz="1600" dirty="0">
                  <a:solidFill>
                    <a:schemeClr val="tx1"/>
                  </a:solidFill>
                </a:rPr>
                <a:t>《</a:t>
              </a:r>
              <a:r>
                <a:rPr kumimoji="1" lang="zh-HK" altLang="en-US" sz="1600" dirty="0">
                  <a:solidFill>
                    <a:schemeClr val="tx1"/>
                  </a:solidFill>
                </a:rPr>
                <a:t>本草綱目</a:t>
              </a:r>
              <a:r>
                <a:rPr kumimoji="1" lang="en-US" altLang="zh-HK" sz="1600" dirty="0">
                  <a:solidFill>
                    <a:schemeClr val="tx1"/>
                  </a:solidFill>
                </a:rPr>
                <a:t>》</a:t>
              </a:r>
              <a:r>
                <a:rPr kumimoji="1" lang="zh-HK" altLang="en-US" sz="1600" dirty="0">
                  <a:solidFill>
                    <a:schemeClr val="tx1"/>
                  </a:solidFill>
                </a:rPr>
                <a:t>釋成拉丁文，歐洲人開始研究該書</a:t>
              </a:r>
              <a:endParaRPr kumimoji="1" lang="en-US" altLang="zh-HK" sz="1600" dirty="0">
                <a:solidFill>
                  <a:schemeClr val="tx1"/>
                </a:solidFill>
              </a:endParaRPr>
            </a:p>
            <a:p>
              <a:pPr algn="ctr"/>
              <a:endParaRPr lang="en-US" sz="1200" dirty="0"/>
            </a:p>
          </p:txBody>
        </p:sp>
        <p:sp>
          <p:nvSpPr>
            <p:cNvPr id="20" name="Rectangle 14">
              <a:extLst>
                <a:ext uri="{FF2B5EF4-FFF2-40B4-BE49-F238E27FC236}">
                  <a16:creationId xmlns:a16="http://schemas.microsoft.com/office/drawing/2014/main" xmlns="" id="{FCB1F9DD-57C4-764A-BA8E-FC420FBD7104}"/>
                </a:ext>
              </a:extLst>
            </p:cNvPr>
            <p:cNvSpPr/>
            <p:nvPr/>
          </p:nvSpPr>
          <p:spPr>
            <a:xfrm>
              <a:off x="497608" y="5905500"/>
              <a:ext cx="3020291"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1" name="Group 7">
            <a:extLst>
              <a:ext uri="{FF2B5EF4-FFF2-40B4-BE49-F238E27FC236}">
                <a16:creationId xmlns:a16="http://schemas.microsoft.com/office/drawing/2014/main" xmlns="" id="{AA652E1D-CBCB-124E-AF9A-6DB732C0FFE7}"/>
              </a:ext>
            </a:extLst>
          </p:cNvPr>
          <p:cNvGrpSpPr/>
          <p:nvPr/>
        </p:nvGrpSpPr>
        <p:grpSpPr>
          <a:xfrm>
            <a:off x="2152650" y="2556139"/>
            <a:ext cx="1577340" cy="4201234"/>
            <a:chOff x="497608" y="1388615"/>
            <a:chExt cx="3020291" cy="4669285"/>
          </a:xfrm>
          <a:effectLst/>
        </p:grpSpPr>
        <p:sp>
          <p:nvSpPr>
            <p:cNvPr id="22" name="Rectangle 8">
              <a:extLst>
                <a:ext uri="{FF2B5EF4-FFF2-40B4-BE49-F238E27FC236}">
                  <a16:creationId xmlns:a16="http://schemas.microsoft.com/office/drawing/2014/main" xmlns="" id="{C33BD100-0A2B-BE4E-BCD6-3BFE5976ABAC}"/>
                </a:ext>
              </a:extLst>
            </p:cNvPr>
            <p:cNvSpPr/>
            <p:nvPr/>
          </p:nvSpPr>
          <p:spPr>
            <a:xfrm>
              <a:off x="497608" y="1388615"/>
              <a:ext cx="3020291" cy="15701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1613</a:t>
              </a:r>
              <a:endParaRPr lang="en-US" altLang="zh-HK" sz="4800" dirty="0"/>
            </a:p>
          </p:txBody>
        </p:sp>
        <p:sp>
          <p:nvSpPr>
            <p:cNvPr id="23" name="Rectangle 9">
              <a:extLst>
                <a:ext uri="{FF2B5EF4-FFF2-40B4-BE49-F238E27FC236}">
                  <a16:creationId xmlns:a16="http://schemas.microsoft.com/office/drawing/2014/main" xmlns="" id="{1D3BE570-4F41-DE42-B285-12EAF789B220}"/>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1600" dirty="0">
                  <a:solidFill>
                    <a:schemeClr val="tx1"/>
                  </a:solidFill>
                </a:rPr>
                <a:t>朝鮮出版了第一篇簡編本</a:t>
              </a:r>
              <a:endParaRPr kumimoji="1" lang="en-US" altLang="zh-HK" sz="1600" dirty="0">
                <a:solidFill>
                  <a:schemeClr val="tx1"/>
                </a:solidFill>
              </a:endParaRPr>
            </a:p>
            <a:p>
              <a:pPr algn="ctr"/>
              <a:endParaRPr lang="en-US" sz="1200" dirty="0"/>
            </a:p>
          </p:txBody>
        </p:sp>
        <p:sp>
          <p:nvSpPr>
            <p:cNvPr id="24" name="Rectangle 10">
              <a:extLst>
                <a:ext uri="{FF2B5EF4-FFF2-40B4-BE49-F238E27FC236}">
                  <a16:creationId xmlns:a16="http://schemas.microsoft.com/office/drawing/2014/main" xmlns="" id="{52EAD414-7008-AC4C-8AB7-A420408B511E}"/>
                </a:ext>
              </a:extLst>
            </p:cNvPr>
            <p:cNvSpPr/>
            <p:nvPr/>
          </p:nvSpPr>
          <p:spPr>
            <a:xfrm>
              <a:off x="497608" y="5905500"/>
              <a:ext cx="3020291"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5" name="Group 6">
            <a:extLst>
              <a:ext uri="{FF2B5EF4-FFF2-40B4-BE49-F238E27FC236}">
                <a16:creationId xmlns:a16="http://schemas.microsoft.com/office/drawing/2014/main" xmlns="" id="{EFD54490-00D4-8840-9522-1D49652505BA}"/>
              </a:ext>
            </a:extLst>
          </p:cNvPr>
          <p:cNvGrpSpPr/>
          <p:nvPr/>
        </p:nvGrpSpPr>
        <p:grpSpPr>
          <a:xfrm>
            <a:off x="575310" y="2556139"/>
            <a:ext cx="1577340" cy="4201234"/>
            <a:chOff x="497608" y="1388615"/>
            <a:chExt cx="3020291" cy="4669285"/>
          </a:xfrm>
          <a:effectLst/>
        </p:grpSpPr>
        <p:sp>
          <p:nvSpPr>
            <p:cNvPr id="26" name="Rectangle 3">
              <a:extLst>
                <a:ext uri="{FF2B5EF4-FFF2-40B4-BE49-F238E27FC236}">
                  <a16:creationId xmlns:a16="http://schemas.microsoft.com/office/drawing/2014/main" xmlns="" id="{AF66058E-8E6B-F547-8654-F39D5322CB03}"/>
                </a:ext>
              </a:extLst>
            </p:cNvPr>
            <p:cNvSpPr/>
            <p:nvPr/>
          </p:nvSpPr>
          <p:spPr>
            <a:xfrm>
              <a:off x="497608" y="1388615"/>
              <a:ext cx="3020291" cy="157018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smtClean="0"/>
                <a:t>1606</a:t>
              </a:r>
              <a:endParaRPr lang="en-US" sz="4800" dirty="0"/>
            </a:p>
          </p:txBody>
        </p:sp>
        <p:sp>
          <p:nvSpPr>
            <p:cNvPr id="27" name="Rectangle 4">
              <a:extLst>
                <a:ext uri="{FF2B5EF4-FFF2-40B4-BE49-F238E27FC236}">
                  <a16:creationId xmlns:a16="http://schemas.microsoft.com/office/drawing/2014/main" xmlns="" id="{8D2E9B08-038E-5F49-B622-9A0D641EA819}"/>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1600" dirty="0">
                  <a:solidFill>
                    <a:schemeClr val="tx1"/>
                  </a:solidFill>
                </a:rPr>
                <a:t>《</a:t>
              </a:r>
              <a:r>
                <a:rPr lang="zh-HK" altLang="en-US" sz="1600" dirty="0">
                  <a:solidFill>
                    <a:schemeClr val="tx1"/>
                  </a:solidFill>
                </a:rPr>
                <a:t>本草綱目</a:t>
              </a:r>
              <a:r>
                <a:rPr lang="en-US" altLang="zh-HK" sz="1600" dirty="0">
                  <a:solidFill>
                    <a:schemeClr val="tx1"/>
                  </a:solidFill>
                </a:rPr>
                <a:t>》</a:t>
              </a:r>
              <a:r>
                <a:rPr lang="zh-HK" altLang="en-US" sz="1600" dirty="0">
                  <a:solidFill>
                    <a:schemeClr val="tx1"/>
                  </a:solidFill>
                </a:rPr>
                <a:t>傳入日本</a:t>
              </a:r>
            </a:p>
            <a:p>
              <a:pPr algn="ctr"/>
              <a:endParaRPr lang="en-US" sz="1200" dirty="0"/>
            </a:p>
          </p:txBody>
        </p:sp>
        <p:sp>
          <p:nvSpPr>
            <p:cNvPr id="28" name="Rectangle 5">
              <a:extLst>
                <a:ext uri="{FF2B5EF4-FFF2-40B4-BE49-F238E27FC236}">
                  <a16:creationId xmlns:a16="http://schemas.microsoft.com/office/drawing/2014/main" xmlns="" id="{60A4136C-2366-E948-90D1-5353CAAD95D1}"/>
                </a:ext>
              </a:extLst>
            </p:cNvPr>
            <p:cNvSpPr/>
            <p:nvPr/>
          </p:nvSpPr>
          <p:spPr>
            <a:xfrm>
              <a:off x="497608" y="5905500"/>
              <a:ext cx="3020291"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9" name="Group 50">
            <a:extLst>
              <a:ext uri="{FF2B5EF4-FFF2-40B4-BE49-F238E27FC236}">
                <a16:creationId xmlns:a16="http://schemas.microsoft.com/office/drawing/2014/main" xmlns="" id="{5C3031A7-6C87-9242-A06D-D37716C3B14A}"/>
              </a:ext>
            </a:extLst>
          </p:cNvPr>
          <p:cNvGrpSpPr/>
          <p:nvPr/>
        </p:nvGrpSpPr>
        <p:grpSpPr>
          <a:xfrm>
            <a:off x="6803557" y="2556139"/>
            <a:ext cx="1739566" cy="4201234"/>
            <a:chOff x="342293" y="1388615"/>
            <a:chExt cx="3330921" cy="4669285"/>
          </a:xfrm>
        </p:grpSpPr>
        <p:sp>
          <p:nvSpPr>
            <p:cNvPr id="30" name="Rectangle 51">
              <a:extLst>
                <a:ext uri="{FF2B5EF4-FFF2-40B4-BE49-F238E27FC236}">
                  <a16:creationId xmlns:a16="http://schemas.microsoft.com/office/drawing/2014/main" xmlns="" id="{8557CA42-F1F5-AF48-A750-AACF73856711}"/>
                </a:ext>
              </a:extLst>
            </p:cNvPr>
            <p:cNvSpPr/>
            <p:nvPr/>
          </p:nvSpPr>
          <p:spPr>
            <a:xfrm>
              <a:off x="497608" y="1388615"/>
              <a:ext cx="3020291" cy="157018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1882</a:t>
              </a:r>
              <a:endParaRPr lang="en-US" sz="4800" dirty="0"/>
            </a:p>
          </p:txBody>
        </p:sp>
        <p:sp>
          <p:nvSpPr>
            <p:cNvPr id="31" name="Rectangle 52">
              <a:extLst>
                <a:ext uri="{FF2B5EF4-FFF2-40B4-BE49-F238E27FC236}">
                  <a16:creationId xmlns:a16="http://schemas.microsoft.com/office/drawing/2014/main" xmlns="" id="{F9A7B8DA-658B-4A49-B4F3-E4A2D57A094F}"/>
                </a:ext>
              </a:extLst>
            </p:cNvPr>
            <p:cNvSpPr/>
            <p:nvPr/>
          </p:nvSpPr>
          <p:spPr>
            <a:xfrm>
              <a:off x="342293" y="3027983"/>
              <a:ext cx="333092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1600" dirty="0">
                  <a:solidFill>
                    <a:schemeClr val="tx1"/>
                  </a:solidFill>
                </a:rPr>
                <a:t>俄國駐北京使館醫師</a:t>
              </a:r>
              <a:r>
                <a:rPr kumimoji="1" lang="zh-HK" altLang="en-US" sz="1600" u="sng" dirty="0">
                  <a:solidFill>
                    <a:schemeClr val="tx1"/>
                  </a:solidFill>
                </a:rPr>
                <a:t>布米希德</a:t>
              </a:r>
              <a:r>
                <a:rPr kumimoji="1" lang="zh-HK" altLang="en-US" sz="1600" dirty="0">
                  <a:solidFill>
                    <a:schemeClr val="tx1"/>
                  </a:solidFill>
                </a:rPr>
                <a:t>將</a:t>
              </a:r>
              <a:r>
                <a:rPr kumimoji="1" lang="en-US" altLang="zh-HK" sz="1600" dirty="0">
                  <a:solidFill>
                    <a:schemeClr val="tx1"/>
                  </a:solidFill>
                </a:rPr>
                <a:t>《</a:t>
              </a:r>
              <a:r>
                <a:rPr kumimoji="1" lang="zh-HK" altLang="en-US" sz="1600" dirty="0">
                  <a:solidFill>
                    <a:schemeClr val="tx1"/>
                  </a:solidFill>
                </a:rPr>
                <a:t>本草綱目</a:t>
              </a:r>
              <a:r>
                <a:rPr kumimoji="1" lang="en-US" altLang="zh-HK" sz="1600" dirty="0">
                  <a:solidFill>
                    <a:schemeClr val="tx1"/>
                  </a:solidFill>
                </a:rPr>
                <a:t>》</a:t>
              </a:r>
              <a:r>
                <a:rPr kumimoji="1" lang="zh-HK" altLang="en-US" sz="1600" dirty="0">
                  <a:solidFill>
                    <a:schemeClr val="tx1"/>
                  </a:solidFill>
                </a:rPr>
                <a:t>中的部份內容收錄進</a:t>
              </a:r>
              <a:r>
                <a:rPr kumimoji="1" lang="zh-HK" altLang="en-US" sz="1600" dirty="0" smtClean="0">
                  <a:solidFill>
                    <a:schemeClr val="tx1"/>
                  </a:solidFill>
                </a:rPr>
                <a:t>他的</a:t>
              </a:r>
              <a:r>
                <a:rPr kumimoji="1" lang="zh-HK" altLang="en-US" sz="1600" dirty="0">
                  <a:solidFill>
                    <a:schemeClr val="tx1"/>
                  </a:solidFill>
                </a:rPr>
                <a:t>著作</a:t>
              </a:r>
              <a:r>
                <a:rPr kumimoji="1" lang="en-US" altLang="zh-HK" sz="1600" dirty="0">
                  <a:solidFill>
                    <a:schemeClr val="tx1"/>
                  </a:solidFill>
                </a:rPr>
                <a:t>《</a:t>
              </a:r>
              <a:r>
                <a:rPr kumimoji="1" lang="zh-HK" altLang="en-US" sz="1600" dirty="0">
                  <a:solidFill>
                    <a:schemeClr val="tx1"/>
                  </a:solidFill>
                </a:rPr>
                <a:t>中國植物</a:t>
              </a:r>
              <a:r>
                <a:rPr kumimoji="1" lang="en-US" altLang="zh-HK" sz="1600" dirty="0">
                  <a:solidFill>
                    <a:schemeClr val="tx1"/>
                  </a:solidFill>
                </a:rPr>
                <a:t>》</a:t>
              </a:r>
              <a:r>
                <a:rPr kumimoji="1" lang="zh-HK" altLang="en-US" sz="1600" dirty="0">
                  <a:solidFill>
                    <a:schemeClr val="tx1"/>
                  </a:solidFill>
                </a:rPr>
                <a:t>，使</a:t>
              </a:r>
              <a:r>
                <a:rPr kumimoji="1" lang="en-US" altLang="zh-HK" sz="1600" dirty="0">
                  <a:solidFill>
                    <a:schemeClr val="tx1"/>
                  </a:solidFill>
                </a:rPr>
                <a:t>《</a:t>
              </a:r>
              <a:r>
                <a:rPr kumimoji="1" lang="zh-HK" altLang="en-US" sz="1600" dirty="0">
                  <a:solidFill>
                    <a:schemeClr val="tx1"/>
                  </a:solidFill>
                </a:rPr>
                <a:t>本草綱目</a:t>
              </a:r>
              <a:r>
                <a:rPr kumimoji="1" lang="en-US" altLang="zh-HK" sz="1600" dirty="0">
                  <a:solidFill>
                    <a:schemeClr val="tx1"/>
                  </a:solidFill>
                </a:rPr>
                <a:t>》</a:t>
              </a:r>
              <a:r>
                <a:rPr kumimoji="1" lang="zh-HK" altLang="en-US" sz="1600" dirty="0">
                  <a:solidFill>
                    <a:schemeClr val="tx1"/>
                  </a:solidFill>
                </a:rPr>
                <a:t>得以在俄國流傳</a:t>
              </a:r>
              <a:endParaRPr kumimoji="1" lang="en-US" altLang="zh-HK" sz="1600" dirty="0">
                <a:solidFill>
                  <a:schemeClr val="tx1"/>
                </a:solidFill>
              </a:endParaRPr>
            </a:p>
            <a:p>
              <a:pPr algn="ctr"/>
              <a:endParaRPr lang="en-US" sz="1200" dirty="0"/>
            </a:p>
          </p:txBody>
        </p:sp>
        <p:sp>
          <p:nvSpPr>
            <p:cNvPr id="32" name="Rectangle 53">
              <a:extLst>
                <a:ext uri="{FF2B5EF4-FFF2-40B4-BE49-F238E27FC236}">
                  <a16:creationId xmlns:a16="http://schemas.microsoft.com/office/drawing/2014/main" xmlns="" id="{F6B81AE1-90D6-8B44-96F5-2BE4FBA39C4A}"/>
                </a:ext>
              </a:extLst>
            </p:cNvPr>
            <p:cNvSpPr/>
            <p:nvPr/>
          </p:nvSpPr>
          <p:spPr>
            <a:xfrm>
              <a:off x="497608" y="5905500"/>
              <a:ext cx="3020291"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33" name="Group 6">
            <a:extLst>
              <a:ext uri="{FF2B5EF4-FFF2-40B4-BE49-F238E27FC236}">
                <a16:creationId xmlns:a16="http://schemas.microsoft.com/office/drawing/2014/main" xmlns="" id="{03242CBA-1C07-B24C-AE44-34568E9C7CD2}"/>
              </a:ext>
            </a:extLst>
          </p:cNvPr>
          <p:cNvGrpSpPr/>
          <p:nvPr/>
        </p:nvGrpSpPr>
        <p:grpSpPr>
          <a:xfrm>
            <a:off x="8462010" y="2556139"/>
            <a:ext cx="1577340" cy="4201234"/>
            <a:chOff x="497608" y="1388615"/>
            <a:chExt cx="3020291" cy="4669285"/>
          </a:xfrm>
          <a:effectLst/>
        </p:grpSpPr>
        <p:sp>
          <p:nvSpPr>
            <p:cNvPr id="34" name="Rectangle 3">
              <a:extLst>
                <a:ext uri="{FF2B5EF4-FFF2-40B4-BE49-F238E27FC236}">
                  <a16:creationId xmlns:a16="http://schemas.microsoft.com/office/drawing/2014/main" xmlns="" id="{C8FB8F48-7434-E949-B6D3-108D956071D6}"/>
                </a:ext>
              </a:extLst>
            </p:cNvPr>
            <p:cNvSpPr/>
            <p:nvPr/>
          </p:nvSpPr>
          <p:spPr>
            <a:xfrm>
              <a:off x="497608" y="1388615"/>
              <a:ext cx="3020291" cy="157018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800" dirty="0"/>
                <a:t>1929</a:t>
              </a:r>
              <a:endParaRPr lang="en-US" sz="4800" dirty="0"/>
            </a:p>
          </p:txBody>
        </p:sp>
        <p:sp>
          <p:nvSpPr>
            <p:cNvPr id="35" name="Rectangle 4">
              <a:extLst>
                <a:ext uri="{FF2B5EF4-FFF2-40B4-BE49-F238E27FC236}">
                  <a16:creationId xmlns:a16="http://schemas.microsoft.com/office/drawing/2014/main" xmlns="" id="{0EAEF42B-551F-C44E-A772-8C5D37E1F953}"/>
                </a:ext>
              </a:extLst>
            </p:cNvPr>
            <p:cNvSpPr/>
            <p:nvPr/>
          </p:nvSpPr>
          <p:spPr>
            <a:xfrm>
              <a:off x="497608" y="2958796"/>
              <a:ext cx="3020291" cy="2946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sz="1600" dirty="0">
                  <a:solidFill>
                    <a:schemeClr val="tx1"/>
                  </a:solidFill>
                </a:rPr>
                <a:t>日本出版了</a:t>
              </a:r>
              <a:r>
                <a:rPr kumimoji="1" lang="en-US" altLang="zh-HK" sz="1600" dirty="0">
                  <a:solidFill>
                    <a:schemeClr val="tx1"/>
                  </a:solidFill>
                </a:rPr>
                <a:t>《</a:t>
              </a:r>
              <a:r>
                <a:rPr kumimoji="1" lang="zh-HK" altLang="en-US" sz="1600" dirty="0">
                  <a:solidFill>
                    <a:schemeClr val="tx1"/>
                  </a:solidFill>
                </a:rPr>
                <a:t>類注國釋本本草綱目</a:t>
              </a:r>
              <a:r>
                <a:rPr kumimoji="1" lang="en-US" altLang="zh-HK" sz="1600" dirty="0">
                  <a:solidFill>
                    <a:schemeClr val="tx1"/>
                  </a:solidFill>
                </a:rPr>
                <a:t>》</a:t>
              </a:r>
            </a:p>
            <a:p>
              <a:pPr algn="ctr"/>
              <a:endParaRPr lang="en-US" sz="1200" dirty="0"/>
            </a:p>
          </p:txBody>
        </p:sp>
        <p:sp>
          <p:nvSpPr>
            <p:cNvPr id="36" name="Rectangle 5">
              <a:extLst>
                <a:ext uri="{FF2B5EF4-FFF2-40B4-BE49-F238E27FC236}">
                  <a16:creationId xmlns:a16="http://schemas.microsoft.com/office/drawing/2014/main" xmlns="" id="{273EBA1E-AB49-D748-A2E1-C78237C8680C}"/>
                </a:ext>
              </a:extLst>
            </p:cNvPr>
            <p:cNvSpPr/>
            <p:nvPr/>
          </p:nvSpPr>
          <p:spPr>
            <a:xfrm>
              <a:off x="497608" y="5905500"/>
              <a:ext cx="3020291" cy="1524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pic>
        <p:nvPicPr>
          <p:cNvPr id="37" name="圖片 36"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4885" y="6479098"/>
            <a:ext cx="2498533" cy="320400"/>
          </a:xfrm>
          <a:prstGeom prst="rect">
            <a:avLst/>
          </a:prstGeom>
        </p:spPr>
      </p:pic>
    </p:spTree>
    <p:extLst>
      <p:ext uri="{BB962C8B-B14F-4D97-AF65-F5344CB8AC3E}">
        <p14:creationId xmlns:p14="http://schemas.microsoft.com/office/powerpoint/2010/main" val="271114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ppt_y</p:attrName>
                                        </p:attrNameLst>
                                      </p:cBhvr>
                                      <p:tavLst>
                                        <p:tav tm="0">
                                          <p:val>
                                            <p:strVal val="#ppt_y+#ppt_h*1.125000"/>
                                          </p:val>
                                        </p:tav>
                                        <p:tav tm="100000">
                                          <p:val>
                                            <p:strVal val="#ppt_y"/>
                                          </p:val>
                                        </p:tav>
                                      </p:tavLst>
                                    </p:anim>
                                    <p:animEffect transition="in" filter="wipe(up)">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up)">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ppt_y</p:attrName>
                                        </p:attrNameLst>
                                      </p:cBhvr>
                                      <p:tavLst>
                                        <p:tav tm="0">
                                          <p:val>
                                            <p:strVal val="#ppt_y+#ppt_h*1.125000"/>
                                          </p:val>
                                        </p:tav>
                                        <p:tav tm="100000">
                                          <p:val>
                                            <p:strVal val="#ppt_y"/>
                                          </p:val>
                                        </p:tav>
                                      </p:tavLst>
                                    </p:anim>
                                    <p:animEffect transition="in" filter="wipe(up)">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p:tgtEl>
                                          <p:spTgt spid="33"/>
                                        </p:tgtEl>
                                        <p:attrNameLst>
                                          <p:attrName>ppt_y</p:attrName>
                                        </p:attrNameLst>
                                      </p:cBhvr>
                                      <p:tavLst>
                                        <p:tav tm="0">
                                          <p:val>
                                            <p:strVal val="#ppt_y+#ppt_h*1.125000"/>
                                          </p:val>
                                        </p:tav>
                                        <p:tav tm="100000">
                                          <p:val>
                                            <p:strVal val="#ppt_y"/>
                                          </p:val>
                                        </p:tav>
                                      </p:tavLst>
                                    </p:anim>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xmlns="" id="{F79C1158-DFA6-2E47-848B-0D6257A95DF9}"/>
              </a:ext>
            </a:extLst>
          </p:cNvPr>
          <p:cNvPicPr>
            <a:picLocks noChangeAspect="1"/>
          </p:cNvPicPr>
          <p:nvPr/>
        </p:nvPicPr>
        <p:blipFill rotWithShape="1">
          <a:blip r:embed="rId2"/>
          <a:srcRect l="13166" r="9725"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標題 1">
            <a:extLst>
              <a:ext uri="{FF2B5EF4-FFF2-40B4-BE49-F238E27FC236}">
                <a16:creationId xmlns:a16="http://schemas.microsoft.com/office/drawing/2014/main" xmlns="" id="{2C5CC944-7AE8-BD48-A039-DDB955496309}"/>
              </a:ext>
            </a:extLst>
          </p:cNvPr>
          <p:cNvSpPr>
            <a:spLocks noGrp="1"/>
          </p:cNvSpPr>
          <p:nvPr>
            <p:ph type="title"/>
          </p:nvPr>
        </p:nvSpPr>
        <p:spPr>
          <a:xfrm>
            <a:off x="677333" y="609600"/>
            <a:ext cx="3851123" cy="1320800"/>
          </a:xfrm>
        </p:spPr>
        <p:txBody>
          <a:bodyPr>
            <a:normAutofit/>
          </a:bodyPr>
          <a:lstStyle/>
          <a:p>
            <a:r>
              <a:rPr kumimoji="1" lang="zh-HK" altLang="en-US" dirty="0"/>
              <a:t>對李時珍的評價</a:t>
            </a:r>
          </a:p>
        </p:txBody>
      </p:sp>
      <p:sp>
        <p:nvSpPr>
          <p:cNvPr id="3" name="內容版面配置區 2">
            <a:extLst>
              <a:ext uri="{FF2B5EF4-FFF2-40B4-BE49-F238E27FC236}">
                <a16:creationId xmlns:a16="http://schemas.microsoft.com/office/drawing/2014/main" xmlns="" id="{7C198BC5-4517-A04E-B6AC-7F5E0A5E6921}"/>
              </a:ext>
            </a:extLst>
          </p:cNvPr>
          <p:cNvSpPr>
            <a:spLocks noGrp="1"/>
          </p:cNvSpPr>
          <p:nvPr>
            <p:ph idx="1"/>
          </p:nvPr>
        </p:nvSpPr>
        <p:spPr>
          <a:xfrm>
            <a:off x="677333" y="2160589"/>
            <a:ext cx="4273807" cy="3880773"/>
          </a:xfrm>
        </p:spPr>
        <p:txBody>
          <a:bodyPr>
            <a:normAutofit/>
          </a:bodyPr>
          <a:lstStyle/>
          <a:p>
            <a:r>
              <a:rPr kumimoji="1" lang="en-US" altLang="zh-HK" sz="2400" dirty="0"/>
              <a:t>1</a:t>
            </a:r>
            <a:r>
              <a:rPr kumimoji="1" lang="en-US" altLang="zh-TW" sz="2400" dirty="0"/>
              <a:t>953</a:t>
            </a:r>
            <a:r>
              <a:rPr kumimoji="1" lang="zh-HK" altLang="en-US" sz="2400" dirty="0"/>
              <a:t>年，莫斯科大學新校舍落成時，把李時珍的畫像作為世界著名科學家，鑲嵌在大禮堂的走廊上</a:t>
            </a:r>
            <a:endParaRPr kumimoji="1" lang="en-US" altLang="zh-HK" sz="2400" dirty="0"/>
          </a:p>
          <a:p>
            <a:endParaRPr kumimoji="1" lang="en-US" altLang="zh-HK" sz="2400" dirty="0"/>
          </a:p>
          <a:p>
            <a:endParaRPr kumimoji="1" lang="en-US" altLang="zh-HK" sz="2400" dirty="0"/>
          </a:p>
          <a:p>
            <a:r>
              <a:rPr kumimoji="1" lang="zh-HK" altLang="en-US" sz="2400" dirty="0"/>
              <a:t>蘇聯時期</a:t>
            </a:r>
            <a:r>
              <a:rPr kumimoji="1" lang="en-US" altLang="zh-HK" sz="2400" dirty="0"/>
              <a:t>《</a:t>
            </a:r>
            <a:r>
              <a:rPr kumimoji="1" lang="zh-HK" altLang="en-US" sz="2400" dirty="0"/>
              <a:t>醫務工作者時報</a:t>
            </a:r>
            <a:r>
              <a:rPr kumimoji="1" lang="en-US" altLang="zh-HK" sz="2400" dirty="0"/>
              <a:t>》</a:t>
            </a:r>
            <a:r>
              <a:rPr kumimoji="1" lang="zh-HK" altLang="en-US" sz="2400" dirty="0"/>
              <a:t>曾專門刊登關於李時珍的文章</a:t>
            </a:r>
            <a:endParaRPr kumimoji="1" lang="en-US" altLang="zh-HK" sz="2400" dirty="0"/>
          </a:p>
        </p:txBody>
      </p:sp>
      <p:cxnSp>
        <p:nvCxnSpPr>
          <p:cNvPr id="9" name="Straight Connector 8">
            <a:extLst>
              <a:ext uri="{FF2B5EF4-FFF2-40B4-BE49-F238E27FC236}">
                <a16:creationId xmlns:a16="http://schemas.microsoft.com/office/drawing/2014/main" xmlns="" id="{64FA5DFF-7FE6-4855-84E6-DFA78EE978B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2AFD8CBA-54A3-4363-991B-B9C631BBFA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3F088236-D655-4F88-B238-E16762358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xmlns="" id="{3DAC0C92-199E-475C-9390-119A9B027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xmlns="" id="{C4CFB339-0ED8-4FE2-9EF1-6D1375B849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xmlns="" id="{31896C80-2069-4431-9C19-83B9137344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xmlns="" id="{BF120A21-0841-4823-B0C4-28AEBCEF9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xmlns="" id="{DBB05BAE-BBD3-4289-899F-A6851503C6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xmlns="" id="{9874D11C-36F5-4BBE-A490-019A54E95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 name="矩形 6">
            <a:extLst>
              <a:ext uri="{FF2B5EF4-FFF2-40B4-BE49-F238E27FC236}">
                <a16:creationId xmlns:a16="http://schemas.microsoft.com/office/drawing/2014/main" xmlns="" id="{C94A1CA6-2A1C-D34D-B73A-A540AA463BA4}"/>
              </a:ext>
            </a:extLst>
          </p:cNvPr>
          <p:cNvSpPr/>
          <p:nvPr/>
        </p:nvSpPr>
        <p:spPr>
          <a:xfrm>
            <a:off x="5417286" y="5700909"/>
            <a:ext cx="3647152" cy="923330"/>
          </a:xfrm>
          <a:prstGeom prst="rect">
            <a:avLst/>
          </a:prstGeom>
          <a:noFill/>
        </p:spPr>
        <p:txBody>
          <a:bodyPr wrap="none" lIns="91440" tIns="45720" rIns="91440" bIns="45720">
            <a:spAutoFit/>
          </a:bodyPr>
          <a:lstStyle/>
          <a:p>
            <a:pPr algn="ctr"/>
            <a:r>
              <a:rPr kumimoji="1" lang="zh-HK" alt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莫斯科大學</a:t>
            </a:r>
            <a:endParaRPr lang="zh-HK" alt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16" name="圖片 15"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24041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9DB80C5-5D2A-8E45-B883-8BCD6926947C}"/>
              </a:ext>
            </a:extLst>
          </p:cNvPr>
          <p:cNvSpPr>
            <a:spLocks noGrp="1"/>
          </p:cNvSpPr>
          <p:nvPr>
            <p:ph type="title"/>
          </p:nvPr>
        </p:nvSpPr>
        <p:spPr>
          <a:xfrm>
            <a:off x="5536734" y="609600"/>
            <a:ext cx="3737268" cy="1320800"/>
          </a:xfrm>
        </p:spPr>
        <p:txBody>
          <a:bodyPr>
            <a:normAutofit/>
          </a:bodyPr>
          <a:lstStyle/>
          <a:p>
            <a:r>
              <a:rPr kumimoji="1" lang="zh-HK" altLang="en-US" dirty="0"/>
              <a:t>對李時珍的評價</a:t>
            </a:r>
          </a:p>
        </p:txBody>
      </p:sp>
      <p:sp>
        <p:nvSpPr>
          <p:cNvPr id="3" name="內容版面配置區 2">
            <a:extLst>
              <a:ext uri="{FF2B5EF4-FFF2-40B4-BE49-F238E27FC236}">
                <a16:creationId xmlns:a16="http://schemas.microsoft.com/office/drawing/2014/main" xmlns="" id="{910FD168-987D-8547-94A7-C2107509D656}"/>
              </a:ext>
            </a:extLst>
          </p:cNvPr>
          <p:cNvSpPr>
            <a:spLocks noGrp="1"/>
          </p:cNvSpPr>
          <p:nvPr>
            <p:ph idx="1"/>
          </p:nvPr>
        </p:nvSpPr>
        <p:spPr>
          <a:xfrm>
            <a:off x="5209563" y="2160589"/>
            <a:ext cx="4550454" cy="4230586"/>
          </a:xfrm>
        </p:spPr>
        <p:txBody>
          <a:bodyPr>
            <a:normAutofit/>
          </a:bodyPr>
          <a:lstStyle/>
          <a:p>
            <a:pPr>
              <a:lnSpc>
                <a:spcPct val="90000"/>
              </a:lnSpc>
            </a:pPr>
            <a:r>
              <a:rPr kumimoji="1" lang="zh-HK" altLang="en-US" sz="2000" dirty="0"/>
              <a:t>著名中國科技史研究學家李約瑟博士這樣評價李時珍：</a:t>
            </a:r>
            <a:endParaRPr kumimoji="1" lang="en-US" altLang="zh-HK" sz="2000" dirty="0"/>
          </a:p>
          <a:p>
            <a:pPr>
              <a:lnSpc>
                <a:spcPct val="90000"/>
              </a:lnSpc>
              <a:buFont typeface="Wingdings" pitchFamily="2" charset="2"/>
              <a:buChar char="Ø"/>
            </a:pPr>
            <a:r>
              <a:rPr kumimoji="1" lang="zh-HK" altLang="en-US" sz="2000" dirty="0"/>
              <a:t>李時珍作為科學家，達到了同伽利略，維薩里的科學活動隔絕的任何人所能達到的最高水平；毫無疑問，明代最偉大的科學成就，是李時珍那部本草書中登峰造極的著作</a:t>
            </a:r>
            <a:r>
              <a:rPr kumimoji="1" lang="en-US" altLang="zh-HK" sz="2000" dirty="0"/>
              <a:t>《</a:t>
            </a:r>
            <a:r>
              <a:rPr kumimoji="1" lang="zh-HK" altLang="en-US" sz="2000" dirty="0"/>
              <a:t>本草綱目</a:t>
            </a:r>
            <a:r>
              <a:rPr kumimoji="1" lang="en-US" altLang="zh-HK" sz="2000" dirty="0"/>
              <a:t>》</a:t>
            </a:r>
          </a:p>
          <a:p>
            <a:pPr>
              <a:lnSpc>
                <a:spcPct val="90000"/>
              </a:lnSpc>
              <a:buFont typeface="Wingdings" pitchFamily="2" charset="2"/>
              <a:buChar char="Ø"/>
            </a:pPr>
            <a:endParaRPr kumimoji="1" lang="en-US" altLang="zh-HK" dirty="0"/>
          </a:p>
          <a:p>
            <a:pPr>
              <a:lnSpc>
                <a:spcPct val="90000"/>
              </a:lnSpc>
              <a:buFont typeface="Wingdings" pitchFamily="2" charset="2"/>
              <a:buChar char="Ø"/>
            </a:pPr>
            <a:r>
              <a:rPr kumimoji="1" lang="zh-HK" altLang="en-US" dirty="0"/>
              <a:t>伽利略：現代物理學之父，闡明了</a:t>
            </a:r>
            <a:r>
              <a:rPr kumimoji="1" lang="zh-HK" altLang="en-US" b="1" dirty="0"/>
              <a:t>慣性原理</a:t>
            </a:r>
            <a:r>
              <a:rPr kumimoji="1" lang="zh-HK" altLang="en-US" dirty="0"/>
              <a:t>，完成了哥白尼的</a:t>
            </a:r>
            <a:r>
              <a:rPr kumimoji="1" lang="zh-HK" altLang="en-US" b="1" dirty="0"/>
              <a:t>日心說</a:t>
            </a:r>
            <a:endParaRPr kumimoji="1" lang="en-US" altLang="zh-HK" dirty="0"/>
          </a:p>
          <a:p>
            <a:pPr>
              <a:lnSpc>
                <a:spcPct val="90000"/>
              </a:lnSpc>
              <a:buFont typeface="Wingdings" pitchFamily="2" charset="2"/>
              <a:buChar char="Ø"/>
            </a:pPr>
            <a:r>
              <a:rPr kumimoji="1" lang="zh-HK" altLang="en-US" dirty="0"/>
              <a:t>維薩里：人體解剖學的創始人</a:t>
            </a:r>
          </a:p>
          <a:p>
            <a:pPr>
              <a:lnSpc>
                <a:spcPct val="90000"/>
              </a:lnSpc>
            </a:pPr>
            <a:endParaRPr kumimoji="1" lang="zh-HK" altLang="en-US" dirty="0"/>
          </a:p>
        </p:txBody>
      </p:sp>
      <p:pic>
        <p:nvPicPr>
          <p:cNvPr id="4" name="圖片 3">
            <a:extLst>
              <a:ext uri="{FF2B5EF4-FFF2-40B4-BE49-F238E27FC236}">
                <a16:creationId xmlns:a16="http://schemas.microsoft.com/office/drawing/2014/main" xmlns="" id="{6E1DCCC6-9CB1-B248-A166-EF601E9B6929}"/>
              </a:ext>
            </a:extLst>
          </p:cNvPr>
          <p:cNvPicPr>
            <a:picLocks noChangeAspect="1"/>
          </p:cNvPicPr>
          <p:nvPr/>
        </p:nvPicPr>
        <p:blipFill rotWithShape="1">
          <a:blip r:embed="rId2"/>
          <a:srcRect t="3072" r="-2"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xmlns="" id="{3BCB5F6A-9EB0-40B0-9D13-3023E9A205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圖片 5"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422072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checkerboard(across)">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7664F850-BA8B-47AE-B11A-225CAB8969F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xmlns="" id="{634FC909-7343-4DEC-920F-098F56B476F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24F22DB2-7E27-4CF7-8B17-254ECB9AE77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C6E593B3-91A3-4687-8B8D-FE37A3714F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xmlns="" id="{0C25B431-5C97-4B8D-B0A3-BFB8133C71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xmlns="" id="{CA37B366-497E-4CB8-A678-A770CE2BD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xmlns="" id="{CF707EDC-52B2-4D5C-8EC3-71C66EE8B3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xmlns="" id="{BF8E2DE7-7466-4EDF-8D69-BCA91A88D3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xmlns="" id="{229C2E15-76CD-409E-9D6B-10DAD8881E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xmlns="" id="{89A24369-AC96-4A98-AD98-47A7217ECC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7D0DF9A3-4628-42F6-B0A4-44D97617E0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xmlns="" id="{7459C506-5F4B-4B75-9218-C7C3F87FA8D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xmlns="" id="{BC659EEB-C3AE-4544-8263-417009DCDF4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xmlns="" id="{D99DB6C6-36F9-4576-A558-95153EADBE4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xmlns="" id="{694E7916-EDE4-4B50-A4A1-6B28FDD4D9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xmlns="" id="{6F6CB7BB-4370-4173-97F8-F636C0F149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xmlns="" id="{B0F590BB-1F51-4138-A2D4-2E483C84FB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xmlns="" id="{4A492863-9797-45A2-BAB3-514F10C5F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xmlns="" id="{7C1E33F6-6D0F-4ECF-92F4-6F71D8BAF3D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xmlns="" id="{73EEEA64-7411-474B-BD0E-60C24B3F4E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xmlns="" id="{4F82A6DD-92BB-4443-B5A5-05240DD558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xmlns="" id="{79832BCB-1DCF-46AC-9FFA-170791668D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35" name="Rectangle 34">
            <a:extLst>
              <a:ext uri="{FF2B5EF4-FFF2-40B4-BE49-F238E27FC236}">
                <a16:creationId xmlns:a16="http://schemas.microsoft.com/office/drawing/2014/main" xmlns="" id="{4E74DA95-CD7A-4D5E-9D27-67A759CE70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內容版面配置區 3">
            <a:extLst>
              <a:ext uri="{FF2B5EF4-FFF2-40B4-BE49-F238E27FC236}">
                <a16:creationId xmlns:a16="http://schemas.microsoft.com/office/drawing/2014/main" xmlns="" id="{B1F8F39D-963D-A243-983B-3ECE31BAC1EF}"/>
              </a:ext>
            </a:extLst>
          </p:cNvPr>
          <p:cNvPicPr>
            <a:picLocks noGrp="1" noChangeAspect="1"/>
          </p:cNvPicPr>
          <p:nvPr>
            <p:ph idx="1"/>
          </p:nvPr>
        </p:nvPicPr>
        <p:blipFill>
          <a:blip r:embed="rId2"/>
          <a:stretch>
            <a:fillRect/>
          </a:stretch>
        </p:blipFill>
        <p:spPr>
          <a:xfrm>
            <a:off x="1573754" y="1131994"/>
            <a:ext cx="3751020" cy="4602479"/>
          </a:xfrm>
          <a:prstGeom prst="rect">
            <a:avLst/>
          </a:prstGeom>
        </p:spPr>
      </p:pic>
      <p:cxnSp>
        <p:nvCxnSpPr>
          <p:cNvPr id="37" name="Straight Connector 36">
            <a:extLst>
              <a:ext uri="{FF2B5EF4-FFF2-40B4-BE49-F238E27FC236}">
                <a16:creationId xmlns:a16="http://schemas.microsoft.com/office/drawing/2014/main" xmlns="" id="{14AA3B5C-0C55-4FFF-9C45-8F9F7C074A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081305"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5" name="圖片 4">
            <a:extLst>
              <a:ext uri="{FF2B5EF4-FFF2-40B4-BE49-F238E27FC236}">
                <a16:creationId xmlns:a16="http://schemas.microsoft.com/office/drawing/2014/main" xmlns="" id="{2261CF76-90F1-B54E-9A70-04B44147FCD0}"/>
              </a:ext>
            </a:extLst>
          </p:cNvPr>
          <p:cNvPicPr>
            <a:picLocks noChangeAspect="1"/>
          </p:cNvPicPr>
          <p:nvPr/>
        </p:nvPicPr>
        <p:blipFill>
          <a:blip r:embed="rId3"/>
          <a:stretch>
            <a:fillRect/>
          </a:stretch>
        </p:blipFill>
        <p:spPr>
          <a:xfrm>
            <a:off x="6414367" y="1611676"/>
            <a:ext cx="4650004" cy="3643113"/>
          </a:xfrm>
          <a:prstGeom prst="rect">
            <a:avLst/>
          </a:prstGeom>
        </p:spPr>
      </p:pic>
      <p:sp>
        <p:nvSpPr>
          <p:cNvPr id="6" name="文字方塊 5">
            <a:extLst>
              <a:ext uri="{FF2B5EF4-FFF2-40B4-BE49-F238E27FC236}">
                <a16:creationId xmlns:a16="http://schemas.microsoft.com/office/drawing/2014/main" xmlns="" id="{5BC87D2F-EA49-D645-A4A9-7C3078CA0019}"/>
              </a:ext>
            </a:extLst>
          </p:cNvPr>
          <p:cNvSpPr txBox="1"/>
          <p:nvPr/>
        </p:nvSpPr>
        <p:spPr>
          <a:xfrm>
            <a:off x="2697912" y="5766740"/>
            <a:ext cx="1261884" cy="523220"/>
          </a:xfrm>
          <a:prstGeom prst="rect">
            <a:avLst/>
          </a:prstGeom>
          <a:noFill/>
        </p:spPr>
        <p:txBody>
          <a:bodyPr wrap="none" rtlCol="0">
            <a:spAutoFit/>
          </a:bodyPr>
          <a:lstStyle/>
          <a:p>
            <a:r>
              <a:rPr kumimoji="1" lang="zh-HK" altLang="en-US" sz="2800" dirty="0"/>
              <a:t>伽利略</a:t>
            </a:r>
          </a:p>
        </p:txBody>
      </p:sp>
      <p:sp>
        <p:nvSpPr>
          <p:cNvPr id="7" name="文字方塊 6">
            <a:extLst>
              <a:ext uri="{FF2B5EF4-FFF2-40B4-BE49-F238E27FC236}">
                <a16:creationId xmlns:a16="http://schemas.microsoft.com/office/drawing/2014/main" xmlns="" id="{4C70568E-7A1B-9E4B-B4A2-DA9EF0DF171D}"/>
              </a:ext>
            </a:extLst>
          </p:cNvPr>
          <p:cNvSpPr txBox="1"/>
          <p:nvPr/>
        </p:nvSpPr>
        <p:spPr>
          <a:xfrm>
            <a:off x="8105954" y="5766740"/>
            <a:ext cx="1261884" cy="523220"/>
          </a:xfrm>
          <a:prstGeom prst="rect">
            <a:avLst/>
          </a:prstGeom>
          <a:noFill/>
        </p:spPr>
        <p:txBody>
          <a:bodyPr wrap="none" rtlCol="0">
            <a:spAutoFit/>
          </a:bodyPr>
          <a:lstStyle/>
          <a:p>
            <a:r>
              <a:rPr kumimoji="1" lang="zh-HK" altLang="en-US" sz="2800" dirty="0"/>
              <a:t>維薩里</a:t>
            </a:r>
          </a:p>
        </p:txBody>
      </p:sp>
      <p:pic>
        <p:nvPicPr>
          <p:cNvPr id="34" name="圖片 3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216611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1FF3969-14CE-2948-ACBD-C1D37F2FA2F8}"/>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各方面的貢獻</a:t>
            </a:r>
          </a:p>
        </p:txBody>
      </p:sp>
      <p:sp>
        <p:nvSpPr>
          <p:cNvPr id="3" name="內容版面配置區 2">
            <a:extLst>
              <a:ext uri="{FF2B5EF4-FFF2-40B4-BE49-F238E27FC236}">
                <a16:creationId xmlns:a16="http://schemas.microsoft.com/office/drawing/2014/main" xmlns="" id="{E863AD14-496F-DA4D-86B2-F7B5BA42D4CE}"/>
              </a:ext>
            </a:extLst>
          </p:cNvPr>
          <p:cNvSpPr>
            <a:spLocks noGrp="1"/>
          </p:cNvSpPr>
          <p:nvPr>
            <p:ph idx="1"/>
          </p:nvPr>
        </p:nvSpPr>
        <p:spPr>
          <a:xfrm>
            <a:off x="677334" y="1930400"/>
            <a:ext cx="8596668" cy="3880773"/>
          </a:xfrm>
        </p:spPr>
        <p:txBody>
          <a:bodyPr>
            <a:noAutofit/>
          </a:bodyPr>
          <a:lstStyle/>
          <a:p>
            <a:r>
              <a:rPr kumimoji="1" lang="zh-HK" altLang="en-US" sz="2400" b="1" dirty="0"/>
              <a:t>首創科學分類法</a:t>
            </a:r>
            <a:r>
              <a:rPr kumimoji="1" lang="zh-HK" altLang="en-US" sz="2400" dirty="0"/>
              <a:t>：</a:t>
            </a:r>
            <a:r>
              <a:rPr kumimoji="1" lang="en-US" altLang="zh-HK" sz="2400" dirty="0"/>
              <a:t>《</a:t>
            </a:r>
            <a:r>
              <a:rPr kumimoji="1" lang="zh-HK" altLang="en-US" sz="2400" dirty="0"/>
              <a:t>本草綱目</a:t>
            </a:r>
            <a:r>
              <a:rPr kumimoji="1" lang="en-US" altLang="zh-HK" sz="2400" dirty="0"/>
              <a:t>》</a:t>
            </a:r>
            <a:r>
              <a:rPr kumimoji="1" lang="zh-HK" altLang="en-US" sz="2400" dirty="0"/>
              <a:t>全書將所收藥物分為水、火、土、金石、草、穀、菜、果、木、服器、蟲、鱗、介、禽、獸、人等十六部，每部再分類，由微至巨，由賤至貴，這是當時世界上最先進的分類方法</a:t>
            </a:r>
            <a:endParaRPr kumimoji="1" lang="en-US" altLang="zh-HK" sz="2400" dirty="0"/>
          </a:p>
          <a:p>
            <a:r>
              <a:rPr kumimoji="1" lang="zh-HK" altLang="en-US" sz="2400" b="1" dirty="0"/>
              <a:t>堅持科學精神</a:t>
            </a:r>
            <a:r>
              <a:rPr kumimoji="1" lang="zh-TW" altLang="en-US" sz="2400" dirty="0"/>
              <a:t>：</a:t>
            </a:r>
            <a:r>
              <a:rPr kumimoji="1" lang="en-US" altLang="zh-TW" sz="2400" dirty="0"/>
              <a:t>《</a:t>
            </a:r>
            <a:r>
              <a:rPr kumimoji="1" lang="zh-HK" altLang="en-US" sz="2400" dirty="0"/>
              <a:t>本草綱目</a:t>
            </a:r>
            <a:r>
              <a:rPr kumimoji="1" lang="en-US" altLang="zh-HK" sz="2400" dirty="0"/>
              <a:t>》</a:t>
            </a:r>
            <a:r>
              <a:rPr kumimoji="1" lang="zh-HK" altLang="en-US" sz="2400" dirty="0"/>
              <a:t>廣泛的糾正舊書中荒誕迷信的說法，如服食水銀、雄黃可以成仙；蜘蛛血塗腳，可以步行水上；</a:t>
            </a:r>
            <a:r>
              <a:rPr kumimoji="1" lang="en-US" altLang="zh-HK" sz="2400" dirty="0"/>
              <a:t>『</a:t>
            </a:r>
            <a:r>
              <a:rPr kumimoji="1" lang="zh-HK" altLang="en-US" sz="2400" dirty="0"/>
              <a:t>草子變魚</a:t>
            </a:r>
            <a:r>
              <a:rPr kumimoji="1" lang="en-US" altLang="zh-HK" sz="2400" dirty="0"/>
              <a:t>』</a:t>
            </a:r>
            <a:r>
              <a:rPr kumimoji="1" lang="zh-HK" altLang="en-US" sz="2400" dirty="0"/>
              <a:t>、</a:t>
            </a:r>
            <a:r>
              <a:rPr kumimoji="1" lang="en-US" altLang="zh-HK" sz="2400" dirty="0"/>
              <a:t>『</a:t>
            </a:r>
            <a:r>
              <a:rPr kumimoji="1" lang="zh-HK" altLang="en-US" sz="2400" dirty="0"/>
              <a:t>馬精入地變鎖陽</a:t>
            </a:r>
            <a:r>
              <a:rPr kumimoji="1" lang="en-US" altLang="zh-HK" sz="2400" dirty="0"/>
              <a:t>』</a:t>
            </a:r>
            <a:r>
              <a:rPr kumimoji="1" lang="zh-HK" altLang="en-US" sz="2400" dirty="0"/>
              <a:t>等謬誤</a:t>
            </a:r>
            <a:endParaRPr kumimoji="1" lang="en-US" altLang="zh-HK" sz="2400" dirty="0"/>
          </a:p>
          <a:p>
            <a:r>
              <a:rPr kumimoji="1" lang="zh-HK" altLang="en-US" sz="2400" b="1" dirty="0"/>
              <a:t>正本清源</a:t>
            </a:r>
            <a:r>
              <a:rPr kumimoji="1" lang="zh-HK" altLang="en-US" sz="2400" dirty="0"/>
              <a:t>：</a:t>
            </a:r>
            <a:r>
              <a:rPr kumimoji="1" lang="en-US" altLang="zh-TW" sz="2400" dirty="0"/>
              <a:t> 《</a:t>
            </a:r>
            <a:r>
              <a:rPr kumimoji="1" lang="zh-HK" altLang="en-US" sz="2400" dirty="0"/>
              <a:t>本草綱目</a:t>
            </a:r>
            <a:r>
              <a:rPr kumimoji="1" lang="en-US" altLang="zh-HK" sz="2400" dirty="0"/>
              <a:t>》</a:t>
            </a:r>
            <a:r>
              <a:rPr kumimoji="1" lang="zh-HK" altLang="en-US" sz="2400" dirty="0"/>
              <a:t>糾正了以往本草書中某些金石不分，魚蟲互混，品類錯置，或一物誤分為二，或二藥混為一談等諸多錯誤</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84924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F5023C19-5FC3-EB4C-A567-040ED1F5B69D}"/>
              </a:ext>
            </a:extLst>
          </p:cNvPr>
          <p:cNvSpPr>
            <a:spLocks noGrp="1"/>
          </p:cNvSpPr>
          <p:nvPr>
            <p:ph type="title"/>
          </p:nvPr>
        </p:nvSpPr>
        <p:spPr/>
        <p:txBody>
          <a:bodyPr/>
          <a:lstStyle/>
          <a:p>
            <a:r>
              <a:rPr kumimoji="1" lang="en-US" altLang="zh-HK" dirty="0"/>
              <a:t>《</a:t>
            </a:r>
            <a:r>
              <a:rPr kumimoji="1" lang="zh-HK" altLang="en-US" dirty="0"/>
              <a:t>本草綱目</a:t>
            </a:r>
            <a:r>
              <a:rPr kumimoji="1" lang="en-US" altLang="zh-HK" dirty="0"/>
              <a:t>》</a:t>
            </a:r>
            <a:r>
              <a:rPr kumimoji="1" lang="zh-HK" altLang="en-US" dirty="0"/>
              <a:t>各方面的貢獻</a:t>
            </a:r>
          </a:p>
        </p:txBody>
      </p:sp>
      <p:sp>
        <p:nvSpPr>
          <p:cNvPr id="3" name="內容版面配置區 2">
            <a:extLst>
              <a:ext uri="{FF2B5EF4-FFF2-40B4-BE49-F238E27FC236}">
                <a16:creationId xmlns:a16="http://schemas.microsoft.com/office/drawing/2014/main" xmlns="" id="{4C5C93D6-5F5C-4E48-8B44-82C42102A2B9}"/>
              </a:ext>
            </a:extLst>
          </p:cNvPr>
          <p:cNvSpPr>
            <a:spLocks noGrp="1"/>
          </p:cNvSpPr>
          <p:nvPr>
            <p:ph idx="1"/>
          </p:nvPr>
        </p:nvSpPr>
        <p:spPr/>
        <p:txBody>
          <a:bodyPr>
            <a:normAutofit/>
          </a:bodyPr>
          <a:lstStyle/>
          <a:p>
            <a:r>
              <a:rPr kumimoji="1" lang="zh-HK" altLang="en-US" sz="2400" b="1" dirty="0"/>
              <a:t>開創新的藥源</a:t>
            </a:r>
            <a:r>
              <a:rPr kumimoji="1" lang="zh-HK" altLang="en-US" sz="2400" dirty="0"/>
              <a:t>：在該書新增藥品中，有不少是名不見經傳的新品，如三七、鎖陽、樟腦、半邊蓮、土茯苓等等，經作者和其他醫家臨床驗證後，首次收進本草書中</a:t>
            </a:r>
            <a:endParaRPr kumimoji="1" lang="en-US" altLang="zh-HK" sz="2400" dirty="0"/>
          </a:p>
          <a:p>
            <a:r>
              <a:rPr kumimoji="1" lang="zh-HK" altLang="en-US" sz="2400" dirty="0"/>
              <a:t>總體來說，</a:t>
            </a:r>
            <a:r>
              <a:rPr kumimoji="1" lang="en-US" altLang="zh-HK" sz="2400" dirty="0"/>
              <a:t>《</a:t>
            </a:r>
            <a:r>
              <a:rPr kumimoji="1" lang="zh-HK" altLang="en-US" sz="2400" dirty="0"/>
              <a:t>本草綱目</a:t>
            </a:r>
            <a:r>
              <a:rPr kumimoji="1" lang="en-US" altLang="zh-HK" sz="2400" dirty="0"/>
              <a:t>》</a:t>
            </a:r>
            <a:r>
              <a:rPr kumimoji="1" lang="zh-HK" altLang="en-US" sz="2400" dirty="0"/>
              <a:t>綜合了植物學、動物學、礦物學、化學、天文學、氣象學、解剖學、生理學、人類學等許多領域的科學知識</a:t>
            </a:r>
            <a:endParaRPr kumimoji="1" lang="en-US" altLang="zh-HK" sz="2400" dirty="0"/>
          </a:p>
          <a:p>
            <a:r>
              <a:rPr kumimoji="1" lang="zh-HK" altLang="en-US" sz="2400" dirty="0"/>
              <a:t>十九世紀英國著名生物學家達爾文在</a:t>
            </a:r>
            <a:r>
              <a:rPr kumimoji="1" lang="en-US" altLang="zh-HK" sz="2400" dirty="0"/>
              <a:t>《</a:t>
            </a:r>
            <a:r>
              <a:rPr kumimoji="1" lang="zh-HK" altLang="en-US" sz="2400" dirty="0"/>
              <a:t>人類的由來</a:t>
            </a:r>
            <a:r>
              <a:rPr kumimoji="1" lang="en-US" altLang="zh-HK" sz="2400" dirty="0"/>
              <a:t>》</a:t>
            </a:r>
            <a:r>
              <a:rPr kumimoji="1" lang="zh-HK" altLang="en-US" sz="2400" dirty="0"/>
              <a:t>一書中，稱它</a:t>
            </a:r>
            <a:r>
              <a:rPr kumimoji="1" lang="zh-HK" altLang="en-US" sz="2400" dirty="0" smtClean="0"/>
              <a:t>是</a:t>
            </a:r>
            <a:r>
              <a:rPr kumimoji="1" lang="zh-HK" altLang="en-US" sz="2400" dirty="0" smtClean="0">
                <a:latin typeface="新細明體" panose="02020500000000000000" pitchFamily="18" charset="-120"/>
                <a:ea typeface="新細明體" panose="02020500000000000000" pitchFamily="18" charset="-120"/>
              </a:rPr>
              <a:t>「</a:t>
            </a:r>
            <a:r>
              <a:rPr kumimoji="1" lang="zh-HK" altLang="en-US" sz="2400" dirty="0" smtClean="0"/>
              <a:t>中國</a:t>
            </a:r>
            <a:r>
              <a:rPr kumimoji="1" lang="zh-HK" altLang="en-US" sz="2400" dirty="0"/>
              <a:t>古代的</a:t>
            </a:r>
            <a:r>
              <a:rPr kumimoji="1" lang="zh-HK" altLang="en-US" sz="2400" dirty="0" smtClean="0"/>
              <a:t>百科全書</a:t>
            </a:r>
            <a:r>
              <a:rPr kumimoji="1" lang="zh-HK" altLang="en-US" sz="2400" dirty="0" smtClean="0">
                <a:latin typeface="新細明體" panose="02020500000000000000" pitchFamily="18" charset="-120"/>
                <a:ea typeface="新細明體" panose="02020500000000000000" pitchFamily="18" charset="-120"/>
              </a:rPr>
              <a:t>」</a:t>
            </a:r>
            <a:endParaRPr kumimoji="1" lang="zh-HK" altLang="en-US" sz="2400" dirty="0"/>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25004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1553CC95-BB31-3C4B-83ED-39702E8062EA}"/>
              </a:ext>
            </a:extLst>
          </p:cNvPr>
          <p:cNvSpPr>
            <a:spLocks noGrp="1"/>
          </p:cNvSpPr>
          <p:nvPr>
            <p:ph type="title"/>
          </p:nvPr>
        </p:nvSpPr>
        <p:spPr/>
        <p:txBody>
          <a:bodyPr>
            <a:normAutofit/>
          </a:bodyPr>
          <a:lstStyle/>
          <a:p>
            <a:r>
              <a:rPr kumimoji="1" lang="zh-HK" altLang="en-US" sz="4400" dirty="0"/>
              <a:t>總結</a:t>
            </a:r>
          </a:p>
        </p:txBody>
      </p:sp>
      <p:sp>
        <p:nvSpPr>
          <p:cNvPr id="3" name="內容版面配置區 2">
            <a:extLst>
              <a:ext uri="{FF2B5EF4-FFF2-40B4-BE49-F238E27FC236}">
                <a16:creationId xmlns:a16="http://schemas.microsoft.com/office/drawing/2014/main" xmlns="" id="{AA1A1EA0-1D8E-7646-BF65-FC2000917BE8}"/>
              </a:ext>
            </a:extLst>
          </p:cNvPr>
          <p:cNvSpPr>
            <a:spLocks noGrp="1"/>
          </p:cNvSpPr>
          <p:nvPr>
            <p:ph idx="1"/>
          </p:nvPr>
        </p:nvSpPr>
        <p:spPr>
          <a:xfrm>
            <a:off x="677333" y="2160589"/>
            <a:ext cx="8821773" cy="3880773"/>
          </a:xfrm>
        </p:spPr>
        <p:txBody>
          <a:bodyPr>
            <a:normAutofit/>
          </a:bodyPr>
          <a:lstStyle/>
          <a:p>
            <a:r>
              <a:rPr kumimoji="1" lang="zh-HK" altLang="en-US" sz="2400" u="sng" dirty="0"/>
              <a:t>李時珍</a:t>
            </a:r>
            <a:r>
              <a:rPr kumimoji="1" lang="zh-HK" altLang="en-US" sz="2400" dirty="0"/>
              <a:t>所創的自然分類法，體現了藥物分類的先進性</a:t>
            </a:r>
            <a:endParaRPr kumimoji="1" lang="en-US" altLang="zh-HK" sz="2400" dirty="0"/>
          </a:p>
          <a:p>
            <a:r>
              <a:rPr kumimoji="1" lang="zh-HK" altLang="en-US" sz="2400" dirty="0"/>
              <a:t>他創造的科學分類法與傳統方法相比有了質的飛躍</a:t>
            </a:r>
            <a:endParaRPr kumimoji="1" lang="en-US" altLang="zh-HK" sz="2400" dirty="0"/>
          </a:p>
          <a:p>
            <a:pPr>
              <a:buFont typeface="Wingdings" pitchFamily="2" charset="2"/>
              <a:buChar char="Ø"/>
            </a:pPr>
            <a:r>
              <a:rPr kumimoji="1" lang="en-US" altLang="zh-TW" sz="2400" dirty="0" smtClean="0"/>
              <a:t>(</a:t>
            </a:r>
            <a:r>
              <a:rPr kumimoji="1" lang="zh-HK" altLang="en-US" sz="2400" dirty="0" smtClean="0"/>
              <a:t>注</a:t>
            </a:r>
            <a:r>
              <a:rPr kumimoji="1" lang="zh-HK" altLang="en-US" sz="2400" dirty="0"/>
              <a:t>：傳統方法採用</a:t>
            </a:r>
            <a:r>
              <a:rPr kumimoji="1" lang="zh-HK" altLang="en-US" sz="2400" b="1" dirty="0"/>
              <a:t>上</a:t>
            </a:r>
            <a:r>
              <a:rPr kumimoji="1" lang="zh-HK" altLang="en-US" sz="2400" dirty="0"/>
              <a:t>、</a:t>
            </a:r>
            <a:r>
              <a:rPr kumimoji="1" lang="zh-HK" altLang="en-US" sz="2400" b="1" dirty="0"/>
              <a:t>中</a:t>
            </a:r>
            <a:r>
              <a:rPr kumimoji="1" lang="zh-HK" altLang="en-US" sz="2400" dirty="0"/>
              <a:t>、</a:t>
            </a:r>
            <a:r>
              <a:rPr kumimoji="1" lang="zh-HK" altLang="en-US" sz="2400" b="1" dirty="0"/>
              <a:t>下</a:t>
            </a:r>
            <a:r>
              <a:rPr kumimoji="1" lang="zh-TW" altLang="en-US" sz="2400" dirty="0"/>
              <a:t>三種品質作</a:t>
            </a:r>
            <a:r>
              <a:rPr kumimoji="1" lang="zh-TW" altLang="en-US" sz="2400" dirty="0" smtClean="0"/>
              <a:t>分類</a:t>
            </a:r>
            <a:r>
              <a:rPr kumimoji="1" lang="en-US" altLang="zh-TW" sz="2400" dirty="0" smtClean="0"/>
              <a:t>)</a:t>
            </a:r>
            <a:endParaRPr kumimoji="1" lang="en-US" altLang="zh-HK" sz="2400" dirty="0"/>
          </a:p>
          <a:p>
            <a:r>
              <a:rPr kumimoji="1" lang="zh-HK" altLang="en-US" sz="2400" dirty="0"/>
              <a:t>許多學者將其稱為「古代最完美的分類法」</a:t>
            </a:r>
            <a:endParaRPr kumimoji="1" lang="en-US" altLang="zh-HK" sz="2400" dirty="0"/>
          </a:p>
          <a:p>
            <a:r>
              <a:rPr kumimoji="1" lang="zh-HK" altLang="en-US" sz="2400" dirty="0"/>
              <a:t>時至今日</a:t>
            </a:r>
            <a:r>
              <a:rPr kumimoji="1" lang="en-US" altLang="zh-HK" sz="2400" dirty="0"/>
              <a:t>《</a:t>
            </a:r>
            <a:r>
              <a:rPr kumimoji="1" lang="zh-HK" altLang="en-US" sz="2400" dirty="0"/>
              <a:t>本草綱目</a:t>
            </a:r>
            <a:r>
              <a:rPr kumimoji="1" lang="en-US" altLang="zh-HK" sz="2400" dirty="0"/>
              <a:t>》</a:t>
            </a:r>
            <a:r>
              <a:rPr kumimoji="1" lang="zh-HK" altLang="en-US" sz="2400" dirty="0"/>
              <a:t>仍然是研究中國文化中各大科學史的重要知識泉源</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170268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20CF667E-1689-6044-B27D-95A0D82F943E}"/>
              </a:ext>
            </a:extLst>
          </p:cNvPr>
          <p:cNvSpPr>
            <a:spLocks noGrp="1"/>
          </p:cNvSpPr>
          <p:nvPr>
            <p:ph type="title"/>
          </p:nvPr>
        </p:nvSpPr>
        <p:spPr/>
        <p:txBody>
          <a:bodyPr/>
          <a:lstStyle/>
          <a:p>
            <a:r>
              <a:rPr kumimoji="1" lang="zh-HK" altLang="en-US" dirty="0"/>
              <a:t>總結</a:t>
            </a:r>
          </a:p>
        </p:txBody>
      </p:sp>
      <p:sp>
        <p:nvSpPr>
          <p:cNvPr id="3" name="內容版面配置區 2">
            <a:extLst>
              <a:ext uri="{FF2B5EF4-FFF2-40B4-BE49-F238E27FC236}">
                <a16:creationId xmlns:a16="http://schemas.microsoft.com/office/drawing/2014/main" xmlns="" id="{0467C486-23CC-DD42-A9A5-0E70E37EDA9F}"/>
              </a:ext>
            </a:extLst>
          </p:cNvPr>
          <p:cNvSpPr>
            <a:spLocks noGrp="1"/>
          </p:cNvSpPr>
          <p:nvPr>
            <p:ph idx="1"/>
          </p:nvPr>
        </p:nvSpPr>
        <p:spPr>
          <a:xfrm>
            <a:off x="677334" y="2160589"/>
            <a:ext cx="8596668" cy="4257966"/>
          </a:xfrm>
        </p:spPr>
        <p:txBody>
          <a:bodyPr>
            <a:normAutofit/>
          </a:bodyPr>
          <a:lstStyle/>
          <a:p>
            <a:r>
              <a:rPr kumimoji="1" lang="zh-HK" altLang="en-US" sz="2400" dirty="0"/>
              <a:t>它集歷代本草之大成，體現了本草知識的全面性</a:t>
            </a:r>
            <a:endParaRPr kumimoji="1" lang="en-US" altLang="zh-HK" sz="2400" dirty="0"/>
          </a:p>
          <a:p>
            <a:r>
              <a:rPr kumimoji="1" lang="zh-HK" altLang="en-US" sz="2400" dirty="0"/>
              <a:t>它準確地歸納總結，體現了藥性理論的系統性</a:t>
            </a:r>
            <a:endParaRPr kumimoji="1" lang="en-US" altLang="zh-HK" sz="2400" dirty="0"/>
          </a:p>
          <a:p>
            <a:r>
              <a:rPr kumimoji="1" lang="zh-HK" altLang="en-US" sz="2400" dirty="0"/>
              <a:t>它細膩的分析描述，體現了草藥內容的科學性</a:t>
            </a:r>
            <a:endParaRPr kumimoji="1" lang="en-US" altLang="zh-HK" sz="2400" dirty="0"/>
          </a:p>
          <a:p>
            <a:r>
              <a:rPr kumimoji="1" lang="zh-HK" altLang="en-US" sz="2400" dirty="0"/>
              <a:t>它清晰的綱目結構，體現了本草文獻的邏輯性</a:t>
            </a:r>
            <a:endParaRPr kumimoji="1" lang="en-US" altLang="zh-HK" sz="2400" dirty="0"/>
          </a:p>
          <a:p>
            <a:r>
              <a:rPr kumimoji="1" lang="zh-HK" altLang="en-US" sz="2400" dirty="0"/>
              <a:t>它豐富多采的筆法，體現了本草學說的廣博性</a:t>
            </a:r>
            <a:endParaRPr kumimoji="1" lang="en-US" altLang="zh-HK" sz="2400" dirty="0"/>
          </a:p>
          <a:p>
            <a:r>
              <a:rPr kumimoji="1" lang="zh-HK" altLang="en-US" sz="2400" dirty="0"/>
              <a:t>它創造的自然分類法，體現了藥物分類的先進性</a:t>
            </a:r>
          </a:p>
        </p:txBody>
      </p:sp>
      <p:pic>
        <p:nvPicPr>
          <p:cNvPr id="4" name="圖片 3" descr="一張含有 桌, 椅凳, 時鐘 的圖片&#10;&#10;自動產生的描述">
            <a:extLst>
              <a:ext uri="{FF2B5EF4-FFF2-40B4-BE49-F238E27FC236}">
                <a16:creationId xmlns:a16="http://schemas.microsoft.com/office/drawing/2014/main" xmlns="" id="{A697596A-357C-5047-8C71-544A5AD608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875" y="6494088"/>
            <a:ext cx="2498533" cy="320400"/>
          </a:xfrm>
          <a:prstGeom prst="rect">
            <a:avLst/>
          </a:prstGeom>
        </p:spPr>
      </p:pic>
    </p:spTree>
    <p:extLst>
      <p:ext uri="{BB962C8B-B14F-4D97-AF65-F5344CB8AC3E}">
        <p14:creationId xmlns:p14="http://schemas.microsoft.com/office/powerpoint/2010/main" val="34061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8460BD8-AE3F-4AC9-9D0B-717052AA5D3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xmlns="" id="{54420CFE-F482-466E-9E1E-C78513C0B85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5331032B-BD21-4BDA-920C-12E35805256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E7514DA3-59E7-409E-8A3B-AD097F6E56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xmlns="" id="{57B9A2A6-3BE4-4599-9364-F71C5BFD61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xmlns="" id="{4FD744C6-4ED8-4BC9-BF68-6BDF701C5D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xmlns="" id="{092C5BAD-C911-4F8F-A1C5-470268BE66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xmlns="" id="{B133D0C8-4EC4-424F-8E70-0482D5B1B65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xmlns="" id="{7B1532A0-F4B3-4DE8-B18F-740CAAD25A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xmlns="" id="{8EFDD162-BBBA-4062-8BBF-53DBA10913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DCFC9E65-3E19-4483-B952-25D29683CA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2" name="Rectangle 21">
            <a:extLst>
              <a:ext uri="{FF2B5EF4-FFF2-40B4-BE49-F238E27FC236}">
                <a16:creationId xmlns:a16="http://schemas.microsoft.com/office/drawing/2014/main" xmlns="" id="{2783C067-F8BF-4755-B516-8A0CD74CF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Isosceles Triangle 23">
            <a:extLst>
              <a:ext uri="{FF2B5EF4-FFF2-40B4-BE49-F238E27FC236}">
                <a16:creationId xmlns:a16="http://schemas.microsoft.com/office/drawing/2014/main" xmlns="" id="{2ED796EC-E7FF-46DB-B912-FB08BF12AA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xmlns="" id="{549A2DAB-B431-487D-95AD-BB0FECB49E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38534" y="3818467"/>
            <a:ext cx="4450292" cy="3039533"/>
          </a:xfrm>
          <a:prstGeom prst="triangle">
            <a:avLst>
              <a:gd name="adj" fmla="val 100000"/>
            </a:avLst>
          </a:prstGeom>
          <a:solidFill>
            <a:schemeClr val="accent1">
              <a:alpha val="88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xmlns="" id="{0819F787-32B4-46A8-BC57-C6571BCEE2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cxnSp>
        <p:nvCxnSpPr>
          <p:cNvPr id="30" name="Straight Connector 29">
            <a:extLst>
              <a:ext uri="{FF2B5EF4-FFF2-40B4-BE49-F238E27FC236}">
                <a16:creationId xmlns:a16="http://schemas.microsoft.com/office/drawing/2014/main" xmlns="" id="{C5ECDEE1-7093-418F-9CF5-24EEB115C1C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xmlns="" id="{045062AF-EB11-4651-BC4A-4DA21768DE8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pic>
        <p:nvPicPr>
          <p:cNvPr id="27" name="圖片 26" descr="一張含有 桌, 椅凳, 時鐘 的圖片&#10;&#10;自動產生的描述">
            <a:extLst>
              <a:ext uri="{FF2B5EF4-FFF2-40B4-BE49-F238E27FC236}">
                <a16:creationId xmlns:a16="http://schemas.microsoft.com/office/drawing/2014/main" xmlns=""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2456" y="6496462"/>
            <a:ext cx="2498533" cy="320400"/>
          </a:xfrm>
          <a:prstGeom prst="rect">
            <a:avLst/>
          </a:prstGeom>
        </p:spPr>
      </p:pic>
      <p:sp>
        <p:nvSpPr>
          <p:cNvPr id="9" name="矩形 8">
            <a:extLst>
              <a:ext uri="{FF2B5EF4-FFF2-40B4-BE49-F238E27FC236}">
                <a16:creationId xmlns:a16="http://schemas.microsoft.com/office/drawing/2014/main" xmlns="" id="{E03A0717-9D66-2342-AE2A-B818ED60959A}"/>
              </a:ext>
            </a:extLst>
          </p:cNvPr>
          <p:cNvSpPr/>
          <p:nvPr/>
        </p:nvSpPr>
        <p:spPr>
          <a:xfrm>
            <a:off x="3879541" y="2989702"/>
            <a:ext cx="3959442" cy="1200329"/>
          </a:xfrm>
          <a:prstGeom prst="rect">
            <a:avLst/>
          </a:prstGeom>
          <a:noFill/>
        </p:spPr>
        <p:txBody>
          <a:bodyPr wrap="square" lIns="91440" tIns="45720" rIns="91440" bIns="45720">
            <a:spAutoFit/>
          </a:bodyPr>
          <a:lstStyle/>
          <a:p>
            <a:pPr algn="ctr"/>
            <a:r>
              <a:rPr lang="zh-HK" altLang="en-US" sz="7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完</a:t>
            </a:r>
          </a:p>
        </p:txBody>
      </p:sp>
    </p:spTree>
    <p:extLst>
      <p:ext uri="{BB962C8B-B14F-4D97-AF65-F5344CB8AC3E}">
        <p14:creationId xmlns:p14="http://schemas.microsoft.com/office/powerpoint/2010/main" val="805508295"/>
      </p:ext>
    </p:extLst>
  </p:cSld>
  <p:clrMapOvr>
    <a:masterClrMapping/>
  </p:clrMapOvr>
</p:sld>
</file>

<file path=ppt/theme/theme1.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TotalTime>
  <Words>5357</Words>
  <Application>Microsoft Office PowerPoint</Application>
  <PresentationFormat>寬螢幕</PresentationFormat>
  <Paragraphs>439</Paragraphs>
  <Slides>61</Slides>
  <Notes>26</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61</vt:i4>
      </vt:variant>
    </vt:vector>
  </HeadingPairs>
  <TitlesOfParts>
    <vt:vector size="69" baseType="lpstr">
      <vt:lpstr>微軟正黑體</vt:lpstr>
      <vt:lpstr>新細明體</vt:lpstr>
      <vt:lpstr>Arial</vt:lpstr>
      <vt:lpstr>Calibri</vt:lpstr>
      <vt:lpstr>Trebuchet MS</vt:lpstr>
      <vt:lpstr>Wingdings</vt:lpstr>
      <vt:lpstr>Wingdings 3</vt:lpstr>
      <vt:lpstr>多面向</vt:lpstr>
      <vt:lpstr>PowerPoint 簡報</vt:lpstr>
      <vt:lpstr>李時珍最著名的作品是什麼？</vt:lpstr>
      <vt:lpstr>李時珍最著名的作品是什麼？</vt:lpstr>
      <vt:lpstr>李時珍人物小檔案</vt:lpstr>
      <vt:lpstr>四大名醫</vt:lpstr>
      <vt:lpstr>在開始之前</vt:lpstr>
      <vt:lpstr>聽過中藥管理法規沒有？ </vt:lpstr>
      <vt:lpstr>值得一看的笑話</vt:lpstr>
      <vt:lpstr>藥聖——李時珍 生平介紹</vt:lpstr>
      <vt:lpstr>家庭背景</vt:lpstr>
      <vt:lpstr>早期經歷</vt:lpstr>
      <vt:lpstr>三次鄉試均不弟</vt:lpstr>
      <vt:lpstr>佚事帶來的觸動</vt:lpstr>
      <vt:lpstr>佚事帶來的觸動</vt:lpstr>
      <vt:lpstr>PowerPoint 簡報</vt:lpstr>
      <vt:lpstr>苦讀醫藥聖經</vt:lpstr>
      <vt:lpstr>醫名遠揚</vt:lpstr>
      <vt:lpstr>醫名遠揚</vt:lpstr>
      <vt:lpstr>還記得前文提到的兩件小事嗎？</vt:lpstr>
      <vt:lpstr>《本草綱目》</vt:lpstr>
      <vt:lpstr>《本草》</vt:lpstr>
      <vt:lpstr>PowerPoint 簡報</vt:lpstr>
      <vt:lpstr>《本草綱目》的立論</vt:lpstr>
      <vt:lpstr>《本草綱目》的社會背景</vt:lpstr>
      <vt:lpstr>西方是怎麼對待這種「大膽」的人的？</vt:lpstr>
      <vt:lpstr>深入民間，搜集一手資料</vt:lpstr>
      <vt:lpstr>李時珍都去過了什麼地方</vt:lpstr>
      <vt:lpstr>小故事1:開棺救母子</vt:lpstr>
      <vt:lpstr>小故事2:活人診死 </vt:lpstr>
      <vt:lpstr>《本草綱目》的成書</vt:lpstr>
      <vt:lpstr>創作的態度</vt:lpstr>
      <vt:lpstr>《本草綱目》裏對藥材的記載方式</vt:lpstr>
      <vt:lpstr>例子1</vt:lpstr>
      <vt:lpstr>例子2</vt:lpstr>
      <vt:lpstr>創作的態度</vt:lpstr>
      <vt:lpstr>創作的態度</vt:lpstr>
      <vt:lpstr>《本草綱目》的完成</vt:lpstr>
      <vt:lpstr>從誕生到出版──最後的坎</vt:lpstr>
      <vt:lpstr>明代南都──金陵 的珍貴畫像</vt:lpstr>
      <vt:lpstr>南京碰壁</vt:lpstr>
      <vt:lpstr>希望</vt:lpstr>
      <vt:lpstr>最後一步</vt:lpstr>
      <vt:lpstr>醫學聖經的面世</vt:lpstr>
      <vt:lpstr>《本草綱目》金陵本珍貴影像鑑賞</vt:lpstr>
      <vt:lpstr>PowerPoint 簡報</vt:lpstr>
      <vt:lpstr>《本草綱目》的後續</vt:lpstr>
      <vt:lpstr>《本草綱目》金陵版的保存工作</vt:lpstr>
      <vt:lpstr>《本草綱目》的各大版本</vt:lpstr>
      <vt:lpstr>本草綱目》江西本珍貴影像鑑賞</vt:lpstr>
      <vt:lpstr>《本草綱目》的各大版本</vt:lpstr>
      <vt:lpstr>《本草綱目》的簡編本</vt:lpstr>
      <vt:lpstr>有很多個《本草綱目》？</vt:lpstr>
      <vt:lpstr>《本草綱目》的國外版本</vt:lpstr>
      <vt:lpstr>對李時珍的評價</vt:lpstr>
      <vt:lpstr>對李時珍的評價</vt:lpstr>
      <vt:lpstr>PowerPoint 簡報</vt:lpstr>
      <vt:lpstr>《本草綱目》各方面的貢獻</vt:lpstr>
      <vt:lpstr>《本草綱目》各方面的貢獻</vt:lpstr>
      <vt:lpstr>總結</vt:lpstr>
      <vt:lpstr>總結</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TSANG, Ho Yat Samuel</dc:creator>
  <cp:lastModifiedBy>user1</cp:lastModifiedBy>
  <cp:revision>42</cp:revision>
  <dcterms:created xsi:type="dcterms:W3CDTF">2020-06-26T05:57:44Z</dcterms:created>
  <dcterms:modified xsi:type="dcterms:W3CDTF">2020-11-17T03:49:45Z</dcterms:modified>
</cp:coreProperties>
</file>