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9" r:id="rId4"/>
    <p:sldId id="260" r:id="rId5"/>
    <p:sldId id="262" r:id="rId6"/>
    <p:sldId id="314" r:id="rId7"/>
    <p:sldId id="264" r:id="rId8"/>
    <p:sldId id="268" r:id="rId9"/>
    <p:sldId id="291" r:id="rId10"/>
    <p:sldId id="267" r:id="rId11"/>
    <p:sldId id="266" r:id="rId12"/>
    <p:sldId id="265" r:id="rId13"/>
    <p:sldId id="269" r:id="rId14"/>
    <p:sldId id="270" r:id="rId15"/>
    <p:sldId id="273" r:id="rId16"/>
    <p:sldId id="271" r:id="rId17"/>
    <p:sldId id="275" r:id="rId18"/>
    <p:sldId id="278" r:id="rId19"/>
    <p:sldId id="279" r:id="rId20"/>
    <p:sldId id="280" r:id="rId21"/>
    <p:sldId id="285" r:id="rId22"/>
    <p:sldId id="287" r:id="rId23"/>
    <p:sldId id="290" r:id="rId24"/>
    <p:sldId id="288" r:id="rId25"/>
    <p:sldId id="289" r:id="rId26"/>
    <p:sldId id="294" r:id="rId27"/>
    <p:sldId id="295" r:id="rId28"/>
    <p:sldId id="296" r:id="rId29"/>
    <p:sldId id="297" r:id="rId30"/>
    <p:sldId id="29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E73"/>
    <a:srgbClr val="FFFD43"/>
    <a:srgbClr val="D8DE22"/>
    <a:srgbClr val="01FF72"/>
    <a:srgbClr val="5692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88"/>
    <p:restoredTop sz="94710"/>
  </p:normalViewPr>
  <p:slideViewPr>
    <p:cSldViewPr snapToGrid="0" snapToObjects="1">
      <p:cViewPr varScale="1">
        <p:scale>
          <a:sx n="101" d="100"/>
          <a:sy n="101" d="100"/>
        </p:scale>
        <p:origin x="13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EDC87-2DC9-3D4D-8009-A80A7B588E8F}" type="datetimeFigureOut">
              <a:rPr kumimoji="1" lang="zh-HK" altLang="en-US" smtClean="0"/>
              <a:t>4/9/2020</a:t>
            </a:fld>
            <a:endParaRPr kumimoji="1" lang="zh-HK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19AE5-067B-8742-AA6E-EC8D60E5B54E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HK" dirty="0"/>
              <a:t>《</a:t>
            </a:r>
            <a:r>
              <a:rPr kumimoji="1" lang="zh-HK" altLang="en-US" dirty="0"/>
              <a:t>兩京賦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是東漢辭賦，張衡的代表作之一，包括了</a:t>
            </a:r>
            <a:r>
              <a:rPr kumimoji="1" lang="en-US" altLang="zh-HK" dirty="0"/>
              <a:t>《</a:t>
            </a:r>
            <a:r>
              <a:rPr kumimoji="1" lang="zh-HK" altLang="en-US" dirty="0"/>
              <a:t>西京賦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和</a:t>
            </a:r>
            <a:r>
              <a:rPr kumimoji="1" lang="en-US" altLang="zh-HK" dirty="0"/>
              <a:t>《</a:t>
            </a:r>
            <a:r>
              <a:rPr kumimoji="1" lang="zh-HK" altLang="en-US" dirty="0"/>
              <a:t>東京賦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兩篇，分別指西京長安與東京洛陽。</a:t>
            </a:r>
            <a:endParaRPr kumimoji="1" lang="en-US" altLang="zh-HK" dirty="0"/>
          </a:p>
          <a:p>
            <a:r>
              <a:rPr kumimoji="1" lang="en-US" altLang="zh-HK" dirty="0"/>
              <a:t>《</a:t>
            </a:r>
            <a:r>
              <a:rPr kumimoji="1" lang="zh-HK" altLang="en-US" dirty="0"/>
              <a:t>兩京賦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是張衡看到班固的</a:t>
            </a:r>
            <a:r>
              <a:rPr kumimoji="1" lang="en-US" altLang="zh-HK" dirty="0"/>
              <a:t>《</a:t>
            </a:r>
            <a:r>
              <a:rPr kumimoji="1" lang="zh-HK" altLang="en-US" dirty="0"/>
              <a:t>兩都賦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之後參考其體制而作，時間在</a:t>
            </a:r>
            <a:r>
              <a:rPr kumimoji="1" lang="en-US" altLang="zh-HK" dirty="0"/>
              <a:t>《</a:t>
            </a:r>
            <a:r>
              <a:rPr kumimoji="1" lang="zh-HK" altLang="en-US" dirty="0"/>
              <a:t>兩都賦</a:t>
            </a:r>
            <a:r>
              <a:rPr kumimoji="1" lang="en-US" altLang="zh-HK" dirty="0"/>
              <a:t>》</a:t>
            </a:r>
            <a:r>
              <a:rPr kumimoji="1" lang="zh-HK" altLang="en-US" dirty="0"/>
              <a:t>之後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19AE5-067B-8742-AA6E-EC8D60E5B54E}" type="slidenum">
              <a:rPr kumimoji="1" lang="zh-HK" altLang="en-US" smtClean="0"/>
              <a:t>12</a:t>
            </a:fld>
            <a:endParaRPr kumimoji="1" lang="zh-HK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K" altLang="en-US" dirty="0"/>
              <a:t>歸田賦引句</a:t>
            </a:r>
            <a:r>
              <a:rPr kumimoji="1" lang="en-US" altLang="zh-TW" dirty="0"/>
              <a:t>:</a:t>
            </a:r>
            <a:r>
              <a:rPr kumimoji="1" lang="zh-TW" altLang="en-US" dirty="0"/>
              <a:t>這句說話一方面明示了社會的黑昱，更一方面暗示了他想歸田的原因。</a:t>
            </a:r>
            <a:endParaRPr kumimoji="1" lang="en-US" altLang="zh-TW" dirty="0"/>
          </a:p>
          <a:p>
            <a:endParaRPr kumimoji="1"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19AE5-067B-8742-AA6E-EC8D60E5B54E}" type="slidenum">
              <a:rPr kumimoji="1" lang="zh-HK" altLang="en-US" smtClean="0"/>
              <a:t>13</a:t>
            </a:fld>
            <a:endParaRPr kumimoji="1" lang="zh-HK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K" altLang="en-US" dirty="0"/>
              <a:t>此處難用文字解釋，直接上圖，請教師自行腦補使用方法，否則可當作一般欣賞用圖片略帶一提即可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19AE5-067B-8742-AA6E-EC8D60E5B54E}" type="slidenum">
              <a:rPr kumimoji="1" lang="zh-HK" altLang="en-US" smtClean="0"/>
              <a:t>25</a:t>
            </a:fld>
            <a:endParaRPr kumimoji="1" lang="zh-HK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K" altLang="en-US" dirty="0"/>
              <a:t>崔瑗：東漢著名文學家，書法家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19AE5-067B-8742-AA6E-EC8D60E5B54E}" type="slidenum">
              <a:rPr kumimoji="1" lang="zh-HK" altLang="en-US" smtClean="0"/>
              <a:t>27</a:t>
            </a:fld>
            <a:endParaRPr kumimoji="1" lang="zh-HK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28700"/>
            <a:ext cx="9144000" cy="2481263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000" spc="7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24376"/>
            <a:ext cx="9144000" cy="1433423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b="1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213A3-10E9-421F-81BE-56E0786AB515}" type="datetime2">
              <a:rPr lang="en-US" smtClean="0"/>
              <a:t>Friday, September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793080"/>
            <a:ext cx="10240903" cy="12334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14939"/>
            <a:ext cx="10240903" cy="395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2B50C-7EEE-46CD-BAF7-BBC4026D959A}" type="datetime2">
              <a:rPr lang="en-US" smtClean="0"/>
              <a:t>Friday, September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0930" y="1709738"/>
            <a:ext cx="9966519" cy="2852737"/>
          </a:xfrm>
        </p:spPr>
        <p:txBody>
          <a:bodyPr anchor="b">
            <a:normAutofit/>
          </a:bodyPr>
          <a:lstStyle>
            <a:lvl1pPr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80930" y="4976327"/>
            <a:ext cx="9966520" cy="1113323"/>
          </a:xfrm>
        </p:spPr>
        <p:txBody>
          <a:bodyPr>
            <a:normAutofit/>
          </a:bodyPr>
          <a:lstStyle>
            <a:lvl1pPr marL="0" indent="0">
              <a:buNone/>
              <a:defRPr sz="12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211C4-AE09-4254-A5E3-6DA9B099C971}" type="datetime2">
              <a:rPr lang="en-US" smtClean="0"/>
              <a:t>Friday, September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4054" y="457200"/>
            <a:ext cx="10309745" cy="123348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4054" y="1996141"/>
            <a:ext cx="4975746" cy="418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996141"/>
            <a:ext cx="5181600" cy="418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42C3-E082-4760-93B2-E209268DD00C}" type="datetime2">
              <a:rPr lang="en-US" smtClean="0"/>
              <a:t>Friday, September 4,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8490" y="457200"/>
            <a:ext cx="9986898" cy="123348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90" y="1681163"/>
            <a:ext cx="46290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8490" y="2505075"/>
            <a:ext cx="46290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44816" y="1681163"/>
            <a:ext cx="50105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44814" y="2505075"/>
            <a:ext cx="5010573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C950-F824-48B9-B984-CAEE265865E5}" type="datetime2">
              <a:rPr lang="en-US" smtClean="0"/>
              <a:t>Friday, September 4, 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457200"/>
            <a:ext cx="9982199" cy="123348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3A0F-68E7-4D17-BB84-ED1BA4F6AC6B}" type="datetime2">
              <a:rPr lang="en-US" smtClean="0"/>
              <a:t>Friday, September 4, 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7BC4F-EDA1-4BA2-BFF3-FE5B31CCB58B}" type="datetime2">
              <a:rPr lang="en-US" smtClean="0"/>
              <a:t>Friday, September 4, 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8755" y="457200"/>
            <a:ext cx="3932237" cy="192143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8130" y="987425"/>
            <a:ext cx="5707257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18755" y="2799184"/>
            <a:ext cx="3932237" cy="306980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694C-1394-4838-A564-7380835C2E77}" type="datetime2">
              <a:rPr lang="en-US" smtClean="0"/>
              <a:t>Friday, September 4,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8966" y="68113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34742" y="858417"/>
            <a:ext cx="5520645" cy="500263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8966" y="2281335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84B19-1A00-4EDB-8425-E1827A377364}" type="datetime2">
              <a:rPr lang="en-US" smtClean="0"/>
              <a:t>Friday, September 4,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ABC0-2199-478F-BA77-33A651B6CB89}" type="datetime2">
              <a:rPr lang="en-US" smtClean="0"/>
              <a:t>Friday, September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57199"/>
            <a:ext cx="2628900" cy="5719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57199"/>
            <a:ext cx="7734300" cy="5719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30C6-DF61-47F4-B8C5-1B70E884BF06}" type="datetime2">
              <a:rPr lang="en-US" smtClean="0"/>
              <a:t>Friday, September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361666"/>
            <a:ext cx="9810376" cy="165940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810376" cy="385781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10111" y="6409170"/>
            <a:ext cx="3702392" cy="448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bg1"/>
                </a:solidFill>
              </a:defRPr>
            </a:lvl1pPr>
          </a:lstStyle>
          <a:p>
            <a:fld id="{10076A27-8146-4F75-9851-A83577C6FD8A}" type="datetime2">
              <a:rPr lang="en-US" smtClean="0"/>
              <a:t>Friday, September 4,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1828801" y="1912217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69678" y="6408742"/>
            <a:ext cx="438652" cy="448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" y="-635"/>
            <a:ext cx="12192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112010" y="2315845"/>
            <a:ext cx="7973060" cy="1535430"/>
          </a:xfrm>
        </p:spPr>
        <p:txBody>
          <a:bodyPr anchor="t">
            <a:noAutofit/>
          </a:bodyPr>
          <a:lstStyle/>
          <a:p>
            <a:pPr algn="ctr"/>
            <a:r>
              <a:rPr kumimoji="1" lang="zh-HK" altLang="en-US" sz="660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年度</a:t>
            </a:r>
            <a:r>
              <a:rPr kumimoji="1" lang="zh-CN" altLang="zh-HK" sz="660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歷史</a:t>
            </a:r>
            <a:r>
              <a:rPr kumimoji="1" lang="zh-HK" altLang="en-US" sz="660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人物介紹</a:t>
            </a:r>
            <a:br>
              <a:rPr kumimoji="1" lang="zh-HK" altLang="en-US" sz="660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</a:br>
            <a:r>
              <a:rPr kumimoji="1" lang="zh-HK" altLang="en-US" sz="660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張衡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-1386840" y="4311650"/>
            <a:ext cx="12098655" cy="1136650"/>
          </a:xfrm>
        </p:spPr>
        <p:txBody>
          <a:bodyPr>
            <a:noAutofit/>
          </a:bodyPr>
          <a:lstStyle/>
          <a:p>
            <a:pPr algn="r"/>
            <a:r>
              <a:rPr kumimoji="1" lang="zh-HK" altLang="en-US" sz="18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國史教育中心（香港）  </a:t>
            </a:r>
            <a:endParaRPr kumimoji="1" lang="en-US" altLang="zh-HK" sz="1800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pPr algn="r"/>
            <a:r>
              <a:rPr kumimoji="1" lang="en-GB" altLang="zh-HK" sz="18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Centre of National History Education ( Hong Kong ) </a:t>
            </a:r>
          </a:p>
        </p:txBody>
      </p:sp>
      <p:pic>
        <p:nvPicPr>
          <p:cNvPr id="14" name="圖片 13" descr="一張含有 桌, 椅凳, 時鐘 的圖片&#10;&#10;自動產生的描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289" y="6158614"/>
            <a:ext cx="3565252" cy="457191"/>
          </a:xfrm>
          <a:prstGeom prst="rect">
            <a:avLst/>
          </a:prstGeom>
        </p:spPr>
      </p:pic>
      <p:grpSp>
        <p:nvGrpSpPr>
          <p:cNvPr id="6" name="群組 5">
            <a:extLst>
              <a:ext uri="{FF2B5EF4-FFF2-40B4-BE49-F238E27FC236}">
                <a16:creationId xmlns:a16="http://schemas.microsoft.com/office/drawing/2014/main" id="{642ECE0B-22DC-40D4-A8A9-EC6BFB6D3941}"/>
              </a:ext>
            </a:extLst>
          </p:cNvPr>
          <p:cNvGrpSpPr/>
          <p:nvPr/>
        </p:nvGrpSpPr>
        <p:grpSpPr>
          <a:xfrm>
            <a:off x="5005507" y="6222972"/>
            <a:ext cx="3009772" cy="423137"/>
            <a:chOff x="4114140" y="416538"/>
            <a:chExt cx="3009772" cy="423137"/>
          </a:xfrm>
        </p:grpSpPr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82AF4B15-8D3C-4037-8224-08BF8E948D3D}"/>
                </a:ext>
              </a:extLst>
            </p:cNvPr>
            <p:cNvSpPr txBox="1"/>
            <p:nvPr/>
          </p:nvSpPr>
          <p:spPr>
            <a:xfrm>
              <a:off x="4114140" y="44003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贊助：</a:t>
              </a:r>
              <a:endParaRPr lang="zh-HK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6684615D-1146-4778-8B2E-3A9C63F6AF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91304" y="416538"/>
              <a:ext cx="2132608" cy="42313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HK" altLang="en-US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聽說過四大發明沒有？</a:t>
            </a:r>
            <a:br>
              <a:rPr kumimoji="1" lang="en-US" altLang="zh-HK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</a:br>
            <a:r>
              <a:rPr kumimoji="1" lang="zh-HK" altLang="en-US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張衡與其中一項發明有重大關係，它是？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HK" sz="32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A</a:t>
            </a:r>
            <a:r>
              <a:rPr kumimoji="1" lang="zh-TW" altLang="en-US" sz="32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：造紙術</a:t>
            </a:r>
            <a:endParaRPr kumimoji="1" lang="en-US" altLang="zh-TW" sz="32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en-US" altLang="zh-TW" sz="32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B</a:t>
            </a:r>
            <a:r>
              <a:rPr kumimoji="1" lang="zh-TW" altLang="en-US" sz="32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：指南車</a:t>
            </a:r>
            <a:endParaRPr kumimoji="1" lang="en-US" altLang="zh-TW" sz="32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en-US" altLang="zh-TW" sz="32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C</a:t>
            </a:r>
            <a:r>
              <a:rPr kumimoji="1" lang="zh-TW" altLang="en-US" sz="32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：活字印刷術</a:t>
            </a:r>
            <a:endParaRPr kumimoji="1" lang="en-US" altLang="zh-TW" sz="32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en-US" altLang="zh-TW" sz="32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D</a:t>
            </a:r>
            <a:r>
              <a:rPr kumimoji="1" lang="zh-TW" altLang="en-US" sz="32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：火藥</a:t>
            </a:r>
            <a:endParaRPr kumimoji="1" lang="zh-HK" altLang="en-US" sz="32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101090" y="2783205"/>
            <a:ext cx="3128645" cy="81851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C0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9385" y="2115185"/>
            <a:ext cx="5483225" cy="30848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>
                <a:latin typeface="微軟正黑體" panose="020B0604030504040204" charset="-120"/>
                <a:ea typeface="微軟正黑體" panose="020B0604030504040204" charset="-120"/>
              </a:rPr>
              <a:t>張衡人物小檔案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40055" y="1697990"/>
            <a:ext cx="8560435" cy="4554220"/>
          </a:xfrm>
        </p:spPr>
        <p:txBody>
          <a:bodyPr>
            <a:normAutofit/>
          </a:bodyPr>
          <a:lstStyle/>
          <a:p>
            <a:r>
              <a:rPr kumimoji="1" lang="zh-HK" altLang="en-US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張衡</a:t>
            </a:r>
            <a:r>
              <a:rPr kumimoji="1" lang="zh-TW" altLang="en-US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（公元</a:t>
            </a:r>
            <a:r>
              <a:rPr kumimoji="1" lang="en-US" altLang="zh-TW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78-</a:t>
            </a:r>
            <a:r>
              <a:rPr kumimoji="1" lang="zh-TW" altLang="en-US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公元</a:t>
            </a:r>
            <a:r>
              <a:rPr kumimoji="1" lang="en-US" altLang="zh-TW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139</a:t>
            </a:r>
            <a:r>
              <a:rPr kumimoji="1" lang="zh-TW" altLang="en-US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）</a:t>
            </a:r>
            <a:r>
              <a:rPr kumimoji="1" lang="zh-HK" altLang="en-US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，</a:t>
            </a:r>
            <a:r>
              <a:rPr kumimoji="1" lang="zh-TW" altLang="en-US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東漢人，</a:t>
            </a:r>
            <a:r>
              <a:rPr kumimoji="1" lang="zh-HK" altLang="en-US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南陽郡西鄂縣人</a:t>
            </a:r>
            <a:endParaRPr kumimoji="1" lang="en-US" altLang="zh-HK" sz="28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TW" altLang="en-US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中國古代著名天文學家、地理學家、數學家、科學家、發明家、文學家</a:t>
            </a:r>
            <a:endParaRPr kumimoji="1" lang="en-US" altLang="zh-TW" sz="28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與揚雄、班固、司馬相如並稱為</a:t>
            </a:r>
            <a:r>
              <a:rPr kumimoji="1" lang="zh-HK" altLang="en-US" sz="28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漢賦四大家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r="2388"/>
          <a:stretch>
            <a:fillRect/>
          </a:stretch>
        </p:blipFill>
        <p:spPr>
          <a:xfrm>
            <a:off x="9152890" y="901700"/>
            <a:ext cx="2910840" cy="382524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圖片 4" descr="一張含有 洋裝, 畫畫 的圖片&#10;&#10;自動產生的描述"/>
          <p:cNvPicPr>
            <a:picLocks noChangeAspect="1"/>
          </p:cNvPicPr>
          <p:nvPr/>
        </p:nvPicPr>
        <p:blipFill rotWithShape="1">
          <a:blip r:embed="rId2"/>
          <a:srcRect r="-1" b="749"/>
          <a:stretch>
            <a:fillRect/>
          </a:stretch>
        </p:blipFill>
        <p:spPr>
          <a:xfrm>
            <a:off x="464185" y="910590"/>
            <a:ext cx="2790825" cy="2790825"/>
          </a:xfrm>
          <a:custGeom>
            <a:avLst/>
            <a:gdLst/>
            <a:ahLst/>
            <a:cxnLst/>
            <a:rect l="l" t="t" r="r" b="b"/>
            <a:pathLst>
              <a:path w="3059154" h="3059154">
                <a:moveTo>
                  <a:pt x="1529577" y="0"/>
                </a:moveTo>
                <a:cubicBezTo>
                  <a:pt x="2374339" y="0"/>
                  <a:pt x="3059154" y="684815"/>
                  <a:pt x="3059154" y="1529577"/>
                </a:cubicBezTo>
                <a:cubicBezTo>
                  <a:pt x="3059154" y="2374339"/>
                  <a:pt x="2374339" y="3059154"/>
                  <a:pt x="1529577" y="3059154"/>
                </a:cubicBezTo>
                <a:cubicBezTo>
                  <a:pt x="684815" y="3059154"/>
                  <a:pt x="0" y="2374339"/>
                  <a:pt x="0" y="1529577"/>
                </a:cubicBezTo>
                <a:cubicBezTo>
                  <a:pt x="0" y="684815"/>
                  <a:pt x="684815" y="0"/>
                  <a:pt x="1529577" y="0"/>
                </a:cubicBezTo>
                <a:close/>
              </a:path>
            </a:pathLst>
          </a:custGeom>
        </p:spPr>
      </p:pic>
      <p:pic>
        <p:nvPicPr>
          <p:cNvPr id="8" name="圖片 7" descr="一張含有 畫畫 的圖片&#10;&#10;自動產生的描述"/>
          <p:cNvPicPr>
            <a:picLocks noChangeAspect="1"/>
          </p:cNvPicPr>
          <p:nvPr/>
        </p:nvPicPr>
        <p:blipFill rotWithShape="1">
          <a:blip r:embed="rId3"/>
          <a:srcRect r="2" b="22355"/>
          <a:stretch>
            <a:fillRect/>
          </a:stretch>
        </p:blipFill>
        <p:spPr>
          <a:xfrm>
            <a:off x="3422015" y="910590"/>
            <a:ext cx="2713990" cy="2713990"/>
          </a:xfrm>
          <a:custGeom>
            <a:avLst/>
            <a:gdLst/>
            <a:ahLst/>
            <a:cxnLst/>
            <a:rect l="l" t="t" r="r" b="b"/>
            <a:pathLst>
              <a:path w="3059154" h="3059154">
                <a:moveTo>
                  <a:pt x="1529577" y="0"/>
                </a:moveTo>
                <a:cubicBezTo>
                  <a:pt x="2374339" y="0"/>
                  <a:pt x="3059154" y="684815"/>
                  <a:pt x="3059154" y="1529577"/>
                </a:cubicBezTo>
                <a:cubicBezTo>
                  <a:pt x="3059154" y="2374339"/>
                  <a:pt x="2374339" y="3059154"/>
                  <a:pt x="1529577" y="3059154"/>
                </a:cubicBezTo>
                <a:cubicBezTo>
                  <a:pt x="684815" y="3059154"/>
                  <a:pt x="0" y="2374339"/>
                  <a:pt x="0" y="1529577"/>
                </a:cubicBezTo>
                <a:cubicBezTo>
                  <a:pt x="0" y="684815"/>
                  <a:pt x="684815" y="0"/>
                  <a:pt x="1529577" y="0"/>
                </a:cubicBezTo>
                <a:close/>
              </a:path>
            </a:pathLst>
          </a:custGeom>
        </p:spPr>
      </p:pic>
      <p:pic>
        <p:nvPicPr>
          <p:cNvPr id="7" name="圖片 6" descr="一張含有 文字, 畫畫 的圖片&#10;&#10;自動產生的描述"/>
          <p:cNvPicPr>
            <a:picLocks noChangeAspect="1"/>
          </p:cNvPicPr>
          <p:nvPr/>
        </p:nvPicPr>
        <p:blipFill rotWithShape="1">
          <a:blip r:embed="rId4"/>
          <a:srcRect t="12870" r="1" b="1380"/>
          <a:stretch>
            <a:fillRect/>
          </a:stretch>
        </p:blipFill>
        <p:spPr>
          <a:xfrm>
            <a:off x="6240780" y="1046480"/>
            <a:ext cx="2686685" cy="2686685"/>
          </a:xfrm>
          <a:custGeom>
            <a:avLst/>
            <a:gdLst/>
            <a:ahLst/>
            <a:cxnLst/>
            <a:rect l="l" t="t" r="r" b="b"/>
            <a:pathLst>
              <a:path w="3059154" h="3059154">
                <a:moveTo>
                  <a:pt x="1529577" y="0"/>
                </a:moveTo>
                <a:cubicBezTo>
                  <a:pt x="2374339" y="0"/>
                  <a:pt x="3059154" y="684815"/>
                  <a:pt x="3059154" y="1529577"/>
                </a:cubicBezTo>
                <a:cubicBezTo>
                  <a:pt x="3059154" y="2374339"/>
                  <a:pt x="2374339" y="3059154"/>
                  <a:pt x="1529577" y="3059154"/>
                </a:cubicBezTo>
                <a:cubicBezTo>
                  <a:pt x="684815" y="3059154"/>
                  <a:pt x="0" y="2374339"/>
                  <a:pt x="0" y="1529577"/>
                </a:cubicBezTo>
                <a:cubicBezTo>
                  <a:pt x="0" y="684815"/>
                  <a:pt x="684815" y="0"/>
                  <a:pt x="1529577" y="0"/>
                </a:cubicBezTo>
                <a:close/>
              </a:path>
            </a:pathLst>
          </a:custGeom>
        </p:spPr>
      </p:pic>
      <p:pic>
        <p:nvPicPr>
          <p:cNvPr id="6" name="圖片 5" descr="一張含有 畫畫 的圖片&#10;&#10;自動產生的描述"/>
          <p:cNvPicPr>
            <a:picLocks noChangeAspect="1"/>
          </p:cNvPicPr>
          <p:nvPr/>
        </p:nvPicPr>
        <p:blipFill rotWithShape="1">
          <a:blip r:embed="rId5"/>
          <a:srcRect r="2" b="18877"/>
          <a:stretch>
            <a:fillRect/>
          </a:stretch>
        </p:blipFill>
        <p:spPr>
          <a:xfrm>
            <a:off x="9083040" y="878205"/>
            <a:ext cx="2856230" cy="2856230"/>
          </a:xfrm>
          <a:custGeom>
            <a:avLst/>
            <a:gdLst/>
            <a:ahLst/>
            <a:cxnLst/>
            <a:rect l="l" t="t" r="r" b="b"/>
            <a:pathLst>
              <a:path w="2393580" h="2393580">
                <a:moveTo>
                  <a:pt x="1196790" y="0"/>
                </a:moveTo>
                <a:cubicBezTo>
                  <a:pt x="1857759" y="0"/>
                  <a:pt x="2393580" y="535821"/>
                  <a:pt x="2393580" y="1196790"/>
                </a:cubicBezTo>
                <a:cubicBezTo>
                  <a:pt x="2393580" y="1857759"/>
                  <a:pt x="1857759" y="2393580"/>
                  <a:pt x="1196790" y="2393580"/>
                </a:cubicBezTo>
                <a:cubicBezTo>
                  <a:pt x="535821" y="2393580"/>
                  <a:pt x="0" y="1857759"/>
                  <a:pt x="0" y="1196790"/>
                </a:cubicBezTo>
                <a:cubicBezTo>
                  <a:pt x="0" y="535821"/>
                  <a:pt x="535821" y="0"/>
                  <a:pt x="1196790" y="0"/>
                </a:cubicBezTo>
                <a:close/>
              </a:path>
            </a:pathLst>
          </a:custGeom>
        </p:spPr>
      </p:pic>
      <p:sp>
        <p:nvSpPr>
          <p:cNvPr id="9" name="文字方塊 8"/>
          <p:cNvSpPr txBox="1"/>
          <p:nvPr/>
        </p:nvSpPr>
        <p:spPr>
          <a:xfrm>
            <a:off x="1159053" y="3811215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司馬相如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4382674" y="3811215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揚雄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7188179" y="3811214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班固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10114816" y="3811214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張衡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560955" y="4744720"/>
            <a:ext cx="681863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zh-HK" altLang="en-US" sz="4000" spc="750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有聽說過</a:t>
            </a:r>
            <a:r>
              <a:rPr kumimoji="1" lang="zh-TW" altLang="en-US" sz="4000" spc="750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漢賦四大家嗎？</a:t>
            </a:r>
            <a:endParaRPr kumimoji="1" lang="en-US" altLang="zh-HK" sz="4000" spc="750" dirty="0">
              <a:latin typeface="微軟正黑體" panose="020B0604030504040204" charset="-120"/>
              <a:ea typeface="微軟正黑體" panose="020B060403050404020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>
                <a:latin typeface="微軟正黑體" panose="020B0604030504040204" charset="-120"/>
                <a:ea typeface="微軟正黑體" panose="020B0604030504040204" charset="-120"/>
              </a:rPr>
              <a:t>背景資料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16330" y="2026674"/>
            <a:ext cx="10240903" cy="3956179"/>
          </a:xfrm>
        </p:spPr>
        <p:txBody>
          <a:bodyPr/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生於南陽大族，即仕族世家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祖父張堪，官至蜀郡太守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年少時赴雒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</a:rPr>
              <a:t>（洛）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陽大學讀書，通曉五經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為人謙遜而勤奮好學，淡泊名利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曾受舉薦為「孝廉」，又獲外戚大將軍鄧騭徵召為官，均沒有接受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endParaRPr kumimoji="1" lang="zh-HK" altLang="en-US" dirty="0">
              <a:latin typeface="微軟正黑體" panose="020B0604030504040204" charset="-120"/>
              <a:ea typeface="微軟正黑體" panose="020B0604030504040204" charset="-12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0400" y="346710"/>
            <a:ext cx="2767965" cy="380682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0635" y="6141720"/>
            <a:ext cx="4453255" cy="7162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TextBox 2"/>
          <p:cNvSpPr txBox="1"/>
          <p:nvPr/>
        </p:nvSpPr>
        <p:spPr>
          <a:xfrm>
            <a:off x="4256405" y="6211570"/>
            <a:ext cx="3687445" cy="61531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latinLnBrk="1"/>
            <a:r>
              <a:rPr kumimoji="1" lang="zh-HK" altLang="en-US" sz="4000" b="1" u="sng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官場生涯一覽</a:t>
            </a:r>
          </a:p>
        </p:txBody>
      </p:sp>
      <p:cxnSp>
        <p:nvCxnSpPr>
          <p:cNvPr id="77" name="Connector 3"/>
          <p:cNvCxnSpPr/>
          <p:nvPr/>
        </p:nvCxnSpPr>
        <p:spPr>
          <a:xfrm>
            <a:off x="253" y="4414178"/>
            <a:ext cx="12200019" cy="0"/>
          </a:xfrm>
          <a:prstGeom prst="straightConnector1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78" name="Freeform 4"/>
          <p:cNvSpPr/>
          <p:nvPr/>
        </p:nvSpPr>
        <p:spPr>
          <a:xfrm>
            <a:off x="555997" y="4234398"/>
            <a:ext cx="386501" cy="386501"/>
          </a:xfrm>
          <a:custGeom>
            <a:avLst/>
            <a:gdLst/>
            <a:ahLst/>
            <a:cxnLst/>
            <a:rect l="l" t="t" r="r" b="b"/>
            <a:pathLst>
              <a:path w="366460" h="366460">
                <a:moveTo>
                  <a:pt x="366460" y="183230"/>
                </a:moveTo>
                <a:cubicBezTo>
                  <a:pt x="366460" y="284426"/>
                  <a:pt x="284426" y="366460"/>
                  <a:pt x="183230" y="366460"/>
                </a:cubicBezTo>
                <a:cubicBezTo>
                  <a:pt x="82034" y="366460"/>
                  <a:pt x="0" y="284426"/>
                  <a:pt x="0" y="183230"/>
                </a:cubicBezTo>
                <a:cubicBezTo>
                  <a:pt x="0" y="82034"/>
                  <a:pt x="82034" y="0"/>
                  <a:pt x="183230" y="0"/>
                </a:cubicBezTo>
                <a:cubicBezTo>
                  <a:pt x="284426" y="0"/>
                  <a:pt x="366460" y="82034"/>
                  <a:pt x="366460" y="183230"/>
                </a:cubicBezTo>
                <a:close/>
              </a:path>
            </a:pathLst>
          </a:custGeom>
          <a:solidFill>
            <a:srgbClr val="73D46C"/>
          </a:solidFill>
        </p:spPr>
        <p:txBody>
          <a:bodyPr lIns="133945" rIns="133945" rtlCol="0" anchor="ctr"/>
          <a:lstStyle/>
          <a:p>
            <a:pPr algn="l"/>
            <a:endParaRPr lang="en-US" sz="1160"/>
          </a:p>
        </p:txBody>
      </p:sp>
      <p:sp>
        <p:nvSpPr>
          <p:cNvPr id="79" name="Freeform 5"/>
          <p:cNvSpPr/>
          <p:nvPr/>
        </p:nvSpPr>
        <p:spPr>
          <a:xfrm>
            <a:off x="1726347" y="4220661"/>
            <a:ext cx="386501" cy="386501"/>
          </a:xfrm>
          <a:custGeom>
            <a:avLst/>
            <a:gdLst/>
            <a:ahLst/>
            <a:cxnLst/>
            <a:rect l="l" t="t" r="r" b="b"/>
            <a:pathLst>
              <a:path w="366460" h="366460">
                <a:moveTo>
                  <a:pt x="366460" y="183230"/>
                </a:moveTo>
                <a:cubicBezTo>
                  <a:pt x="366460" y="284426"/>
                  <a:pt x="284426" y="366460"/>
                  <a:pt x="183230" y="366460"/>
                </a:cubicBezTo>
                <a:cubicBezTo>
                  <a:pt x="82034" y="366460"/>
                  <a:pt x="0" y="284426"/>
                  <a:pt x="0" y="183230"/>
                </a:cubicBezTo>
                <a:cubicBezTo>
                  <a:pt x="0" y="82034"/>
                  <a:pt x="82034" y="0"/>
                  <a:pt x="183230" y="0"/>
                </a:cubicBezTo>
                <a:cubicBezTo>
                  <a:pt x="284426" y="0"/>
                  <a:pt x="366460" y="82034"/>
                  <a:pt x="366460" y="183230"/>
                </a:cubicBezTo>
                <a:close/>
              </a:path>
            </a:pathLst>
          </a:custGeom>
          <a:solidFill>
            <a:srgbClr val="FFFF00"/>
          </a:solidFill>
        </p:spPr>
        <p:txBody>
          <a:bodyPr lIns="133945" rIns="133945" rtlCol="0" anchor="ctr"/>
          <a:lstStyle/>
          <a:p>
            <a:pPr algn="l"/>
            <a:endParaRPr lang="en-US" sz="1160"/>
          </a:p>
        </p:txBody>
      </p:sp>
      <p:sp>
        <p:nvSpPr>
          <p:cNvPr id="80" name="Freeform 6"/>
          <p:cNvSpPr/>
          <p:nvPr/>
        </p:nvSpPr>
        <p:spPr>
          <a:xfrm>
            <a:off x="3070627" y="4234046"/>
            <a:ext cx="386501" cy="386501"/>
          </a:xfrm>
          <a:custGeom>
            <a:avLst/>
            <a:gdLst/>
            <a:ahLst/>
            <a:cxnLst/>
            <a:rect l="l" t="t" r="r" b="b"/>
            <a:pathLst>
              <a:path w="366460" h="366460">
                <a:moveTo>
                  <a:pt x="366460" y="183230"/>
                </a:moveTo>
                <a:cubicBezTo>
                  <a:pt x="366460" y="284426"/>
                  <a:pt x="284426" y="366460"/>
                  <a:pt x="183230" y="366460"/>
                </a:cubicBezTo>
                <a:cubicBezTo>
                  <a:pt x="82034" y="366460"/>
                  <a:pt x="0" y="284426"/>
                  <a:pt x="0" y="183230"/>
                </a:cubicBezTo>
                <a:cubicBezTo>
                  <a:pt x="0" y="82034"/>
                  <a:pt x="82034" y="0"/>
                  <a:pt x="183230" y="0"/>
                </a:cubicBezTo>
                <a:cubicBezTo>
                  <a:pt x="284426" y="0"/>
                  <a:pt x="366460" y="82034"/>
                  <a:pt x="366460" y="183230"/>
                </a:cubicBezTo>
                <a:close/>
              </a:path>
            </a:pathLst>
          </a:custGeom>
          <a:solidFill>
            <a:srgbClr val="5AAAE4"/>
          </a:solidFill>
        </p:spPr>
        <p:txBody>
          <a:bodyPr lIns="133945" rIns="133945" rtlCol="0" anchor="ctr"/>
          <a:lstStyle/>
          <a:p>
            <a:pPr algn="l"/>
            <a:endParaRPr lang="en-US" sz="1160"/>
          </a:p>
        </p:txBody>
      </p:sp>
      <p:sp>
        <p:nvSpPr>
          <p:cNvPr id="81" name="Freeform 7"/>
          <p:cNvSpPr/>
          <p:nvPr/>
        </p:nvSpPr>
        <p:spPr>
          <a:xfrm>
            <a:off x="4456966" y="4251132"/>
            <a:ext cx="386501" cy="386501"/>
          </a:xfrm>
          <a:custGeom>
            <a:avLst/>
            <a:gdLst/>
            <a:ahLst/>
            <a:cxnLst/>
            <a:rect l="l" t="t" r="r" b="b"/>
            <a:pathLst>
              <a:path w="366460" h="366460">
                <a:moveTo>
                  <a:pt x="366460" y="183230"/>
                </a:moveTo>
                <a:cubicBezTo>
                  <a:pt x="366460" y="284426"/>
                  <a:pt x="284426" y="366460"/>
                  <a:pt x="183230" y="366460"/>
                </a:cubicBezTo>
                <a:cubicBezTo>
                  <a:pt x="82034" y="366460"/>
                  <a:pt x="0" y="284426"/>
                  <a:pt x="0" y="183230"/>
                </a:cubicBezTo>
                <a:cubicBezTo>
                  <a:pt x="0" y="82034"/>
                  <a:pt x="82034" y="0"/>
                  <a:pt x="183230" y="0"/>
                </a:cubicBezTo>
                <a:cubicBezTo>
                  <a:pt x="284426" y="0"/>
                  <a:pt x="366460" y="82034"/>
                  <a:pt x="366460" y="183230"/>
                </a:cubicBezTo>
                <a:close/>
              </a:path>
            </a:pathLst>
          </a:custGeom>
          <a:solidFill>
            <a:srgbClr val="A579C7"/>
          </a:solidFill>
        </p:spPr>
        <p:txBody>
          <a:bodyPr lIns="133945" rIns="133945" rtlCol="0" anchor="ctr"/>
          <a:lstStyle/>
          <a:p>
            <a:pPr algn="l"/>
            <a:endParaRPr lang="en-US" sz="1160"/>
          </a:p>
        </p:txBody>
      </p:sp>
      <p:sp>
        <p:nvSpPr>
          <p:cNvPr id="82" name="Freeform 8"/>
          <p:cNvSpPr/>
          <p:nvPr/>
        </p:nvSpPr>
        <p:spPr>
          <a:xfrm>
            <a:off x="5844074" y="4251107"/>
            <a:ext cx="386501" cy="386501"/>
          </a:xfrm>
          <a:custGeom>
            <a:avLst/>
            <a:gdLst/>
            <a:ahLst/>
            <a:cxnLst/>
            <a:rect l="l" t="t" r="r" b="b"/>
            <a:pathLst>
              <a:path w="366460" h="366460">
                <a:moveTo>
                  <a:pt x="366460" y="183230"/>
                </a:moveTo>
                <a:cubicBezTo>
                  <a:pt x="366460" y="284426"/>
                  <a:pt x="284426" y="366460"/>
                  <a:pt x="183230" y="366460"/>
                </a:cubicBezTo>
                <a:cubicBezTo>
                  <a:pt x="82034" y="366460"/>
                  <a:pt x="0" y="284426"/>
                  <a:pt x="0" y="183230"/>
                </a:cubicBezTo>
                <a:cubicBezTo>
                  <a:pt x="0" y="82034"/>
                  <a:pt x="82034" y="0"/>
                  <a:pt x="183230" y="0"/>
                </a:cubicBezTo>
                <a:cubicBezTo>
                  <a:pt x="284426" y="0"/>
                  <a:pt x="366460" y="82034"/>
                  <a:pt x="366460" y="183230"/>
                </a:cubicBezTo>
                <a:close/>
              </a:path>
            </a:pathLst>
          </a:custGeom>
          <a:solidFill>
            <a:srgbClr val="73D46C"/>
          </a:solidFill>
        </p:spPr>
        <p:txBody>
          <a:bodyPr lIns="133945" rIns="133945" rtlCol="0" anchor="ctr"/>
          <a:lstStyle/>
          <a:p>
            <a:pPr algn="l"/>
            <a:endParaRPr lang="en-US" sz="1160"/>
          </a:p>
        </p:txBody>
      </p:sp>
      <p:sp>
        <p:nvSpPr>
          <p:cNvPr id="83" name="TextBox 9"/>
          <p:cNvSpPr txBox="1"/>
          <p:nvPr/>
        </p:nvSpPr>
        <p:spPr>
          <a:xfrm>
            <a:off x="3090545" y="4620895"/>
            <a:ext cx="368935" cy="1590675"/>
          </a:xfrm>
          <a:prstGeom prst="rect">
            <a:avLst/>
          </a:prstGeom>
        </p:spPr>
        <p:txBody>
          <a:bodyPr vert="eaVert" wrap="square" lIns="0" tIns="0" rIns="0" bIns="0" rtlCol="0" anchor="ctr">
            <a:spAutoFit/>
          </a:bodyPr>
          <a:lstStyle/>
          <a:p>
            <a:pPr algn="ctr" latinLnBrk="1"/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公元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133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年</a:t>
            </a:r>
          </a:p>
        </p:txBody>
      </p:sp>
      <p:sp>
        <p:nvSpPr>
          <p:cNvPr id="84" name="TextBox 10"/>
          <p:cNvSpPr txBox="1"/>
          <p:nvPr/>
        </p:nvSpPr>
        <p:spPr>
          <a:xfrm>
            <a:off x="556260" y="4458970"/>
            <a:ext cx="368935" cy="1831340"/>
          </a:xfrm>
          <a:prstGeom prst="rect">
            <a:avLst/>
          </a:prstGeom>
        </p:spPr>
        <p:txBody>
          <a:bodyPr vert="eaVert" wrap="square" lIns="0" tIns="0" rIns="0" bIns="0" rtlCol="0" anchor="ctr">
            <a:spAutoFit/>
          </a:bodyPr>
          <a:lstStyle/>
          <a:p>
            <a:pPr algn="ctr" latinLnBrk="1"/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公元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138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年</a:t>
            </a:r>
          </a:p>
        </p:txBody>
      </p:sp>
      <p:sp>
        <p:nvSpPr>
          <p:cNvPr id="85" name="TextBox 11"/>
          <p:cNvSpPr txBox="1"/>
          <p:nvPr/>
        </p:nvSpPr>
        <p:spPr>
          <a:xfrm>
            <a:off x="8615045" y="4637405"/>
            <a:ext cx="368935" cy="1520190"/>
          </a:xfrm>
          <a:prstGeom prst="rect">
            <a:avLst/>
          </a:prstGeom>
        </p:spPr>
        <p:txBody>
          <a:bodyPr vert="eaVert" wrap="square" lIns="0" tIns="0" rIns="0" bIns="0" rtlCol="0" anchor="ctr">
            <a:spAutoFit/>
          </a:bodyPr>
          <a:lstStyle/>
          <a:p>
            <a:pPr algn="ctr" latinLnBrk="1"/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公元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114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年</a:t>
            </a:r>
            <a:endParaRPr lang="en-US" sz="2400"/>
          </a:p>
        </p:txBody>
      </p:sp>
      <p:sp>
        <p:nvSpPr>
          <p:cNvPr id="108" name="TextBox 24"/>
          <p:cNvSpPr txBox="1"/>
          <p:nvPr/>
        </p:nvSpPr>
        <p:spPr>
          <a:xfrm>
            <a:off x="554990" y="743585"/>
            <a:ext cx="388620" cy="3396615"/>
          </a:xfrm>
          <a:prstGeom prst="rect">
            <a:avLst/>
          </a:prstGeom>
        </p:spPr>
        <p:txBody>
          <a:bodyPr vert="eaVert" wrap="square" lIns="0" tIns="0" rIns="0" bIns="0" rtlCol="0" anchor="ctr">
            <a:spAutoFit/>
          </a:bodyPr>
          <a:lstStyle/>
          <a:p>
            <a:pPr indent="0">
              <a:buFont typeface="+mj-lt"/>
              <a:buNone/>
            </a:pPr>
            <a:r>
              <a:rPr kumimoji="1" lang="zh-TW" altLang="en-US" sz="2525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升遷尚書</a:t>
            </a:r>
            <a:endParaRPr lang="en-US" sz="2530"/>
          </a:p>
        </p:txBody>
      </p:sp>
      <p:sp>
        <p:nvSpPr>
          <p:cNvPr id="109" name="TextBox 25"/>
          <p:cNvSpPr txBox="1"/>
          <p:nvPr/>
        </p:nvSpPr>
        <p:spPr>
          <a:xfrm>
            <a:off x="3070860" y="743585"/>
            <a:ext cx="388620" cy="3388360"/>
          </a:xfrm>
          <a:prstGeom prst="rect">
            <a:avLst/>
          </a:prstGeom>
        </p:spPr>
        <p:txBody>
          <a:bodyPr vert="eaVert" wrap="square" lIns="0" tIns="0" rIns="0" bIns="0" rtlCol="0" anchor="ctr">
            <a:spAutoFit/>
          </a:bodyPr>
          <a:lstStyle/>
          <a:p>
            <a:pPr indent="0">
              <a:buFont typeface="+mj-lt"/>
              <a:buNone/>
            </a:pPr>
            <a:r>
              <a:rPr kumimoji="1" lang="zh-TW" altLang="en-US" sz="2525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遷任侍中</a:t>
            </a:r>
            <a:endParaRPr lang="en-US" sz="2530"/>
          </a:p>
        </p:txBody>
      </p:sp>
      <p:sp>
        <p:nvSpPr>
          <p:cNvPr id="110" name="TextBox 26"/>
          <p:cNvSpPr txBox="1"/>
          <p:nvPr/>
        </p:nvSpPr>
        <p:spPr>
          <a:xfrm>
            <a:off x="8614974" y="718016"/>
            <a:ext cx="388620" cy="3489945"/>
          </a:xfrm>
          <a:prstGeom prst="rect">
            <a:avLst/>
          </a:prstGeom>
        </p:spPr>
        <p:txBody>
          <a:bodyPr vert="eaVert" wrap="square" lIns="0" tIns="0" rIns="0" bIns="0" rtlCol="0" anchor="ctr">
            <a:spAutoFit/>
          </a:bodyPr>
          <a:lstStyle/>
          <a:p>
            <a:pPr indent="0">
              <a:buFont typeface="+mj-lt"/>
              <a:buNone/>
            </a:pPr>
            <a:r>
              <a:rPr kumimoji="1" lang="zh-TW" altLang="en-US" sz="2525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遷任尚書侍郎</a:t>
            </a:r>
            <a:endParaRPr lang="en-US" sz="2530"/>
          </a:p>
        </p:txBody>
      </p:sp>
      <p:sp>
        <p:nvSpPr>
          <p:cNvPr id="3" name="Freeform 8"/>
          <p:cNvSpPr/>
          <p:nvPr/>
        </p:nvSpPr>
        <p:spPr>
          <a:xfrm>
            <a:off x="7321322" y="4207927"/>
            <a:ext cx="386501" cy="386501"/>
          </a:xfrm>
          <a:custGeom>
            <a:avLst/>
            <a:gdLst/>
            <a:ahLst/>
            <a:cxnLst/>
            <a:rect l="l" t="t" r="r" b="b"/>
            <a:pathLst>
              <a:path w="366460" h="366460">
                <a:moveTo>
                  <a:pt x="366460" y="183230"/>
                </a:moveTo>
                <a:cubicBezTo>
                  <a:pt x="366460" y="284426"/>
                  <a:pt x="284426" y="366460"/>
                  <a:pt x="183230" y="366460"/>
                </a:cubicBezTo>
                <a:cubicBezTo>
                  <a:pt x="82034" y="366460"/>
                  <a:pt x="0" y="284426"/>
                  <a:pt x="0" y="183230"/>
                </a:cubicBezTo>
                <a:cubicBezTo>
                  <a:pt x="0" y="82034"/>
                  <a:pt x="82034" y="0"/>
                  <a:pt x="183230" y="0"/>
                </a:cubicBezTo>
                <a:cubicBezTo>
                  <a:pt x="284426" y="0"/>
                  <a:pt x="366460" y="82034"/>
                  <a:pt x="366460" y="183230"/>
                </a:cubicBezTo>
                <a:close/>
              </a:path>
            </a:pathLst>
          </a:custGeom>
          <a:solidFill>
            <a:srgbClr val="FFFF00"/>
          </a:solidFill>
        </p:spPr>
        <p:txBody>
          <a:bodyPr lIns="133945" rIns="133945" rtlCol="0" anchor="ctr"/>
          <a:lstStyle/>
          <a:p>
            <a:pPr algn="l"/>
            <a:endParaRPr lang="en-US" sz="1160"/>
          </a:p>
        </p:txBody>
      </p:sp>
      <p:sp>
        <p:nvSpPr>
          <p:cNvPr id="4" name="Freeform 8"/>
          <p:cNvSpPr/>
          <p:nvPr/>
        </p:nvSpPr>
        <p:spPr>
          <a:xfrm>
            <a:off x="8616677" y="4233962"/>
            <a:ext cx="386501" cy="386501"/>
          </a:xfrm>
          <a:custGeom>
            <a:avLst/>
            <a:gdLst/>
            <a:ahLst/>
            <a:cxnLst/>
            <a:rect l="l" t="t" r="r" b="b"/>
            <a:pathLst>
              <a:path w="366460" h="366460">
                <a:moveTo>
                  <a:pt x="366460" y="183230"/>
                </a:moveTo>
                <a:cubicBezTo>
                  <a:pt x="366460" y="284426"/>
                  <a:pt x="284426" y="366460"/>
                  <a:pt x="183230" y="366460"/>
                </a:cubicBezTo>
                <a:cubicBezTo>
                  <a:pt x="82034" y="366460"/>
                  <a:pt x="0" y="284426"/>
                  <a:pt x="0" y="183230"/>
                </a:cubicBezTo>
                <a:cubicBezTo>
                  <a:pt x="0" y="82034"/>
                  <a:pt x="82034" y="0"/>
                  <a:pt x="183230" y="0"/>
                </a:cubicBezTo>
                <a:cubicBezTo>
                  <a:pt x="284426" y="0"/>
                  <a:pt x="366460" y="82034"/>
                  <a:pt x="366460" y="183230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lIns="133945" rIns="133945" rtlCol="0" anchor="ctr"/>
          <a:lstStyle/>
          <a:p>
            <a:pPr algn="l"/>
            <a:endParaRPr lang="en-US" sz="1160"/>
          </a:p>
        </p:txBody>
      </p:sp>
      <p:sp>
        <p:nvSpPr>
          <p:cNvPr id="5" name="文本框 4"/>
          <p:cNvSpPr txBox="1"/>
          <p:nvPr/>
        </p:nvSpPr>
        <p:spPr>
          <a:xfrm>
            <a:off x="7229584" y="689173"/>
            <a:ext cx="571500" cy="35194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indent="0">
              <a:buFont typeface="+mj-lt"/>
              <a:buNone/>
            </a:pPr>
            <a:r>
              <a:rPr kumimoji="1" lang="zh-TW" altLang="en-US" sz="2525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開始出任太史令</a:t>
            </a:r>
            <a:endParaRPr lang="zh-CN" altLang="en-US" sz="2530"/>
          </a:p>
        </p:txBody>
      </p:sp>
      <p:sp>
        <p:nvSpPr>
          <p:cNvPr id="6" name="文本框 5"/>
          <p:cNvSpPr txBox="1"/>
          <p:nvPr/>
        </p:nvSpPr>
        <p:spPr>
          <a:xfrm>
            <a:off x="7249160" y="4523740"/>
            <a:ext cx="551815" cy="16186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zh-TW" sz="211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 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公元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115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年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760720" y="4607560"/>
            <a:ext cx="551815" cy="15354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公元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1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21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年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751195" y="688975"/>
            <a:ext cx="571500" cy="35179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indent="0">
              <a:buFont typeface="+mj-lt"/>
              <a:buNone/>
            </a:pPr>
            <a:r>
              <a:rPr kumimoji="1" lang="zh-TW" altLang="en-US" sz="2525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調職公車司馬令</a:t>
            </a:r>
            <a:endParaRPr lang="zh-CN" altLang="en-US" sz="2530"/>
          </a:p>
        </p:txBody>
      </p:sp>
      <p:sp>
        <p:nvSpPr>
          <p:cNvPr id="9" name="文本框 8"/>
          <p:cNvSpPr txBox="1"/>
          <p:nvPr/>
        </p:nvSpPr>
        <p:spPr>
          <a:xfrm>
            <a:off x="4364355" y="688975"/>
            <a:ext cx="571500" cy="34937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TW" altLang="en-US" sz="2525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復任太史令</a:t>
            </a:r>
            <a:endParaRPr lang="zh-CN" altLang="en-US" sz="2530"/>
          </a:p>
        </p:txBody>
      </p:sp>
      <p:sp>
        <p:nvSpPr>
          <p:cNvPr id="10" name="文本框 9"/>
          <p:cNvSpPr txBox="1"/>
          <p:nvPr/>
        </p:nvSpPr>
        <p:spPr>
          <a:xfrm>
            <a:off x="9740265" y="718185"/>
            <a:ext cx="960755" cy="35331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TW" altLang="en-US" sz="2525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張衡被漢安帝徵召，</a:t>
            </a:r>
          </a:p>
          <a:p>
            <a:r>
              <a:rPr kumimoji="1" lang="zh-TW" altLang="en-US" sz="2525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出任尚書台郎中</a:t>
            </a:r>
            <a:endParaRPr lang="zh-CN" altLang="en-US" sz="2530"/>
          </a:p>
        </p:txBody>
      </p:sp>
      <p:sp>
        <p:nvSpPr>
          <p:cNvPr id="11" name="文本框 10"/>
          <p:cNvSpPr txBox="1"/>
          <p:nvPr/>
        </p:nvSpPr>
        <p:spPr>
          <a:xfrm>
            <a:off x="11112500" y="744220"/>
            <a:ext cx="921385" cy="34899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indent="0">
              <a:buFont typeface="+mj-lt"/>
              <a:buNone/>
            </a:pP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出任南陽郡太守鮑德的</a:t>
            </a:r>
          </a:p>
          <a:p>
            <a:pPr indent="0">
              <a:buFont typeface="+mj-lt"/>
              <a:buNone/>
            </a:pP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主簿，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8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年後辭官讀書</a:t>
            </a:r>
            <a:endParaRPr lang="zh-CN" altLang="en-US" sz="2400"/>
          </a:p>
        </p:txBody>
      </p:sp>
      <p:sp>
        <p:nvSpPr>
          <p:cNvPr id="12" name="文本框 11"/>
          <p:cNvSpPr txBox="1"/>
          <p:nvPr/>
        </p:nvSpPr>
        <p:spPr>
          <a:xfrm>
            <a:off x="4364355" y="4592955"/>
            <a:ext cx="551815" cy="15640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公元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1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26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年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945370" y="4606925"/>
            <a:ext cx="551815" cy="16516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公元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111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年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1333480" y="4638040"/>
            <a:ext cx="551815" cy="15551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公元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1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00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年</a:t>
            </a:r>
          </a:p>
        </p:txBody>
      </p:sp>
      <p:sp>
        <p:nvSpPr>
          <p:cNvPr id="15" name="Freeform 7"/>
          <p:cNvSpPr/>
          <p:nvPr/>
        </p:nvSpPr>
        <p:spPr>
          <a:xfrm>
            <a:off x="10027989" y="4234364"/>
            <a:ext cx="386501" cy="386501"/>
          </a:xfrm>
          <a:custGeom>
            <a:avLst/>
            <a:gdLst/>
            <a:ahLst/>
            <a:cxnLst/>
            <a:rect l="l" t="t" r="r" b="b"/>
            <a:pathLst>
              <a:path w="366460" h="366460">
                <a:moveTo>
                  <a:pt x="366460" y="183230"/>
                </a:moveTo>
                <a:cubicBezTo>
                  <a:pt x="366460" y="284426"/>
                  <a:pt x="284426" y="366460"/>
                  <a:pt x="183230" y="366460"/>
                </a:cubicBezTo>
                <a:cubicBezTo>
                  <a:pt x="82034" y="366460"/>
                  <a:pt x="0" y="284426"/>
                  <a:pt x="0" y="183230"/>
                </a:cubicBezTo>
                <a:cubicBezTo>
                  <a:pt x="0" y="82034"/>
                  <a:pt x="82034" y="0"/>
                  <a:pt x="183230" y="0"/>
                </a:cubicBezTo>
                <a:cubicBezTo>
                  <a:pt x="284426" y="0"/>
                  <a:pt x="366460" y="82034"/>
                  <a:pt x="366460" y="183230"/>
                </a:cubicBezTo>
                <a:close/>
              </a:path>
            </a:pathLst>
          </a:custGeom>
          <a:solidFill>
            <a:srgbClr val="A579C7"/>
          </a:solidFill>
        </p:spPr>
        <p:txBody>
          <a:bodyPr lIns="133945" rIns="133945" rtlCol="0" anchor="ctr"/>
          <a:lstStyle/>
          <a:p>
            <a:pPr algn="l"/>
            <a:endParaRPr lang="en-US" sz="1160"/>
          </a:p>
        </p:txBody>
      </p:sp>
      <p:sp>
        <p:nvSpPr>
          <p:cNvPr id="16" name="Freeform 8"/>
          <p:cNvSpPr/>
          <p:nvPr/>
        </p:nvSpPr>
        <p:spPr>
          <a:xfrm>
            <a:off x="11439059" y="4219992"/>
            <a:ext cx="386501" cy="386501"/>
          </a:xfrm>
          <a:custGeom>
            <a:avLst/>
            <a:gdLst/>
            <a:ahLst/>
            <a:cxnLst/>
            <a:rect l="l" t="t" r="r" b="b"/>
            <a:pathLst>
              <a:path w="366460" h="366460">
                <a:moveTo>
                  <a:pt x="366460" y="183230"/>
                </a:moveTo>
                <a:cubicBezTo>
                  <a:pt x="366460" y="284426"/>
                  <a:pt x="284426" y="366460"/>
                  <a:pt x="183230" y="366460"/>
                </a:cubicBezTo>
                <a:cubicBezTo>
                  <a:pt x="82034" y="366460"/>
                  <a:pt x="0" y="284426"/>
                  <a:pt x="0" y="183230"/>
                </a:cubicBezTo>
                <a:cubicBezTo>
                  <a:pt x="0" y="82034"/>
                  <a:pt x="82034" y="0"/>
                  <a:pt x="183230" y="0"/>
                </a:cubicBezTo>
                <a:cubicBezTo>
                  <a:pt x="284426" y="0"/>
                  <a:pt x="366460" y="82034"/>
                  <a:pt x="366460" y="183230"/>
                </a:cubicBezTo>
                <a:close/>
              </a:path>
            </a:pathLst>
          </a:custGeom>
          <a:solidFill>
            <a:srgbClr val="73D46C"/>
          </a:solidFill>
        </p:spPr>
        <p:txBody>
          <a:bodyPr lIns="133945" rIns="133945" rtlCol="0" anchor="ctr"/>
          <a:lstStyle/>
          <a:p>
            <a:pPr algn="l"/>
            <a:endParaRPr lang="en-US" sz="1160"/>
          </a:p>
        </p:txBody>
      </p:sp>
      <p:sp>
        <p:nvSpPr>
          <p:cNvPr id="17" name="TextBox 24"/>
          <p:cNvSpPr txBox="1"/>
          <p:nvPr/>
        </p:nvSpPr>
        <p:spPr>
          <a:xfrm>
            <a:off x="1540185" y="689173"/>
            <a:ext cx="777875" cy="3490615"/>
          </a:xfrm>
          <a:prstGeom prst="rect">
            <a:avLst/>
          </a:prstGeom>
        </p:spPr>
        <p:txBody>
          <a:bodyPr vert="eaVert" wrap="square" lIns="0" tIns="0" rIns="0" bIns="0" rtlCol="0" anchor="ctr">
            <a:spAutoFit/>
          </a:bodyPr>
          <a:lstStyle/>
          <a:p>
            <a:pPr indent="0">
              <a:buFont typeface="+mj-lt"/>
              <a:buNone/>
            </a:pPr>
            <a:r>
              <a:rPr kumimoji="1" lang="zh-TW" altLang="en-US" sz="2525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被宦官迫害，</a:t>
            </a:r>
          </a:p>
          <a:p>
            <a:pPr indent="0">
              <a:buFont typeface="+mj-lt"/>
              <a:buNone/>
            </a:pPr>
            <a:r>
              <a:rPr kumimoji="1" lang="zh-TW" altLang="en-US" sz="2525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外調河間相</a:t>
            </a:r>
            <a:endParaRPr lang="en-US" sz="2530"/>
          </a:p>
        </p:txBody>
      </p:sp>
      <p:sp>
        <p:nvSpPr>
          <p:cNvPr id="18" name="TextBox 10"/>
          <p:cNvSpPr txBox="1"/>
          <p:nvPr/>
        </p:nvSpPr>
        <p:spPr>
          <a:xfrm>
            <a:off x="1744345" y="4606925"/>
            <a:ext cx="368935" cy="1581150"/>
          </a:xfrm>
          <a:prstGeom prst="rect">
            <a:avLst/>
          </a:prstGeom>
        </p:spPr>
        <p:txBody>
          <a:bodyPr vert="eaVert" wrap="square" lIns="0" tIns="0" rIns="0" bIns="0" rtlCol="0" anchor="ctr">
            <a:spAutoFit/>
          </a:bodyPr>
          <a:lstStyle/>
          <a:p>
            <a:pPr algn="ctr" latinLnBrk="1"/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公元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1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36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年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bldLvl="0" animBg="1"/>
      <p:bldP spid="78" grpId="0" bldLvl="0" animBg="1"/>
      <p:bldP spid="79" grpId="0" bldLvl="0" animBg="1"/>
      <p:bldP spid="80" grpId="0" bldLvl="0" animBg="1"/>
      <p:bldP spid="81" grpId="0" bldLvl="0" animBg="1"/>
      <p:bldP spid="82" grpId="0" bldLvl="0" animBg="1"/>
      <p:bldP spid="83" grpId="0" animBg="1"/>
      <p:bldP spid="84" grpId="0" animBg="1"/>
      <p:bldP spid="85" grpId="0" animBg="1"/>
      <p:bldP spid="108" grpId="0" animBg="1"/>
      <p:bldP spid="109" grpId="0" animBg="1"/>
      <p:bldP spid="110" grpId="0" animBg="1"/>
      <p:bldP spid="3" grpId="0" bldLvl="0" animBg="1"/>
      <p:bldP spid="4" grpId="0" bldLvl="0" animBg="1"/>
      <p:bldP spid="15" grpId="0" bldLvl="0" animBg="1"/>
      <p:bldP spid="16" grpId="0" bldLvl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HK" altLang="en-US" dirty="0">
                <a:latin typeface="微軟正黑體" panose="020B0604030504040204" charset="-120"/>
                <a:ea typeface="微軟正黑體" panose="020B0604030504040204" charset="-120"/>
              </a:rPr>
              <a:t>早期生活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06450" y="1861820"/>
            <a:ext cx="10368280" cy="3956050"/>
          </a:xfrm>
        </p:spPr>
        <p:txBody>
          <a:bodyPr>
            <a:no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張衡自幼聰穎好學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年紀輕輕便結識了許多有才能的學者（如：馬融、竇章、王符等人）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後來他去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擔任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南陽郡太守</a:t>
            </a:r>
            <a:r>
              <a:rPr kumimoji="1" lang="zh-CN" altLang="zh-HK" sz="2400" dirty="0">
                <a:latin typeface="微軟正黑體" panose="020B0604030504040204" charset="-120"/>
                <a:ea typeface="微軟正黑體" panose="020B0604030504040204" charset="-120"/>
              </a:rPr>
              <a:t>的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幕僚，負責起草文書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這段期間他完成了：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《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同聲歌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》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、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《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定情賦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》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、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《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兩京賦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》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、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《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南都賦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》</a:t>
            </a: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這些創作呈現出二千年前的時代精神和風貌，將漢代辭賦推向另一個高峰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pPr marL="0" indent="0">
              <a:buNone/>
            </a:pPr>
            <a:endParaRPr kumimoji="1" lang="zh-HK" altLang="en-US" sz="2400" dirty="0">
              <a:latin typeface="微軟正黑體" panose="020B0604030504040204" charset="-120"/>
              <a:ea typeface="微軟正黑體" panose="020B060403050404020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5995" y="567020"/>
            <a:ext cx="10240903" cy="1233488"/>
          </a:xfrm>
        </p:spPr>
        <p:txBody>
          <a:bodyPr/>
          <a:lstStyle/>
          <a:p>
            <a:r>
              <a:rPr kumimoji="1" lang="zh-HK" altLang="en-US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太史令</a:t>
            </a:r>
            <a:r>
              <a:rPr kumimoji="1" lang="en-US" altLang="zh-HK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——</a:t>
            </a:r>
            <a:r>
              <a:rPr kumimoji="1" lang="zh-HK" altLang="en-US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佔了張衡一半官場生涯的官</a:t>
            </a:r>
            <a:br>
              <a:rPr kumimoji="1" lang="en-US" altLang="zh-HK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</a:br>
            <a:endParaRPr kumimoji="1" lang="zh-HK" altLang="en-US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63600" y="1663065"/>
            <a:ext cx="7288530" cy="3956050"/>
          </a:xfrm>
        </p:spPr>
        <p:txBody>
          <a:bodyPr>
            <a:no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張衡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3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7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歲時出任太史令，前後共在任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14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年</a:t>
            </a:r>
            <a:endParaRPr kumimoji="1" lang="en-US" altLang="zh-TW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CN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太史令負責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記載史實，編寫史書，管理文化事宜</a:t>
            </a: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太史令不但是個史官，更是個天文官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負責監測各種天文現象，保障人民的農業收成和日常生活等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他在擔任太史令</a:t>
            </a:r>
            <a:r>
              <a:rPr kumimoji="1" lang="zh-CN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期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間完成了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《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靈憲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》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，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《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渾天儀注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》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等著作，闡述宇宙演化等理論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15835" r="19722" b="17222"/>
          <a:stretch>
            <a:fillRect/>
          </a:stretch>
        </p:blipFill>
        <p:spPr>
          <a:xfrm>
            <a:off x="8152130" y="1941195"/>
            <a:ext cx="3704590" cy="276479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5995" y="793080"/>
            <a:ext cx="10240903" cy="1233488"/>
          </a:xfrm>
        </p:spPr>
        <p:txBody>
          <a:bodyPr/>
          <a:lstStyle/>
          <a:p>
            <a:r>
              <a:rPr kumimoji="1" lang="zh-HK" altLang="en-US" dirty="0">
                <a:latin typeface="微軟正黑體" panose="020B0604030504040204" charset="-120"/>
                <a:ea typeface="微軟正黑體" panose="020B0604030504040204" charset="-120"/>
              </a:rPr>
              <a:t>張衡的政治思想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75360" y="2026674"/>
            <a:ext cx="10240903" cy="3956179"/>
          </a:xfrm>
        </p:spPr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張衡推崇道家學說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他極力反對朝庭的貪污腐敗以及王公貴族的奢侈生活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更曾多次上書皇帝，批評宦官專權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他很快受到了權貴們的報復，被外調為地方官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更多關於他的思想可參詳其晚年道家大作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《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思玄賦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》</a:t>
            </a:r>
            <a:endParaRPr kumimoji="1" lang="zh-HK" altLang="en-US" sz="2400" dirty="0">
              <a:latin typeface="微軟正黑體" panose="020B0604030504040204" charset="-120"/>
              <a:ea typeface="微軟正黑體" panose="020B0604030504040204" charset="-12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19864" r="9363"/>
          <a:stretch>
            <a:fillRect/>
          </a:stretch>
        </p:blipFill>
        <p:spPr>
          <a:xfrm>
            <a:off x="8200390" y="976630"/>
            <a:ext cx="3836670" cy="433895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>
                <a:latin typeface="微軟正黑體" panose="020B0604030504040204" charset="-120"/>
                <a:ea typeface="微軟正黑體" panose="020B0604030504040204" charset="-120"/>
              </a:rPr>
              <a:t>成就一覽表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71600" y="1705999"/>
            <a:ext cx="10240903" cy="3956179"/>
          </a:xfrm>
        </p:spPr>
        <p:txBody>
          <a:bodyPr/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首創水動「漏水轉渾天儀」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創造史上首個地震測量儀「候風地動儀」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論證了「渾天說」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正確解釋了月蝕現象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中國史上首個提出宇宙論的人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發明了指南車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文理雙修，在漢辭上也有眾多知名作品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460" y="1870075"/>
            <a:ext cx="4375785" cy="290576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文本框 4"/>
          <p:cNvSpPr txBox="1"/>
          <p:nvPr/>
        </p:nvSpPr>
        <p:spPr>
          <a:xfrm>
            <a:off x="8571865" y="4899660"/>
            <a:ext cx="20669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漏水轉渾天儀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35" y="0"/>
            <a:ext cx="12192000" cy="64027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899910" y="1373505"/>
            <a:ext cx="4032250" cy="37846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HK" altLang="en-US" sz="3200" b="1" cap="none" spc="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</a:rPr>
              <a:t>從文學看張衡</a:t>
            </a:r>
            <a:endParaRPr kumimoji="1" lang="en-US" altLang="zh-HK" sz="3200" b="1" cap="none" spc="0" dirty="0">
              <a:ln/>
              <a:solidFill>
                <a:schemeClr val="tx1"/>
              </a:solidFill>
              <a:effectLst/>
              <a:latin typeface="微軟正黑體" panose="020B0604030504040204" charset="-120"/>
              <a:ea typeface="微軟正黑體" panose="020B0604030504040204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HK" altLang="en-US" sz="3200" b="1" cap="none" spc="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</a:rPr>
              <a:t>從科學看張衡</a:t>
            </a:r>
            <a:endParaRPr kumimoji="1" lang="en-US" altLang="zh-HK" sz="3200" b="1" cap="none" spc="0" dirty="0">
              <a:ln/>
              <a:solidFill>
                <a:schemeClr val="tx1"/>
              </a:solidFill>
              <a:effectLst/>
              <a:latin typeface="微軟正黑體" panose="020B0604030504040204" charset="-120"/>
              <a:ea typeface="微軟正黑體" panose="020B0604030504040204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HK" altLang="en-US" sz="3200" b="1" cap="none" spc="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</a:rPr>
              <a:t>理論層面的突破</a:t>
            </a:r>
            <a:endParaRPr kumimoji="1" lang="en-US" altLang="zh-HK" sz="3200" b="1" cap="none" spc="0" dirty="0">
              <a:ln/>
              <a:solidFill>
                <a:schemeClr val="tx1"/>
              </a:solidFill>
              <a:effectLst/>
              <a:latin typeface="微軟正黑體" panose="020B0604030504040204" charset="-120"/>
              <a:ea typeface="微軟正黑體" panose="020B0604030504040204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HK" altLang="en-US" sz="3200" b="1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</a:rPr>
              <a:t>天文學的權威</a:t>
            </a:r>
            <a:endParaRPr kumimoji="1" lang="en-US" altLang="zh-HK" sz="3200" b="1" dirty="0">
              <a:ln/>
              <a:solidFill>
                <a:schemeClr val="tx1"/>
              </a:solidFill>
              <a:effectLst/>
              <a:latin typeface="微軟正黑體" panose="020B0604030504040204" charset="-120"/>
              <a:ea typeface="微軟正黑體" panose="020B0604030504040204" charset="-12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HK" altLang="en-US" sz="3200" b="1" cap="none" spc="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</a:rPr>
              <a:t>地理學大師</a:t>
            </a:r>
          </a:p>
        </p:txBody>
      </p:sp>
      <p:sp>
        <p:nvSpPr>
          <p:cNvPr id="2" name="箭號: 五邊形 3"/>
          <p:cNvSpPr/>
          <p:nvPr/>
        </p:nvSpPr>
        <p:spPr>
          <a:xfrm>
            <a:off x="1448008" y="2702289"/>
            <a:ext cx="3817088" cy="1126612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HK" altLang="en-US" sz="4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張衡的成就</a:t>
            </a:r>
            <a:endParaRPr lang="zh-TW" altLang="zh-HK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charset="-120"/>
              <a:ea typeface="微軟正黑體" panose="020B0604030504040204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從文學看張衡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20065" y="2026920"/>
            <a:ext cx="11152505" cy="3956050"/>
          </a:xfrm>
        </p:spPr>
        <p:txBody>
          <a:bodyPr>
            <a:no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張衡是漢賦四大家之一，帶起了將漢賦由歌功頌德的辭賦發展為抒情小賦的潮流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現存大致完整的作品有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《</a:t>
            </a:r>
            <a:r>
              <a:rPr kumimoji="1" lang="zh-CN" altLang="en-US" sz="2400" dirty="0">
                <a:latin typeface="微軟正黑體" panose="020B0604030504040204" charset="-120"/>
                <a:ea typeface="微軟正黑體" panose="020B0604030504040204" charset="-120"/>
              </a:rPr>
              <a:t>京二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賦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》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、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《</a:t>
            </a:r>
            <a:r>
              <a:rPr kumimoji="1" lang="zh-CN" altLang="en-US" sz="2400" dirty="0">
                <a:latin typeface="微軟正黑體" panose="020B0604030504040204" charset="-120"/>
                <a:ea typeface="微軟正黑體" panose="020B0604030504040204" charset="-120"/>
              </a:rPr>
              <a:t>思玄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賦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》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、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《</a:t>
            </a:r>
            <a:r>
              <a:rPr kumimoji="1" lang="zh-CN" altLang="en-US" sz="2400" dirty="0">
                <a:latin typeface="微軟正黑體" panose="020B0604030504040204" charset="-120"/>
                <a:ea typeface="微軟正黑體" panose="020B0604030504040204" charset="-120"/>
              </a:rPr>
              <a:t>歸田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賦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》</a:t>
            </a:r>
            <a:r>
              <a:rPr kumimoji="1" lang="zh-CN" altLang="en-US" sz="2400" dirty="0">
                <a:latin typeface="微軟正黑體" panose="020B0604030504040204" charset="-120"/>
                <a:ea typeface="微軟正黑體" panose="020B0604030504040204" charset="-120"/>
              </a:rPr>
              <a:t>等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九篇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《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二京賦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》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引用了不少五經句子，文句為何晏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《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景福殿賦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》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、左思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《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蜀都賦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》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等後世辭賦襲用，文學價值頗高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他撰寫的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《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四愁詩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</a:rPr>
              <a:t>》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首次脫離了楚辭的句式，開創了七言古詩的體制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張衡的道學思想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56895" y="1722509"/>
            <a:ext cx="10240903" cy="3956179"/>
          </a:xfrm>
        </p:spPr>
        <p:txBody>
          <a:bodyPr/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張衡大部分的文學作品均與道學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掛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鈎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張衡在他早期的作品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《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東京賦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》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提到：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「為無為，事無事」；「尊節儉，尚素僕」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已大致顯露出張衡較推崇道家思想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後期作品「歸田賦」中更提到：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「</a:t>
            </a:r>
            <a:r>
              <a:rPr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遊都邑以永久，無明略以佐時。 徒臨川以羨魚，俟河清乎未期。」</a:t>
            </a:r>
            <a:endParaRPr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表達了不願為榮辱所束縛，希望能超脫於世俗之外，返璞歸真的志向</a:t>
            </a:r>
            <a:endParaRPr kumimoji="1" lang="zh-HK" altLang="en-US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865" y="1526540"/>
            <a:ext cx="5411470" cy="290131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從科學看張衡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71600" y="2114939"/>
            <a:ext cx="10240903" cy="4303616"/>
          </a:xfrm>
        </p:spPr>
        <p:txBody>
          <a:bodyPr/>
          <a:lstStyle/>
          <a:p>
            <a:r>
              <a:rPr kumimoji="1" lang="zh-HK" altLang="en-US" sz="2400" dirty="0"/>
              <a:t>張衡在科學上的成就，尤其天文學及地理學方面，同時期無人能及</a:t>
            </a:r>
            <a:endParaRPr kumimoji="1" lang="en-US" altLang="zh-HK" sz="2400" dirty="0"/>
          </a:p>
          <a:p>
            <a:r>
              <a:rPr kumimoji="1" lang="zh-HK" altLang="en-US" sz="2400" dirty="0"/>
              <a:t>他不但是出色的理論家，更是大發明家</a:t>
            </a:r>
            <a:endParaRPr kumimoji="1" lang="en-US" altLang="zh-HK" sz="2400" dirty="0"/>
          </a:p>
          <a:p>
            <a:r>
              <a:rPr kumimoji="1" lang="zh-CN" altLang="zh-HK" sz="2400" dirty="0">
                <a:ea typeface="SimSun" panose="02010600030101010101" pitchFamily="2" charset="-122"/>
              </a:rPr>
              <a:t>在天文方面，張衡提出解釋了諸多天文理論，成就頗豐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3910" y="2075815"/>
            <a:ext cx="3768090" cy="307530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12800" y="295240"/>
            <a:ext cx="10240903" cy="1233488"/>
          </a:xfrm>
        </p:spPr>
        <p:txBody>
          <a:bodyPr/>
          <a:lstStyle/>
          <a:p>
            <a:r>
              <a:rPr kumimoji="1" lang="zh-HK" altLang="en-US" dirty="0">
                <a:latin typeface="微軟正黑體" panose="020B0604030504040204" charset="-120"/>
                <a:ea typeface="微軟正黑體" panose="020B0604030504040204" charset="-120"/>
              </a:rPr>
              <a:t>理論方面的成就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26415" y="1331984"/>
            <a:ext cx="10240903" cy="3956179"/>
          </a:xfrm>
        </p:spPr>
        <p:txBody>
          <a:bodyPr>
            <a:noAutofit/>
          </a:bodyPr>
          <a:lstStyle/>
          <a:p>
            <a:r>
              <a:rPr kumimoji="1" lang="zh-CN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他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在沒有任何望遠鏡和精密儀具的幫助下，發現了各星辰離地球的距離有遠近之分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他又重申了宇宙無限大的理論： 空間無邊界，時間無起點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這理論與現代宇宙演化學說吻合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他更發現並解釋了月球並不會燃燒卻會發光的原理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嘗試計算㘣周率，推斷圓周率是十的平方根，約等於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3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.1623</a:t>
            </a:r>
            <a:endParaRPr kumimoji="1" lang="en-US" altLang="zh-TW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雖然不甚準確，但他開創了以理論出發計算數字的先河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其利用立圓術推測出的圓周率對數學界仍有一定的貢獻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55320" y="974090"/>
            <a:ext cx="10956925" cy="1993900"/>
          </a:xfrm>
        </p:spPr>
        <p:txBody>
          <a:bodyPr>
            <a:normAutofit fontScale="90000"/>
          </a:bodyPr>
          <a:lstStyle/>
          <a:p>
            <a:b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</a:br>
            <a:b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</a:br>
            <a:b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</a:br>
            <a:br>
              <a:rPr kumimoji="1" lang="zh-HK" altLang="en-US" dirty="0">
                <a:sym typeface="+mn-ea"/>
              </a:rPr>
            </a:br>
            <a:br>
              <a:rPr kumimoji="1" lang="zh-HK" altLang="en-US" dirty="0">
                <a:sym typeface="+mn-ea"/>
              </a:rPr>
            </a:br>
            <a:r>
              <a:rPr kumimoji="1" lang="zh-HK" altLang="en-US" sz="2665" b="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古代人對天與地之間的關係有三種說法</a:t>
            </a:r>
            <a:br>
              <a:rPr kumimoji="1" lang="en-US" altLang="zh-HK" sz="2665" b="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</a:br>
            <a:r>
              <a:rPr kumimoji="1" lang="en-US" altLang="zh-HK" sz="2665" b="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1</a:t>
            </a:r>
            <a:r>
              <a:rPr kumimoji="1" lang="zh-TW" altLang="en-US" sz="2665" b="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：蓋天說</a:t>
            </a:r>
            <a:br>
              <a:rPr kumimoji="1" lang="en-US" altLang="zh-TW" sz="2665" b="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</a:br>
            <a:r>
              <a:rPr kumimoji="1" lang="en-US" altLang="zh-TW" sz="2665" b="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2</a:t>
            </a:r>
            <a:r>
              <a:rPr kumimoji="1" lang="zh-TW" altLang="en-US" sz="2665" b="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：宣夜說</a:t>
            </a:r>
            <a:br>
              <a:rPr kumimoji="1" lang="en-US" altLang="zh-TW" sz="2665" b="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</a:br>
            <a:r>
              <a:rPr kumimoji="1" lang="en-US" altLang="zh-TW" sz="2665" b="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3</a:t>
            </a:r>
            <a:r>
              <a:rPr kumimoji="1" lang="zh-TW" altLang="en-US" sz="2665" b="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：渾天說</a:t>
            </a:r>
            <a:br>
              <a:rPr kumimoji="1" lang="en-US" altLang="zh-HK" sz="2665" b="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</a:br>
            <a:endParaRPr kumimoji="1" lang="zh-HK" altLang="en-US" sz="2665" b="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</p:txBody>
      </p:sp>
      <p:sp>
        <p:nvSpPr>
          <p:cNvPr id="5" name="內容版面配置區 2"/>
          <p:cNvSpPr txBox="1"/>
          <p:nvPr/>
        </p:nvSpPr>
        <p:spPr>
          <a:xfrm>
            <a:off x="8228121" y="2026567"/>
            <a:ext cx="3013968" cy="32116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endParaRPr kumimoji="1" lang="en-US" altLang="zh-HK" dirty="0"/>
          </a:p>
        </p:txBody>
      </p:sp>
      <p:sp>
        <p:nvSpPr>
          <p:cNvPr id="6" name="橢圓 5"/>
          <p:cNvSpPr/>
          <p:nvPr/>
        </p:nvSpPr>
        <p:spPr>
          <a:xfrm>
            <a:off x="8333531" y="841535"/>
            <a:ext cx="3657600" cy="3567047"/>
          </a:xfrm>
          <a:prstGeom prst="ellipse">
            <a:avLst/>
          </a:prstGeom>
          <a:solidFill>
            <a:srgbClr val="FFFE7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K" altLang="en-US" sz="2800" b="1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</a:rPr>
              <a:t>渾天說</a:t>
            </a:r>
            <a:endParaRPr lang="zh-HK" altLang="en-US" sz="2800" b="1" dirty="0">
              <a:ln/>
              <a:solidFill>
                <a:schemeClr val="tx1"/>
              </a:solidFill>
              <a:effectLst/>
              <a:latin typeface="微軟正黑體" panose="020B0604030504040204" charset="-120"/>
              <a:ea typeface="微軟正黑體" panose="020B060403050404020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HK" altLang="en-US" sz="2400" dirty="0">
                <a:solidFill>
                  <a:sysClr val="windowText" lastClr="000000"/>
                </a:solidFill>
                <a:latin typeface="微軟正黑體" panose="020B0604030504040204" charset="-120"/>
                <a:ea typeface="微軟正黑體" panose="020B0604030504040204" charset="-120"/>
              </a:rPr>
              <a:t>天包圍了地，而星辰則被夾在其中</a:t>
            </a:r>
            <a:endParaRPr kumimoji="1" lang="en-US" altLang="zh-HK" sz="2400" dirty="0">
              <a:solidFill>
                <a:sysClr val="windowText" lastClr="000000"/>
              </a:solidFill>
              <a:latin typeface="微軟正黑體" panose="020B0604030504040204" charset="-120"/>
              <a:ea typeface="微軟正黑體" panose="020B060403050404020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HK" altLang="en-US" sz="2400" dirty="0">
                <a:solidFill>
                  <a:sysClr val="windowText" lastClr="000000"/>
                </a:solidFill>
                <a:latin typeface="微軟正黑體" panose="020B0604030504040204" charset="-120"/>
                <a:ea typeface="微軟正黑體" panose="020B0604030504040204" charset="-120"/>
              </a:rPr>
              <a:t>日月星辰均有各自的軌道，它們會沿著這些軌道運行</a:t>
            </a:r>
            <a:endParaRPr kumimoji="1" lang="en-US" altLang="zh-HK" sz="2400" dirty="0">
              <a:solidFill>
                <a:sysClr val="windowText" lastClr="000000"/>
              </a:solidFill>
              <a:latin typeface="微軟正黑體" panose="020B0604030504040204" charset="-120"/>
              <a:ea typeface="微軟正黑體" panose="020B0604030504040204" charset="-120"/>
            </a:endParaRPr>
          </a:p>
          <a:p>
            <a:pPr algn="ctr"/>
            <a:endParaRPr kumimoji="1" lang="zh-HK" altLang="en-US" sz="2400" dirty="0">
              <a:latin typeface="微軟正黑體" panose="020B0604030504040204" charset="-120"/>
              <a:ea typeface="微軟正黑體" panose="020B060403050404020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HK" alt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3" name="六邊形 12"/>
          <p:cNvSpPr/>
          <p:nvPr/>
        </p:nvSpPr>
        <p:spPr>
          <a:xfrm>
            <a:off x="4552315" y="2266950"/>
            <a:ext cx="3992880" cy="3181985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kumimoji="1" lang="zh-HK" altLang="en-US" sz="2800" b="1" dirty="0">
              <a:ln/>
              <a:solidFill>
                <a:schemeClr val="tx1"/>
              </a:solidFill>
              <a:effectLst/>
              <a:latin typeface="微軟正黑體" panose="020B0604030504040204" charset="-120"/>
              <a:ea typeface="微軟正黑體" panose="020B0604030504040204" charset="-120"/>
            </a:endParaRPr>
          </a:p>
          <a:p>
            <a:pPr algn="ctr"/>
            <a:r>
              <a:rPr kumimoji="1" lang="zh-HK" altLang="en-US" sz="2800" b="1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</a:rPr>
              <a:t>宣夜說</a:t>
            </a:r>
            <a:endParaRPr lang="zh-HK" altLang="en-US" sz="2800" b="1" dirty="0">
              <a:ln/>
              <a:solidFill>
                <a:schemeClr val="tx1"/>
              </a:solidFill>
              <a:effectLst/>
              <a:latin typeface="微軟正黑體" panose="020B0604030504040204" charset="-120"/>
              <a:ea typeface="微軟正黑體" panose="020B060403050404020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HK" altLang="en-US" sz="240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</a:rPr>
              <a:t>宇宙是無限大的，天空也沒有穹頂和盡頭</a:t>
            </a:r>
            <a:endParaRPr kumimoji="1" lang="en-US" altLang="zh-HK" sz="2400" dirty="0">
              <a:ln/>
              <a:solidFill>
                <a:schemeClr val="tx1"/>
              </a:solidFill>
              <a:effectLst/>
              <a:latin typeface="微軟正黑體" panose="020B0604030504040204" charset="-120"/>
              <a:ea typeface="微軟正黑體" panose="020B060403050404020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HK" altLang="en-US" sz="240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</a:rPr>
              <a:t>包括地球在內所有星辰均漂浮在一種神秘的氣體之中運動</a:t>
            </a:r>
          </a:p>
          <a:p>
            <a:pPr algn="ctr"/>
            <a:endParaRPr kumimoji="1" lang="zh-HK" altLang="en-US" sz="2400" dirty="0">
              <a:ln/>
              <a:solidFill>
                <a:schemeClr val="tx1"/>
              </a:solidFill>
              <a:effectLst/>
              <a:latin typeface="微軟正黑體" panose="020B0604030504040204" charset="-120"/>
              <a:ea typeface="微軟正黑體" panose="020B0604030504040204" charset="-12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30200" y="2967990"/>
            <a:ext cx="4010660" cy="265493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30200" y="2967355"/>
            <a:ext cx="3746500" cy="27381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kumimoji="1" lang="zh-HK" altLang="en-US" sz="2800" b="1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蓋天說</a:t>
            </a:r>
            <a:endParaRPr kumimoji="1" lang="en-US" altLang="zh-HK" sz="2800" b="1" dirty="0">
              <a:ln/>
              <a:solidFill>
                <a:schemeClr val="tx1"/>
              </a:solidFill>
              <a:effectLst/>
              <a:latin typeface="微軟正黑體" panose="020B0604030504040204" charset="-120"/>
              <a:ea typeface="微軟正黑體" panose="020B060403050404020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HK" altLang="en-US" sz="240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天圓地方，而地是有盡頭的，若走過了盡頭就會掉下去地面以下</a:t>
            </a:r>
            <a:endParaRPr kumimoji="1" lang="en-US" altLang="zh-HK" sz="2400" dirty="0">
              <a:ln/>
              <a:solidFill>
                <a:schemeClr val="tx1"/>
              </a:solidFill>
              <a:effectLst/>
              <a:latin typeface="微軟正黑體" panose="020B0604030504040204" charset="-120"/>
              <a:ea typeface="微軟正黑體" panose="020B060403050404020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HK" altLang="en-US" sz="240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而天則是一個球型天幕般蓋在地的上面</a:t>
            </a:r>
            <a:endParaRPr kumimoji="1" lang="zh-HK" altLang="en-US" sz="2400" dirty="0">
              <a:ln/>
              <a:solidFill>
                <a:schemeClr val="tx1"/>
              </a:solidFill>
              <a:effectLst/>
              <a:latin typeface="微軟正黑體" panose="020B0604030504040204" charset="-120"/>
              <a:ea typeface="微軟正黑體" panose="020B0604030504040204" charset="-120"/>
            </a:endParaRPr>
          </a:p>
          <a:p>
            <a:pPr algn="ctr"/>
            <a:endParaRPr kumimoji="1" lang="zh-HK" altLang="en-US" sz="2400" dirty="0">
              <a:ln/>
              <a:solidFill>
                <a:schemeClr val="tx1"/>
              </a:solidFill>
              <a:effectLst/>
              <a:latin typeface="微軟正黑體" panose="020B0604030504040204" charset="-120"/>
              <a:ea typeface="微軟正黑體" panose="020B0604030504040204" charset="-12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3395" y="196215"/>
            <a:ext cx="38474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HK" altLang="en-US" sz="36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  天與地的關係</a:t>
            </a:r>
            <a:endParaRPr lang="zh-CN" altLang="en-US" sz="3600" b="1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天文學的權威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75995" y="2026674"/>
            <a:ext cx="10240903" cy="395617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kumimoji="1" lang="zh-HK" altLang="en-US" dirty="0"/>
              <a:t>張衡主張「渾天說」</a:t>
            </a:r>
            <a:r>
              <a:rPr kumimoji="1" lang="zh-CN" altLang="zh-HK" dirty="0">
                <a:ea typeface="SimSun" panose="02010600030101010101" pitchFamily="2" charset="-122"/>
              </a:rPr>
              <a:t>，</a:t>
            </a:r>
            <a:r>
              <a:rPr kumimoji="1" lang="zh-HK" altLang="en-US" dirty="0">
                <a:sym typeface="+mn-ea"/>
              </a:rPr>
              <a:t>他根據自己的見解及觀測所得，提出了改良版的渾天說</a:t>
            </a:r>
            <a:endParaRPr kumimoji="1" lang="en-US" altLang="zh-HK" dirty="0"/>
          </a:p>
          <a:p>
            <a:pPr>
              <a:buFont typeface="Wingdings" panose="05000000000000000000" pitchFamily="2" charset="2"/>
              <a:buChar char="n"/>
            </a:pPr>
            <a:r>
              <a:rPr kumimoji="1" lang="zh-HK" altLang="en-US" dirty="0">
                <a:sym typeface="+mn-ea"/>
              </a:rPr>
              <a:t>蘄新採用盤古開天地式說法，提出天是蛋殻，地是蛋黃，星辰是蛋白</a:t>
            </a:r>
            <a:endParaRPr kumimoji="1" lang="en-US" altLang="zh-HK" dirty="0"/>
          </a:p>
          <a:p>
            <a:pPr>
              <a:buFont typeface="Wingdings" panose="05000000000000000000" pitchFamily="2" charset="2"/>
              <a:buChar char="n"/>
            </a:pPr>
            <a:r>
              <a:rPr kumimoji="1" lang="zh-HK" altLang="en-US" dirty="0">
                <a:sym typeface="+mn-ea"/>
              </a:rPr>
              <a:t>強調浮力的存在，提出大陸浮於水上，天穹浮於氣體之上</a:t>
            </a:r>
            <a:endParaRPr kumimoji="1" lang="en-US" altLang="zh-HK" dirty="0"/>
          </a:p>
          <a:p>
            <a:pPr>
              <a:buFont typeface="Wingdings" panose="05000000000000000000" pitchFamily="2" charset="2"/>
              <a:buChar char="n"/>
            </a:pPr>
            <a:r>
              <a:rPr kumimoji="1" lang="zh-HK" altLang="en-US" dirty="0"/>
              <a:t>為了使「渾天說」的理論被廣泛接受，他花了不少時間研究及論證部分天文理論</a:t>
            </a:r>
            <a:endParaRPr kumimoji="1" lang="en-US" altLang="zh-HK" dirty="0"/>
          </a:p>
          <a:p>
            <a:pPr>
              <a:buFont typeface="Wingdings" panose="05000000000000000000" pitchFamily="2" charset="2"/>
              <a:buChar char="n"/>
            </a:pPr>
            <a:r>
              <a:rPr kumimoji="1" lang="zh-HK" altLang="en-US" dirty="0"/>
              <a:t>他又改進了西漢天文學家耿壽昌所創的天文儀器「渾象」，制成全新的天文儀器</a:t>
            </a:r>
            <a:endParaRPr kumimoji="1" lang="en-US" altLang="zh-HK" dirty="0"/>
          </a:p>
          <a:p>
            <a:pPr>
              <a:buFont typeface="Wingdings" panose="05000000000000000000" pitchFamily="2" charset="2"/>
              <a:buChar char="n"/>
            </a:pPr>
            <a:r>
              <a:rPr kumimoji="1" lang="zh-HK" altLang="en-US" dirty="0"/>
              <a:t>該儀器以水力推動，加上其特色吻合「渾天說」的理論</a:t>
            </a:r>
            <a:endParaRPr kumimoji="1" lang="en-US" altLang="zh-HK" dirty="0"/>
          </a:p>
          <a:p>
            <a:pPr>
              <a:buFont typeface="Wingdings" panose="05000000000000000000" pitchFamily="2" charset="2"/>
              <a:buChar char="n"/>
            </a:pPr>
            <a:r>
              <a:rPr kumimoji="1" lang="zh-HK" altLang="en-US" dirty="0"/>
              <a:t>張衡為其命名為</a:t>
            </a:r>
            <a:endParaRPr kumimoji="1" lang="en-US" altLang="zh-HK" dirty="0"/>
          </a:p>
        </p:txBody>
      </p:sp>
      <p:sp>
        <p:nvSpPr>
          <p:cNvPr id="6" name="矩形 5"/>
          <p:cNvSpPr/>
          <p:nvPr/>
        </p:nvSpPr>
        <p:spPr>
          <a:xfrm>
            <a:off x="3234313" y="4654063"/>
            <a:ext cx="5724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zh-HK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「漏水轉渾天儀」</a:t>
            </a:r>
            <a:endParaRPr lang="zh-HK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42289" y="1751958"/>
            <a:ext cx="10240903" cy="3956179"/>
          </a:xfrm>
        </p:spPr>
        <p:txBody>
          <a:bodyPr>
            <a:normAutofit/>
          </a:bodyPr>
          <a:lstStyle/>
          <a:p>
            <a:r>
              <a:rPr kumimoji="1" lang="zh-HK" altLang="en-US" dirty="0">
                <a:sym typeface="+mn-ea"/>
              </a:rPr>
              <a:t>為了保障國民的農業收成，漢朝特設天文學部門負責歷法和氣象預測</a:t>
            </a:r>
            <a:endParaRPr kumimoji="1" lang="zh-HK" altLang="en-US" dirty="0"/>
          </a:p>
          <a:p>
            <a:r>
              <a:rPr kumimoji="1" lang="zh-HK" altLang="en-US" dirty="0"/>
              <a:t>太史令擁有管轄漢朝最大規模天文部門</a:t>
            </a:r>
            <a:r>
              <a:rPr kumimoji="1" lang="en-US" altLang="zh-HK" dirty="0"/>
              <a:t>——</a:t>
            </a:r>
            <a:r>
              <a:rPr kumimoji="1" lang="zh-HK" altLang="en-US" dirty="0"/>
              <a:t>靈台的權限</a:t>
            </a:r>
            <a:endParaRPr kumimoji="1" lang="en-US" altLang="zh-HK" dirty="0"/>
          </a:p>
          <a:p>
            <a:r>
              <a:rPr kumimoji="1" lang="zh-HK" altLang="en-US" dirty="0"/>
              <a:t>張衡提出了建造「渾天儀」的計劃</a:t>
            </a:r>
            <a:endParaRPr kumimoji="1" lang="en-US" altLang="zh-HK" dirty="0"/>
          </a:p>
          <a:p>
            <a:r>
              <a:rPr kumimoji="1" lang="zh-HK" altLang="en-US" dirty="0"/>
              <a:t>原意是用來演示，觀測星象運行的規律</a:t>
            </a:r>
            <a:endParaRPr kumimoji="1" lang="en-US" altLang="zh-HK" dirty="0"/>
          </a:p>
          <a:p>
            <a:r>
              <a:rPr kumimoji="1" lang="zh-TW" altLang="en-US" dirty="0"/>
              <a:t>該儀器以水流衝擊產生動力，推動龐大的儀器運作</a:t>
            </a:r>
            <a:endParaRPr kumimoji="1" lang="en-US" altLang="zh-TW" dirty="0"/>
          </a:p>
          <a:p>
            <a:r>
              <a:rPr kumimoji="1" lang="zh-TW" altLang="en-US" dirty="0"/>
              <a:t>由於張衡的主要目的是推廣渾天說</a:t>
            </a:r>
            <a:endParaRPr kumimoji="1" lang="en-US" altLang="zh-TW" dirty="0"/>
          </a:p>
          <a:p>
            <a:r>
              <a:rPr kumimoji="1" lang="zh-HK" altLang="en-US" dirty="0"/>
              <a:t>這個硬核技術的儀器便以</a:t>
            </a:r>
            <a:r>
              <a:rPr kumimoji="1" lang="zh-TW" altLang="en-US" dirty="0"/>
              <a:t> 漏水轉 渾天 儀 來命名</a:t>
            </a:r>
            <a:endParaRPr kumimoji="1" lang="en-US" altLang="zh-TW" dirty="0"/>
          </a:p>
          <a:p>
            <a:r>
              <a:rPr kumimoji="1" lang="zh-TW" altLang="en-US" dirty="0"/>
              <a:t>後世的天文儀器均以渾天儀為先驅，均以其為改良原型</a:t>
            </a:r>
            <a:endParaRPr kumimoji="1" lang="zh-HK" altLang="en-US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渾天儀知識站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pic>
        <p:nvPicPr>
          <p:cNvPr id="2" name="內容版面配置區 3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460" y="2277110"/>
            <a:ext cx="4375785" cy="2905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71599" y="1752426"/>
            <a:ext cx="6325341" cy="431249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kumimoji="1" lang="zh-HK" altLang="en-US" dirty="0"/>
              <a:t>「渾天儀」＝「渾儀」＋「渾象」</a:t>
            </a:r>
            <a:endParaRPr kumimoji="1" lang="en-US" altLang="zh-HK" dirty="0"/>
          </a:p>
          <a:p>
            <a:pPr>
              <a:buFont typeface="Wingdings" panose="05000000000000000000" pitchFamily="2" charset="2"/>
              <a:buChar char="Ø"/>
            </a:pPr>
            <a:r>
              <a:rPr kumimoji="1" lang="zh-HK" altLang="en-US" dirty="0"/>
              <a:t>「渾儀」：測量天體球面座標（約＝無鏡片望遠鏡）</a:t>
            </a:r>
            <a:endParaRPr kumimoji="1" lang="en-US" altLang="zh-HK" dirty="0"/>
          </a:p>
          <a:p>
            <a:pPr>
              <a:buFont typeface="Wingdings" panose="05000000000000000000" pitchFamily="2" charset="2"/>
              <a:buChar char="Ø"/>
            </a:pPr>
            <a:r>
              <a:rPr kumimoji="1" lang="zh-HK" altLang="en-US" dirty="0"/>
              <a:t>「渾象」：演示天象的儀表</a:t>
            </a:r>
            <a:endParaRPr kumimoji="1" lang="en-US" altLang="zh-HK" dirty="0"/>
          </a:p>
          <a:p>
            <a:endParaRPr kumimoji="1" lang="en-US" altLang="zh-HK" dirty="0"/>
          </a:p>
          <a:p>
            <a:pPr>
              <a:buFont typeface="Wingdings" panose="05000000000000000000" pitchFamily="2" charset="2"/>
              <a:buChar char="p"/>
            </a:pPr>
            <a:r>
              <a:rPr kumimoji="1" lang="zh-HK" altLang="en-US" dirty="0"/>
              <a:t>南京紫金山天文台藏有一個復原品，供人參觀</a:t>
            </a:r>
            <a:endParaRPr kumimoji="1" lang="en-US" altLang="zh-HK" dirty="0"/>
          </a:p>
          <a:p>
            <a:endParaRPr kumimoji="1" lang="en-US" altLang="zh-HK" dirty="0"/>
          </a:p>
          <a:p>
            <a:r>
              <a:rPr kumimoji="1" lang="zh-HK" altLang="en-US" dirty="0"/>
              <a:t>附件：瑞輪蓂莢（機械日曆）</a:t>
            </a:r>
            <a:endParaRPr kumimoji="1" lang="en-US" altLang="zh-HK" dirty="0"/>
          </a:p>
          <a:p>
            <a:r>
              <a:rPr kumimoji="1" lang="zh-HK" altLang="en-US" dirty="0"/>
              <a:t>（傳聞它是渾天儀上的一個配件）</a:t>
            </a:r>
            <a:endParaRPr kumimoji="1" lang="en-US" altLang="zh-HK" dirty="0"/>
          </a:p>
          <a:p>
            <a:pPr marL="0" indent="0">
              <a:buNone/>
            </a:pPr>
            <a:r>
              <a:rPr kumimoji="1" lang="zh-TW" altLang="en-US" dirty="0"/>
              <a:t>    </a:t>
            </a:r>
            <a:r>
              <a:rPr kumimoji="1" lang="zh-HK" altLang="en-US" dirty="0"/>
              <a:t>（渾天儀不久後於東漢末年的戰火中失傳）</a:t>
            </a:r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渾天儀知識站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940" y="1409824"/>
            <a:ext cx="4084015" cy="399048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008345" y="5448176"/>
            <a:ext cx="346120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zh-HK" altLang="en-US" sz="3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瑞輪蓂莢構想圖</a:t>
            </a:r>
            <a:endParaRPr lang="zh-HK" altLang="en-US" sz="3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1040" y="43626"/>
            <a:ext cx="5268036" cy="2140145"/>
          </a:xfrm>
        </p:spPr>
        <p:txBody>
          <a:bodyPr anchor="b">
            <a:normAutofit/>
          </a:bodyPr>
          <a:lstStyle/>
          <a:p>
            <a:r>
              <a:rPr kumimoji="1" lang="zh-HK" altLang="en-US" dirty="0"/>
              <a:t>地理學大師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01040" y="1978660"/>
            <a:ext cx="6416675" cy="3932555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kumimoji="1" lang="zh-HK" altLang="en-US" dirty="0"/>
              <a:t>張衡兩大最知名的發明之一</a:t>
            </a:r>
            <a:r>
              <a:rPr kumimoji="1" lang="en-US" altLang="zh-HK" dirty="0"/>
              <a:t>——</a:t>
            </a:r>
            <a:r>
              <a:rPr kumimoji="1" lang="zh-HK" altLang="en-US" dirty="0"/>
              <a:t>「候風地動儀」</a:t>
            </a:r>
            <a:endParaRPr kumimoji="1" lang="en-US" altLang="zh-HK" dirty="0"/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kumimoji="1" lang="zh-HK" altLang="en-US" dirty="0"/>
              <a:t>與渾天儀不一樣，真正的候風地動儀已徹底失傳</a:t>
            </a:r>
            <a:endParaRPr kumimoji="1" lang="en-US" altLang="zh-HK" dirty="0"/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kumimoji="1" lang="zh-HK" altLang="en-US" dirty="0">
                <a:sym typeface="+mn-ea"/>
              </a:rPr>
              <a:t>根據史書記載，公元</a:t>
            </a:r>
            <a:r>
              <a:rPr kumimoji="1" lang="en-US" altLang="zh-HK" dirty="0">
                <a:sym typeface="+mn-ea"/>
              </a:rPr>
              <a:t>1</a:t>
            </a:r>
            <a:r>
              <a:rPr kumimoji="1" lang="en-US" altLang="zh-TW" dirty="0">
                <a:sym typeface="+mn-ea"/>
              </a:rPr>
              <a:t>34</a:t>
            </a:r>
            <a:r>
              <a:rPr kumimoji="1" lang="zh-TW" altLang="en-US" dirty="0">
                <a:sym typeface="+mn-ea"/>
              </a:rPr>
              <a:t>年</a:t>
            </a:r>
            <a:r>
              <a:rPr kumimoji="1" lang="en-US" altLang="zh-TW" dirty="0">
                <a:sym typeface="+mn-ea"/>
              </a:rPr>
              <a:t>12</a:t>
            </a:r>
            <a:r>
              <a:rPr kumimoji="1" lang="zh-TW" altLang="en-US" dirty="0">
                <a:sym typeface="+mn-ea"/>
              </a:rPr>
              <a:t>月</a:t>
            </a:r>
            <a:r>
              <a:rPr kumimoji="1" lang="en-US" altLang="zh-TW" dirty="0">
                <a:sym typeface="+mn-ea"/>
              </a:rPr>
              <a:t>13</a:t>
            </a:r>
            <a:r>
              <a:rPr kumimoji="1" lang="zh-TW" altLang="en-US" dirty="0">
                <a:sym typeface="+mn-ea"/>
              </a:rPr>
              <a:t>日，位處雒陽的候風地動儀朝向西方的龍嘴放出了銅丸，指示西部地區發生地震。官員立即上奏皇帝，然當日京城並無疑常，地動儀遭眾臣誹議。</a:t>
            </a:r>
            <a:endParaRPr kumimoji="1" lang="en-US" altLang="zh-TW" dirty="0"/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kumimoji="1" lang="zh-HK" altLang="en-US" dirty="0">
                <a:sym typeface="+mn-ea"/>
              </a:rPr>
              <a:t>三日後，六百里快馬來報，雒陽以西的隴西地區（甘肅南）發生大地震，眾人乃信服</a:t>
            </a:r>
            <a:endParaRPr kumimoji="1" lang="zh-HK" altLang="en-US" dirty="0"/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endParaRPr kumimoji="1" lang="zh-HK" altLang="en-US" dirty="0"/>
          </a:p>
        </p:txBody>
      </p:sp>
      <p:pic>
        <p:nvPicPr>
          <p:cNvPr id="4" name="圖片 3" descr="一張含有 室內, 廚具, 花盆, 桌 的圖片&#10;&#10;自動產生的描述"/>
          <p:cNvPicPr>
            <a:picLocks noChangeAspect="1"/>
          </p:cNvPicPr>
          <p:nvPr/>
        </p:nvPicPr>
        <p:blipFill rotWithShape="1">
          <a:blip r:embed="rId2"/>
          <a:srcRect r="-4" b="246"/>
          <a:stretch>
            <a:fillRect/>
          </a:stretch>
        </p:blipFill>
        <p:spPr>
          <a:xfrm>
            <a:off x="7279689" y="978676"/>
            <a:ext cx="4443447" cy="4443447"/>
          </a:xfrm>
          <a:custGeom>
            <a:avLst/>
            <a:gdLst/>
            <a:ahLst/>
            <a:cxnLst/>
            <a:rect l="l" t="t" r="r" b="b"/>
            <a:pathLst>
              <a:path w="4694238" h="4694238">
                <a:moveTo>
                  <a:pt x="2347119" y="0"/>
                </a:moveTo>
                <a:cubicBezTo>
                  <a:pt x="3643397" y="0"/>
                  <a:pt x="4694238" y="1050841"/>
                  <a:pt x="4694238" y="2347119"/>
                </a:cubicBezTo>
                <a:cubicBezTo>
                  <a:pt x="4694238" y="3643397"/>
                  <a:pt x="3643397" y="4694238"/>
                  <a:pt x="2347119" y="4694238"/>
                </a:cubicBezTo>
                <a:cubicBezTo>
                  <a:pt x="1050841" y="4694238"/>
                  <a:pt x="0" y="3643397"/>
                  <a:pt x="0" y="2347119"/>
                </a:cubicBezTo>
                <a:cubicBezTo>
                  <a:pt x="0" y="1050841"/>
                  <a:pt x="1050841" y="0"/>
                  <a:pt x="2347119" y="0"/>
                </a:cubicBezTo>
                <a:close/>
              </a:path>
            </a:pathLst>
          </a:custGeom>
        </p:spPr>
      </p:pic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70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候風地動儀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39495" y="2026920"/>
            <a:ext cx="7524115" cy="3956050"/>
          </a:xfrm>
        </p:spPr>
        <p:txBody>
          <a:bodyPr>
            <a:normAutofit fontScale="92500" lnSpcReduction="10000"/>
          </a:bodyPr>
          <a:lstStyle/>
          <a:p>
            <a:r>
              <a:rPr kumimoji="1" lang="zh-HK" altLang="en-US" dirty="0">
                <a:sym typeface="+mn-ea"/>
              </a:rPr>
              <a:t>地動儀是世上第一個驗震器，同時是有歷史紀載以來最早，最準確測量地震的儀器</a:t>
            </a:r>
            <a:endParaRPr kumimoji="1" lang="en-US" altLang="zh-HK" dirty="0"/>
          </a:p>
          <a:p>
            <a:r>
              <a:rPr kumimoji="1" lang="zh-HK" altLang="en-US" dirty="0">
                <a:sym typeface="+mn-ea"/>
              </a:rPr>
              <a:t>其於約公元</a:t>
            </a:r>
            <a:r>
              <a:rPr kumimoji="1" lang="en-US" altLang="zh-HK" dirty="0">
                <a:sym typeface="+mn-ea"/>
              </a:rPr>
              <a:t>2</a:t>
            </a:r>
            <a:r>
              <a:rPr kumimoji="1" lang="en-US" altLang="zh-TW" dirty="0">
                <a:sym typeface="+mn-ea"/>
              </a:rPr>
              <a:t>00</a:t>
            </a:r>
            <a:r>
              <a:rPr kumimoji="1" lang="zh-TW" altLang="en-US" dirty="0">
                <a:sym typeface="+mn-ea"/>
              </a:rPr>
              <a:t>年時在戰火中失傳</a:t>
            </a:r>
            <a:r>
              <a:rPr kumimoji="1" lang="zh-CN" altLang="zh-TW" dirty="0">
                <a:ea typeface="SimSun" panose="02010600030101010101" pitchFamily="2" charset="-122"/>
                <a:sym typeface="+mn-ea"/>
              </a:rPr>
              <a:t>，</a:t>
            </a:r>
            <a:r>
              <a:rPr kumimoji="1" lang="zh-TW" altLang="en-US" dirty="0">
                <a:sym typeface="+mn-ea"/>
              </a:rPr>
              <a:t>後人僅能從</a:t>
            </a:r>
            <a:r>
              <a:rPr kumimoji="1" lang="en-US" altLang="zh-TW" dirty="0">
                <a:sym typeface="+mn-ea"/>
              </a:rPr>
              <a:t>《</a:t>
            </a:r>
            <a:r>
              <a:rPr kumimoji="1" lang="zh-TW" altLang="en-US" dirty="0">
                <a:sym typeface="+mn-ea"/>
              </a:rPr>
              <a:t>後漢書</a:t>
            </a:r>
            <a:r>
              <a:rPr kumimoji="1" lang="en-US" altLang="zh-TW" dirty="0">
                <a:sym typeface="+mn-ea"/>
              </a:rPr>
              <a:t>-</a:t>
            </a:r>
            <a:r>
              <a:rPr kumimoji="1" lang="zh-TW" altLang="en-US" dirty="0">
                <a:sym typeface="+mn-ea"/>
              </a:rPr>
              <a:t>張衡傳</a:t>
            </a:r>
            <a:r>
              <a:rPr kumimoji="1" lang="en-US" altLang="zh-TW" dirty="0">
                <a:sym typeface="+mn-ea"/>
              </a:rPr>
              <a:t>》</a:t>
            </a:r>
            <a:r>
              <a:rPr kumimoji="1" lang="zh-TW" altLang="en-US" dirty="0">
                <a:sym typeface="+mn-ea"/>
              </a:rPr>
              <a:t>中對其</a:t>
            </a:r>
            <a:r>
              <a:rPr kumimoji="1" lang="zh-CN" altLang="zh-TW" dirty="0">
                <a:ea typeface="SimSun" panose="02010600030101010101" pitchFamily="2" charset="-122"/>
                <a:sym typeface="+mn-ea"/>
              </a:rPr>
              <a:t>的</a:t>
            </a:r>
            <a:r>
              <a:rPr kumimoji="1" lang="zh-TW" altLang="en-US" dirty="0">
                <a:sym typeface="+mn-ea"/>
              </a:rPr>
              <a:t>描述</a:t>
            </a:r>
            <a:r>
              <a:rPr kumimoji="1" lang="zh-CN" altLang="zh-TW" dirty="0">
                <a:ea typeface="SimSun" panose="02010600030101010101" pitchFamily="2" charset="-122"/>
                <a:sym typeface="+mn-ea"/>
              </a:rPr>
              <a:t>推</a:t>
            </a:r>
            <a:r>
              <a:rPr kumimoji="1" lang="zh-TW" altLang="en-US" dirty="0">
                <a:sym typeface="+mn-ea"/>
              </a:rPr>
              <a:t>斷其模樣及原理</a:t>
            </a:r>
          </a:p>
          <a:p>
            <a:r>
              <a:rPr kumimoji="1" lang="en-US" altLang="zh-TW" dirty="0">
                <a:sym typeface="+mn-ea"/>
              </a:rPr>
              <a:t>1951</a:t>
            </a:r>
            <a:r>
              <a:rPr kumimoji="1" lang="zh-TW" altLang="en-US" dirty="0">
                <a:sym typeface="+mn-ea"/>
              </a:rPr>
              <a:t>年，中國考古學家王振鐸嘗試對地動儀進行復原工程</a:t>
            </a:r>
            <a:endParaRPr kumimoji="1" lang="en-US" altLang="zh-TW" dirty="0"/>
          </a:p>
          <a:p>
            <a:r>
              <a:rPr kumimoji="1" lang="zh-TW" altLang="en-US" dirty="0">
                <a:sym typeface="+mn-ea"/>
              </a:rPr>
              <a:t>他根據記載制作了一個模型，從外形看來，基本符合史述</a:t>
            </a:r>
            <a:endParaRPr kumimoji="1" lang="en-US" altLang="zh-TW" dirty="0"/>
          </a:p>
          <a:p>
            <a:endParaRPr kumimoji="1" lang="en-US" altLang="zh-HK" dirty="0"/>
          </a:p>
          <a:p>
            <a:r>
              <a:rPr kumimoji="1" lang="zh-HK" altLang="en-US" dirty="0">
                <a:sym typeface="+mn-ea"/>
              </a:rPr>
              <a:t>這個模型一度被帶到世界各地進行展覽，然而它徒具空殻，並不具備任何測量功能</a:t>
            </a:r>
            <a:endParaRPr kumimoji="1" lang="en-US" altLang="zh-HK" dirty="0"/>
          </a:p>
          <a:p>
            <a:pPr marL="0" indent="0">
              <a:buNone/>
            </a:pPr>
            <a:r>
              <a:rPr kumimoji="1" lang="zh-TW" altLang="en-US" dirty="0">
                <a:sym typeface="+mn-ea"/>
              </a:rPr>
              <a:t>   </a:t>
            </a:r>
            <a:r>
              <a:rPr kumimoji="1" lang="zh-HK" altLang="en-US" dirty="0">
                <a:sym typeface="+mn-ea"/>
              </a:rPr>
              <a:t>（其翻車現場就是連近在咫尺的唐山大地震都沒能測量出來）</a:t>
            </a:r>
            <a:endParaRPr kumimoji="1" lang="zh-HK" altLang="en-US" dirty="0"/>
          </a:p>
          <a:p>
            <a:endParaRPr kumimoji="1" lang="zh-HK" altLang="en-US" dirty="0"/>
          </a:p>
        </p:txBody>
      </p:sp>
      <p:pic>
        <p:nvPicPr>
          <p:cNvPr id="4" name="圖片 3" descr="一張含有 盒子, 食物 的圖片&#10;&#10;自動產生的描述"/>
          <p:cNvPicPr>
            <a:picLocks noChangeAspect="1"/>
          </p:cNvPicPr>
          <p:nvPr/>
        </p:nvPicPr>
        <p:blipFill rotWithShape="1">
          <a:blip r:embed="rId2"/>
          <a:srcRect t="2028" r="2020" b="1772"/>
          <a:stretch>
            <a:fillRect/>
          </a:stretch>
        </p:blipFill>
        <p:spPr>
          <a:xfrm>
            <a:off x="9474835" y="2340610"/>
            <a:ext cx="1835785" cy="290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地動儀的原理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l="2148" t="7342" r="4814" b="7390"/>
          <a:stretch>
            <a:fillRect/>
          </a:stretch>
        </p:blipFill>
        <p:spPr>
          <a:xfrm>
            <a:off x="6145796" y="2202648"/>
            <a:ext cx="6046204" cy="4137479"/>
          </a:xfrm>
          <a:prstGeom prst="rect">
            <a:avLst/>
          </a:prstGeom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71600" y="2026568"/>
            <a:ext cx="5144610" cy="3956179"/>
          </a:xfrm>
        </p:spPr>
        <p:txBody>
          <a:bodyPr/>
          <a:lstStyle/>
          <a:p>
            <a:r>
              <a:rPr kumimoji="1" lang="zh-HK" altLang="en-US" dirty="0"/>
              <a:t>王振鐸所制造的地動儀，方法是把一根銅柱立在裝置正中央</a:t>
            </a:r>
            <a:endParaRPr kumimoji="1" lang="en-US" altLang="zh-HK" dirty="0"/>
          </a:p>
          <a:p>
            <a:r>
              <a:rPr kumimoji="1" lang="zh-HK" altLang="en-US" dirty="0"/>
              <a:t>當有地震發生時，銅柱會向震源方向傾側，觸發該方向的機關</a:t>
            </a:r>
            <a:endParaRPr kumimoji="1" lang="en-US" altLang="zh-HK" dirty="0"/>
          </a:p>
          <a:p>
            <a:r>
              <a:rPr kumimoji="1" lang="zh-HK" altLang="en-US" dirty="0"/>
              <a:t>機關被觸發後，處於該方位的龍嘴就會打開並放出銅珠</a:t>
            </a:r>
            <a:endParaRPr kumimoji="1" lang="en-US" altLang="zh-HK" dirty="0"/>
          </a:p>
          <a:p>
            <a:r>
              <a:rPr kumimoji="1" lang="zh-HK" altLang="en-US" dirty="0"/>
              <a:t>銅珠落入設於正下方的蟾蜍口中後會發生巨響，警告觀測者有地震發生</a:t>
            </a:r>
            <a:endParaRPr kumimoji="1" lang="en-US" altLang="zh-HK" dirty="0"/>
          </a:p>
        </p:txBody>
      </p:sp>
      <p:sp>
        <p:nvSpPr>
          <p:cNvPr id="4" name="矩形 3"/>
          <p:cNvSpPr/>
          <p:nvPr/>
        </p:nvSpPr>
        <p:spPr>
          <a:xfrm rot="730172">
            <a:off x="9409968" y="2988194"/>
            <a:ext cx="106248" cy="28598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6" name="向右箭號 5"/>
          <p:cNvSpPr/>
          <p:nvPr/>
        </p:nvSpPr>
        <p:spPr>
          <a:xfrm rot="1394067">
            <a:off x="9274234" y="3608481"/>
            <a:ext cx="245156" cy="211053"/>
          </a:xfrm>
          <a:prstGeom prst="rightArrow">
            <a:avLst>
              <a:gd name="adj1" fmla="val 50000"/>
              <a:gd name="adj2" fmla="val 401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7" name="文字方塊 6"/>
          <p:cNvSpPr txBox="1"/>
          <p:nvPr/>
        </p:nvSpPr>
        <p:spPr>
          <a:xfrm rot="366438">
            <a:off x="9435617" y="4073068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sz="4400" b="1" dirty="0">
                <a:solidFill>
                  <a:srgbClr val="FF0000"/>
                </a:solidFill>
              </a:rPr>
              <a:t>！</a:t>
            </a:r>
          </a:p>
        </p:txBody>
      </p:sp>
      <p:sp>
        <p:nvSpPr>
          <p:cNvPr id="8" name="向下箭號 7"/>
          <p:cNvSpPr/>
          <p:nvPr/>
        </p:nvSpPr>
        <p:spPr>
          <a:xfrm>
            <a:off x="11296185" y="4831433"/>
            <a:ext cx="178420" cy="721874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失敗得很徹底的地動儀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71600" y="2027555"/>
            <a:ext cx="6891655" cy="3763645"/>
          </a:xfrm>
        </p:spPr>
        <p:txBody>
          <a:bodyPr>
            <a:normAutofit/>
          </a:bodyPr>
          <a:lstStyle/>
          <a:p>
            <a:r>
              <a:rPr kumimoji="1" lang="zh-HK" altLang="en-US" dirty="0"/>
              <a:t>可是，這個「地動儀」的設計錯漏百出</a:t>
            </a:r>
            <a:endParaRPr kumimoji="1" lang="en-US" altLang="zh-HK" dirty="0"/>
          </a:p>
          <a:p>
            <a:r>
              <a:rPr kumimoji="1" lang="zh-HK" altLang="en-US" dirty="0"/>
              <a:t>如果一般人在附近走動，引起震動，會讓地動儀以為發生「地震」而發出警報</a:t>
            </a:r>
            <a:endParaRPr kumimoji="1" lang="en-US" altLang="zh-HK" dirty="0"/>
          </a:p>
          <a:p>
            <a:r>
              <a:rPr kumimoji="1" lang="zh-HK" altLang="en-US" dirty="0"/>
              <a:t>為了解決此問題而把銅柱的敏感度降低後，卻又發現它無法區分真正的地震</a:t>
            </a:r>
            <a:endParaRPr kumimoji="1" lang="en-US" altLang="zh-HK" dirty="0"/>
          </a:p>
          <a:p>
            <a:r>
              <a:rPr kumimoji="1" lang="zh-HK" altLang="en-US" dirty="0"/>
              <a:t>當年唐</a:t>
            </a:r>
            <a:r>
              <a:rPr kumimoji="1" lang="zh-TW" altLang="en-US" dirty="0"/>
              <a:t>山大地震把大山都震崩塌時，它依舊一動不動</a:t>
            </a:r>
            <a:endParaRPr kumimoji="1" lang="zh-HK" altLang="en-US" dirty="0"/>
          </a:p>
          <a:p>
            <a:endParaRPr kumimoji="1" lang="zh-HK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2174" y="2027148"/>
            <a:ext cx="2640189" cy="37636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復原工程的突破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87375" y="2026920"/>
            <a:ext cx="7978140" cy="3956050"/>
          </a:xfrm>
        </p:spPr>
        <p:txBody>
          <a:bodyPr/>
          <a:lstStyle/>
          <a:p>
            <a:r>
              <a:rPr kumimoji="1" lang="en-US" altLang="zh-HK" dirty="0"/>
              <a:t>2</a:t>
            </a:r>
            <a:r>
              <a:rPr kumimoji="1" lang="en-US" altLang="zh-TW" dirty="0"/>
              <a:t>002</a:t>
            </a:r>
            <a:r>
              <a:rPr kumimoji="1" lang="zh-TW" altLang="en-US" dirty="0"/>
              <a:t>年，中國地震局地球物理研究所研究員馮銳偶然得到啟發</a:t>
            </a:r>
            <a:endParaRPr kumimoji="1" lang="en-US" altLang="zh-TW" dirty="0"/>
          </a:p>
          <a:p>
            <a:r>
              <a:rPr kumimoji="1" lang="zh-TW" altLang="en-US" dirty="0"/>
              <a:t>他根據「懸垂擺原理」嘗試對地動儀再次進行復原工程</a:t>
            </a:r>
            <a:endParaRPr kumimoji="1" lang="en-US" altLang="zh-TW" dirty="0"/>
          </a:p>
          <a:p>
            <a:r>
              <a:rPr kumimoji="1" lang="zh-HK" altLang="en-US" dirty="0"/>
              <a:t>中國地震局及國家博物管派出專家組成「地動儀復原課題研究小組」，支援馮銳</a:t>
            </a:r>
            <a:endParaRPr kumimoji="1" lang="en-US" altLang="zh-HK" dirty="0"/>
          </a:p>
          <a:p>
            <a:r>
              <a:rPr kumimoji="1" lang="zh-HK" altLang="en-US" dirty="0"/>
              <a:t>小組成員根據</a:t>
            </a:r>
            <a:r>
              <a:rPr kumimoji="1" lang="en-US" altLang="zh-TW" dirty="0"/>
              <a:t>《</a:t>
            </a:r>
            <a:r>
              <a:rPr kumimoji="1" lang="zh-TW" altLang="en-US" dirty="0"/>
              <a:t>後漢書</a:t>
            </a:r>
            <a:r>
              <a:rPr kumimoji="1" lang="en-US" altLang="zh-TW" dirty="0"/>
              <a:t>-</a:t>
            </a:r>
            <a:r>
              <a:rPr kumimoji="1" lang="zh-TW" altLang="en-US" dirty="0"/>
              <a:t>張衡傳</a:t>
            </a:r>
            <a:r>
              <a:rPr kumimoji="1" lang="en-US" altLang="zh-TW" dirty="0"/>
              <a:t>》</a:t>
            </a:r>
            <a:r>
              <a:rPr kumimoji="1" lang="zh-TW" altLang="en-US" dirty="0"/>
              <a:t>中其中一句：中有都柱，傍行八道，施關發機</a:t>
            </a:r>
            <a:endParaRPr kumimoji="1" lang="en-US" altLang="zh-TW" dirty="0"/>
          </a:p>
          <a:p>
            <a:r>
              <a:rPr kumimoji="1" lang="zh-TW" altLang="en-US" dirty="0"/>
              <a:t>加上對漢代酒樽的參考分析後，成功制作出全新的地動儀成品，具備實際功用</a:t>
            </a:r>
            <a:endParaRPr kumimoji="1" lang="zh-HK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t="817"/>
          <a:stretch>
            <a:fillRect/>
          </a:stretch>
        </p:blipFill>
        <p:spPr>
          <a:xfrm>
            <a:off x="8884285" y="2494280"/>
            <a:ext cx="3173730" cy="24301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/>
              <a:t>新復原本的原理</a:t>
            </a:r>
            <a:br>
              <a:rPr kumimoji="1" lang="en-US" altLang="zh-HK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71601" y="2114939"/>
            <a:ext cx="4274598" cy="3956179"/>
          </a:xfrm>
        </p:spPr>
        <p:txBody>
          <a:bodyPr/>
          <a:lstStyle/>
          <a:p>
            <a:r>
              <a:rPr kumimoji="1" lang="zh-HK" altLang="en-US" dirty="0"/>
              <a:t>研究人員從「懸垂擺原理」入手</a:t>
            </a:r>
            <a:endParaRPr kumimoji="1" lang="en-US" altLang="zh-HK" dirty="0"/>
          </a:p>
          <a:p>
            <a:r>
              <a:rPr kumimoji="1" lang="zh-HK" altLang="en-US" dirty="0"/>
              <a:t>新近復原的候風地動儀採用圓柱體直桶腰</a:t>
            </a:r>
            <a:endParaRPr kumimoji="1" lang="en-US" altLang="zh-HK" dirty="0"/>
          </a:p>
          <a:p>
            <a:r>
              <a:rPr kumimoji="1" lang="zh-HK" altLang="en-US" dirty="0"/>
              <a:t>當地震波來臨時，鐘擺釋出銅珠</a:t>
            </a:r>
            <a:endParaRPr kumimoji="1" lang="en-US" altLang="zh-HK" dirty="0"/>
          </a:p>
          <a:p>
            <a:r>
              <a:rPr kumimoji="1" lang="zh-HK" altLang="en-US" dirty="0"/>
              <a:t>銅珠滾下後觸發機關</a:t>
            </a:r>
            <a:endParaRPr kumimoji="1" lang="en-US" altLang="zh-HK" dirty="0"/>
          </a:p>
          <a:p>
            <a:r>
              <a:rPr kumimoji="1" lang="zh-HK" altLang="en-US" dirty="0"/>
              <a:t>其後原理維持一致</a:t>
            </a:r>
            <a:endParaRPr kumimoji="1" lang="en-US" altLang="zh-HK" dirty="0"/>
          </a:p>
          <a:p>
            <a:r>
              <a:rPr kumimoji="1" lang="zh-HK" altLang="en-US" dirty="0"/>
              <a:t>「懸垂擺原理」能夠避免地震儀受人類走動等行為所影響</a:t>
            </a:r>
            <a:endParaRPr kumimoji="1" lang="en-US" altLang="zh-HK" dirty="0"/>
          </a:p>
          <a:p>
            <a:endParaRPr kumimoji="1" lang="zh-HK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103" y="0"/>
            <a:ext cx="6030897" cy="6388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後世對張衡的紀念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/>
              <a:t>1970</a:t>
            </a:r>
            <a:r>
              <a:rPr kumimoji="1" lang="zh-TW" altLang="en-US" dirty="0"/>
              <a:t>年，國際天文聯合會用張衡的名字為一座月球環形山命名</a:t>
            </a:r>
            <a:endParaRPr kumimoji="1" lang="en-US" altLang="zh-HK" dirty="0"/>
          </a:p>
          <a:p>
            <a:r>
              <a:rPr kumimoji="1" lang="en-US" altLang="zh-HK" dirty="0"/>
              <a:t>1</a:t>
            </a:r>
            <a:r>
              <a:rPr kumimoji="1" lang="en-US" altLang="zh-TW" dirty="0"/>
              <a:t>977</a:t>
            </a:r>
            <a:r>
              <a:rPr kumimoji="1" lang="zh-TW" altLang="en-US" dirty="0"/>
              <a:t>年，紫金山天文台把小行星</a:t>
            </a:r>
            <a:r>
              <a:rPr kumimoji="1" lang="en-US" altLang="zh-TW" dirty="0"/>
              <a:t>1802</a:t>
            </a:r>
            <a:r>
              <a:rPr kumimoji="1" lang="zh-TW" altLang="en-US" dirty="0"/>
              <a:t>命名為「張衡星」，為第一個以中國人命名的小行星</a:t>
            </a:r>
            <a:endParaRPr kumimoji="1" lang="en-US" altLang="zh-TW" dirty="0"/>
          </a:p>
          <a:p>
            <a:r>
              <a:rPr kumimoji="1" lang="en-US" altLang="zh-HK" dirty="0"/>
              <a:t>2</a:t>
            </a:r>
            <a:r>
              <a:rPr kumimoji="1" lang="en-US" altLang="zh-TW" dirty="0"/>
              <a:t>002</a:t>
            </a:r>
            <a:r>
              <a:rPr kumimoji="1" lang="zh-TW" altLang="en-US" dirty="0"/>
              <a:t>年，</a:t>
            </a:r>
            <a:r>
              <a:rPr kumimoji="1" lang="zh-HK" altLang="en-US" dirty="0"/>
              <a:t>中國天文學會設立「張衡特殊貢獻獎」，獎勵天文學的傑出人仕</a:t>
            </a:r>
            <a:endParaRPr kumimoji="1" lang="en-US" altLang="zh-HK" dirty="0"/>
          </a:p>
          <a:p>
            <a:r>
              <a:rPr kumimoji="1" lang="zh-HK" altLang="en-US" dirty="0"/>
              <a:t>現今深圳市龍崗區坂田街道華為基地有一條以張衡命名的街道</a:t>
            </a:r>
            <a:r>
              <a:rPr kumimoji="1" lang="en-US" altLang="zh-HK" dirty="0"/>
              <a:t>——</a:t>
            </a:r>
            <a:r>
              <a:rPr kumimoji="1" lang="zh-HK" altLang="en-US" dirty="0"/>
              <a:t>張衡路</a:t>
            </a:r>
            <a:endParaRPr kumimoji="1" lang="en-US" altLang="zh-HK" dirty="0"/>
          </a:p>
          <a:p>
            <a:r>
              <a:rPr kumimoji="1" lang="en-US" altLang="zh-HK" dirty="0"/>
              <a:t>2</a:t>
            </a:r>
            <a:r>
              <a:rPr kumimoji="1" lang="en-US" altLang="zh-TW" dirty="0"/>
              <a:t>018</a:t>
            </a:r>
            <a:r>
              <a:rPr kumimoji="1" lang="zh-TW" altLang="en-US" dirty="0"/>
              <a:t>年</a:t>
            </a:r>
            <a:r>
              <a:rPr kumimoji="1" lang="en-US" altLang="zh-TW" dirty="0"/>
              <a:t>2</a:t>
            </a:r>
            <a:r>
              <a:rPr kumimoji="1" lang="zh-TW" altLang="en-US" dirty="0"/>
              <a:t>月</a:t>
            </a:r>
            <a:r>
              <a:rPr kumimoji="1" lang="en-US" altLang="zh-TW" dirty="0"/>
              <a:t>2</a:t>
            </a:r>
            <a:r>
              <a:rPr kumimoji="1" lang="zh-TW" altLang="en-US" dirty="0"/>
              <a:t>日，中華人民共和國的一顆人造地球衛星，亦是中國首顆電磁監測試驗衛星，成功發射升空，其名為「張衡一號」</a:t>
            </a:r>
            <a:endParaRPr kumimoji="1" lang="zh-HK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對張衡的評價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36702" y="2050031"/>
            <a:ext cx="6623825" cy="3956179"/>
          </a:xfrm>
        </p:spPr>
        <p:txBody>
          <a:bodyPr>
            <a:normAutofit fontScale="85000" lnSpcReduction="10000"/>
          </a:bodyPr>
          <a:lstStyle/>
          <a:p>
            <a:r>
              <a:rPr kumimoji="1" lang="zh-HK" altLang="en-US" dirty="0"/>
              <a:t>東漢文學家崔瑗稱讚他能知天文地理，製作巧奪天工：「數術窮天地，製作侔造化，與神合契」</a:t>
            </a:r>
            <a:endParaRPr kumimoji="1" lang="en-US" altLang="zh-HK" dirty="0"/>
          </a:p>
          <a:p>
            <a:r>
              <a:rPr kumimoji="1" lang="en-US" altLang="zh-HK" dirty="0"/>
              <a:t>19</a:t>
            </a:r>
            <a:r>
              <a:rPr kumimoji="1" lang="zh-HK" altLang="en-US" dirty="0"/>
              <a:t>世紀末，西方地震學家約翰</a:t>
            </a:r>
            <a:r>
              <a:rPr kumimoji="1" lang="en-US" altLang="zh-HK" dirty="0"/>
              <a:t>·</a:t>
            </a:r>
            <a:r>
              <a:rPr kumimoji="1" lang="zh-HK" altLang="en-US" dirty="0"/>
              <a:t>米爾恩參考張衡的設計，制造了首個現代地震儀</a:t>
            </a:r>
            <a:endParaRPr kumimoji="1" lang="en-US" altLang="zh-HK" dirty="0"/>
          </a:p>
          <a:p>
            <a:r>
              <a:rPr kumimoji="1" lang="en-US" altLang="zh-HK" dirty="0"/>
              <a:t>1924</a:t>
            </a:r>
            <a:r>
              <a:rPr kumimoji="1" lang="zh-HK" altLang="en-US" dirty="0"/>
              <a:t>年，中國歷史學家張蔭麟稱讚張衡為中國「第一位大科學家」</a:t>
            </a:r>
            <a:endParaRPr kumimoji="1" lang="en-US" altLang="zh-HK" dirty="0"/>
          </a:p>
          <a:p>
            <a:r>
              <a:rPr kumimoji="1" lang="zh-HK" altLang="en-US" dirty="0"/>
              <a:t>學者認為張衡在天文學上的成就可與西方幾乎同時代的</a:t>
            </a:r>
            <a:r>
              <a:rPr lang="zh-HK" altLang="en-US" b="1" dirty="0"/>
              <a:t>克勞狄烏斯</a:t>
            </a:r>
            <a:r>
              <a:rPr lang="en-US" altLang="zh-HK" b="1" dirty="0"/>
              <a:t>·</a:t>
            </a:r>
            <a:r>
              <a:rPr lang="zh-HK" altLang="en-US" b="1" dirty="0"/>
              <a:t>托勒密</a:t>
            </a:r>
            <a:r>
              <a:rPr kumimoji="1" lang="zh-HK" altLang="en-US" dirty="0"/>
              <a:t>相媲美</a:t>
            </a:r>
            <a:endParaRPr kumimoji="1" lang="en-US" altLang="zh-HK" dirty="0"/>
          </a:p>
          <a:p>
            <a:endParaRPr kumimoji="1" lang="en-US" altLang="zh-HK" dirty="0"/>
          </a:p>
          <a:p>
            <a:r>
              <a:rPr lang="zh-HK" altLang="en-US" b="1" dirty="0"/>
              <a:t>（克勞狄烏斯</a:t>
            </a:r>
            <a:r>
              <a:rPr lang="en-US" altLang="zh-HK" b="1" dirty="0"/>
              <a:t>·</a:t>
            </a:r>
            <a:r>
              <a:rPr lang="zh-HK" altLang="en-US" b="1" dirty="0"/>
              <a:t>托勒密</a:t>
            </a:r>
            <a:r>
              <a:rPr lang="zh-HK" altLang="en-US" dirty="0"/>
              <a:t>，羅馬帝</a:t>
            </a:r>
            <a:r>
              <a:rPr lang="zh-HK" altLang="en-US" b="1" dirty="0"/>
              <a:t>國時期頂尖數學家、天文學家、地理學家、占星家，是「天動說」（又名地心說）的首位倡議者）</a:t>
            </a:r>
            <a:endParaRPr kumimoji="1" lang="zh-HK" altLang="en-US" b="1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815" y="1318798"/>
            <a:ext cx="3456688" cy="450077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8932126" y="5880254"/>
            <a:ext cx="2090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b="1" dirty="0"/>
              <a:t>克勞狄烏斯</a:t>
            </a:r>
            <a:r>
              <a:rPr lang="en-US" altLang="zh-HK" b="1" dirty="0"/>
              <a:t>·</a:t>
            </a:r>
            <a:r>
              <a:rPr lang="zh-HK" altLang="en-US" b="1" dirty="0"/>
              <a:t>托勒密</a:t>
            </a:r>
            <a:endParaRPr kumimoji="1" lang="zh-HK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09318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72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12414" y="1406060"/>
            <a:ext cx="6857572" cy="4045450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6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798889" y="3617790"/>
            <a:ext cx="2453337" cy="4027079"/>
          </a:xfrm>
          <a:prstGeom prst="rect">
            <a:avLst/>
          </a:prstGeom>
          <a:gradFill>
            <a:gsLst>
              <a:gs pos="2000">
                <a:schemeClr val="accent5">
                  <a:alpha val="35000"/>
                </a:schemeClr>
              </a:gs>
              <a:gs pos="67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6097846">
            <a:off x="-30441" y="1644149"/>
            <a:ext cx="4384532" cy="4196758"/>
          </a:xfrm>
          <a:custGeom>
            <a:avLst/>
            <a:gdLst>
              <a:gd name="connsiteX0" fmla="*/ 44539 w 4384532"/>
              <a:gd name="connsiteY0" fmla="*/ 2446310 h 4196758"/>
              <a:gd name="connsiteX1" fmla="*/ 0 w 4384532"/>
              <a:gd name="connsiteY1" fmla="*/ 2004492 h 4196758"/>
              <a:gd name="connsiteX2" fmla="*/ 500607 w 4384532"/>
              <a:gd name="connsiteY2" fmla="*/ 610007 h 4196758"/>
              <a:gd name="connsiteX3" fmla="*/ 589546 w 4384532"/>
              <a:gd name="connsiteY3" fmla="*/ 512149 h 4196758"/>
              <a:gd name="connsiteX4" fmla="*/ 3077760 w 4384532"/>
              <a:gd name="connsiteY4" fmla="*/ 0 h 4196758"/>
              <a:gd name="connsiteX5" fmla="*/ 3237230 w 4384532"/>
              <a:gd name="connsiteY5" fmla="*/ 76821 h 4196758"/>
              <a:gd name="connsiteX6" fmla="*/ 4384532 w 4384532"/>
              <a:gd name="connsiteY6" fmla="*/ 2004492 h 4196758"/>
              <a:gd name="connsiteX7" fmla="*/ 2192266 w 4384532"/>
              <a:gd name="connsiteY7" fmla="*/ 4196758 h 4196758"/>
              <a:gd name="connsiteX8" fmla="*/ 44539 w 4384532"/>
              <a:gd name="connsiteY8" fmla="*/ 2446310 h 419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4532" h="4196758">
                <a:moveTo>
                  <a:pt x="44539" y="2446310"/>
                </a:moveTo>
                <a:cubicBezTo>
                  <a:pt x="15336" y="2303599"/>
                  <a:pt x="0" y="2155836"/>
                  <a:pt x="0" y="2004492"/>
                </a:cubicBezTo>
                <a:cubicBezTo>
                  <a:pt x="0" y="1474787"/>
                  <a:pt x="187867" y="988960"/>
                  <a:pt x="500607" y="610007"/>
                </a:cubicBezTo>
                <a:lnTo>
                  <a:pt x="589546" y="512149"/>
                </a:lnTo>
                <a:lnTo>
                  <a:pt x="3077760" y="0"/>
                </a:lnTo>
                <a:lnTo>
                  <a:pt x="3237230" y="76821"/>
                </a:lnTo>
                <a:cubicBezTo>
                  <a:pt x="3920615" y="448057"/>
                  <a:pt x="4384532" y="1172098"/>
                  <a:pt x="4384532" y="2004492"/>
                </a:cubicBezTo>
                <a:cubicBezTo>
                  <a:pt x="4384532" y="3215247"/>
                  <a:pt x="3403021" y="4196758"/>
                  <a:pt x="2192266" y="4196758"/>
                </a:cubicBezTo>
                <a:cubicBezTo>
                  <a:pt x="1132855" y="4196758"/>
                  <a:pt x="248960" y="3445288"/>
                  <a:pt x="44539" y="2446310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91" y="1568106"/>
            <a:ext cx="3319727" cy="4348843"/>
          </a:xfrm>
          <a:prstGeom prst="rect">
            <a:avLst/>
          </a:prstGeom>
        </p:spPr>
      </p:pic>
      <p:sp>
        <p:nvSpPr>
          <p:cNvPr id="16" name="內容版面配置區 15"/>
          <p:cNvSpPr>
            <a:spLocks noGrp="1"/>
          </p:cNvSpPr>
          <p:nvPr>
            <p:ph idx="1"/>
          </p:nvPr>
        </p:nvSpPr>
        <p:spPr>
          <a:xfrm>
            <a:off x="4617363" y="1741735"/>
            <a:ext cx="6273972" cy="4843462"/>
          </a:xfrm>
        </p:spPr>
        <p:txBody>
          <a:bodyPr>
            <a:normAutofit/>
          </a:bodyPr>
          <a:lstStyle/>
          <a:p>
            <a:r>
              <a:rPr lang="zh-HK" altLang="en-US" sz="2400" dirty="0"/>
              <a:t>著名中國科學史學家李約瑟指出，中國在天文學儀器方面有不少地方處於領先地位</a:t>
            </a:r>
            <a:endParaRPr lang="en-US" altLang="zh-HK" sz="2400" dirty="0"/>
          </a:p>
          <a:p>
            <a:r>
              <a:rPr lang="zh-HK" altLang="en-US" sz="2400" dirty="0"/>
              <a:t>尤其張衡制作的「渾儀」更是近代天文儀器的先驅</a:t>
            </a:r>
            <a:endParaRPr lang="en-US" altLang="zh-HK" sz="2400" dirty="0"/>
          </a:p>
          <a:p>
            <a:r>
              <a:rPr lang="zh-HK" altLang="en-US" sz="2400" dirty="0"/>
              <a:t>他又指出張衡的「地動儀」不但能探測震源方向，更能測量震動強度</a:t>
            </a:r>
            <a:endParaRPr lang="en-US" altLang="zh-HK" sz="2400" dirty="0"/>
          </a:p>
          <a:p>
            <a:r>
              <a:rPr lang="zh-HK" altLang="en-US" sz="2400" dirty="0"/>
              <a:t>他更這樣寫道：「奇怪的是，張衡採用的原理竟比</a:t>
            </a:r>
            <a:r>
              <a:rPr lang="en-US" altLang="zh-HK" sz="2400" dirty="0"/>
              <a:t>18</a:t>
            </a:r>
            <a:r>
              <a:rPr lang="zh-HK" altLang="en-US" sz="2400" dirty="0"/>
              <a:t>世紀的地震儀更像現代的。」</a:t>
            </a:r>
          </a:p>
        </p:txBody>
      </p:sp>
      <p:sp>
        <p:nvSpPr>
          <p:cNvPr id="24" name="矩形 23"/>
          <p:cNvSpPr/>
          <p:nvPr/>
        </p:nvSpPr>
        <p:spPr>
          <a:xfrm>
            <a:off x="4617363" y="438194"/>
            <a:ext cx="5032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zh-HK" altLang="en-US" sz="5400" b="1" dirty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從李約瑟看張衡</a:t>
            </a:r>
            <a:endParaRPr lang="zh-HK" altLang="en-US" sz="5400" b="1" dirty="0"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總結</a:t>
            </a:r>
            <a:br>
              <a:rPr kumimoji="1" lang="en-US" altLang="zh-HK" dirty="0"/>
            </a:br>
            <a:endParaRPr kumimoji="1"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/>
              <a:t>他是中國史上著名的天文學家</a:t>
            </a:r>
            <a:endParaRPr kumimoji="1" lang="en-US" altLang="zh-HK" dirty="0"/>
          </a:p>
          <a:p>
            <a:r>
              <a:rPr kumimoji="1" lang="zh-HK" altLang="en-US" dirty="0"/>
              <a:t>他涉猎廣泛，在文學、天文學、數學等領域均有所成就</a:t>
            </a:r>
            <a:endParaRPr kumimoji="1" lang="en-US" altLang="zh-HK" dirty="0"/>
          </a:p>
          <a:p>
            <a:r>
              <a:rPr kumimoji="1" lang="zh-HK" altLang="en-US" dirty="0"/>
              <a:t>他制造的「渾天儀」和「地動儀」對後世影響極深</a:t>
            </a:r>
            <a:endParaRPr kumimoji="1" lang="en-US" altLang="zh-HK" dirty="0"/>
          </a:p>
          <a:p>
            <a:r>
              <a:rPr kumimoji="1" lang="zh-HK" altLang="en-US" dirty="0"/>
              <a:t>大部分的學者均承認他是世界天文學的先驅</a:t>
            </a:r>
            <a:endParaRPr kumimoji="1" lang="en-US" altLang="zh-HK" dirty="0"/>
          </a:p>
          <a:p>
            <a:r>
              <a:rPr kumimoji="1" lang="zh-HK" altLang="en-US" dirty="0"/>
              <a:t>中國的第一個小行星及地球人造衛星均以他的名字命名</a:t>
            </a:r>
            <a:endParaRPr kumimoji="1" lang="en-US" altLang="zh-HK" dirty="0"/>
          </a:p>
          <a:p>
            <a:r>
              <a:rPr kumimoji="1" lang="zh-HK" altLang="en-US" dirty="0"/>
              <a:t>他就是中國科技史裏所處年代最早之一，成就非凡的漢代科學家</a:t>
            </a:r>
            <a:endParaRPr kumimoji="1" lang="en-US" altLang="zh-H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-7" y="1"/>
            <a:ext cx="12192003" cy="68580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accent5">
                  <a:alpha val="83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0800000" flipH="1">
            <a:off x="457200" y="-2"/>
            <a:ext cx="11733692" cy="686906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48000"/>
                </a:schemeClr>
              </a:gs>
              <a:gs pos="99000">
                <a:schemeClr val="accent2">
                  <a:alpha val="57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0886" cy="6880604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19000"/>
                </a:schemeClr>
              </a:gs>
              <a:gs pos="99000">
                <a:schemeClr val="accent2">
                  <a:alpha val="21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2895039" y="-2895044"/>
            <a:ext cx="6400799" cy="12190885"/>
          </a:xfrm>
          <a:prstGeom prst="rect">
            <a:avLst/>
          </a:prstGeom>
          <a:gradFill>
            <a:gsLst>
              <a:gs pos="8000">
                <a:schemeClr val="accent5">
                  <a:alpha val="38000"/>
                </a:schemeClr>
              </a:gs>
              <a:gs pos="100000">
                <a:schemeClr val="accent6">
                  <a:lumMod val="75000"/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2846175" y="819792"/>
            <a:ext cx="6498525" cy="3102528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zh-HK" altLang="en-US" sz="4400" spc="750" dirty="0">
                <a:solidFill>
                  <a:schemeClr val="bg1"/>
                </a:solidFill>
              </a:rPr>
              <a:t>～～完～～</a:t>
            </a:r>
          </a:p>
        </p:txBody>
      </p:sp>
      <p:sp>
        <p:nvSpPr>
          <p:cNvPr id="25" name="Rectangle 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 flipH="1">
            <a:off x="-1409708" y="1420764"/>
            <a:ext cx="6857999" cy="4038605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99000">
                <a:schemeClr val="accent4">
                  <a:lumMod val="60000"/>
                  <a:lumOff val="40000"/>
                  <a:alpha val="60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3168948">
            <a:off x="1535724" y="1053996"/>
            <a:ext cx="5005754" cy="5005754"/>
          </a:xfrm>
          <a:prstGeom prst="ellipse">
            <a:avLst/>
          </a:prstGeom>
          <a:gradFill>
            <a:gsLst>
              <a:gs pos="31000">
                <a:schemeClr val="accent6">
                  <a:alpha val="0"/>
                </a:schemeClr>
              </a:gs>
              <a:gs pos="85000">
                <a:schemeClr val="accent6">
                  <a:lumMod val="60000"/>
                  <a:lumOff val="40000"/>
                  <a:alpha val="21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圖片 15" descr="一張含有 桌, 椅凳, 時鐘 的圖片&#10;&#10;自動產生的描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056" y="6400799"/>
            <a:ext cx="3565252" cy="4571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DarkSeedLeftStep">
      <a:dk1>
        <a:srgbClr val="000000"/>
      </a:dk1>
      <a:lt1>
        <a:srgbClr val="FFFFFF"/>
      </a:lt1>
      <a:dk2>
        <a:srgbClr val="242A41"/>
      </a:dk2>
      <a:lt2>
        <a:srgbClr val="E5E8E2"/>
      </a:lt2>
      <a:accent1>
        <a:srgbClr val="7D29E7"/>
      </a:accent1>
      <a:accent2>
        <a:srgbClr val="4440DC"/>
      </a:accent2>
      <a:accent3>
        <a:srgbClr val="2973E7"/>
      </a:accent3>
      <a:accent4>
        <a:srgbClr val="17B0D5"/>
      </a:accent4>
      <a:accent5>
        <a:srgbClr val="21B997"/>
      </a:accent5>
      <a:accent6>
        <a:srgbClr val="14BC51"/>
      </a:accent6>
      <a:hlink>
        <a:srgbClr val="30928C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2641</Words>
  <Application>Microsoft Office PowerPoint</Application>
  <PresentationFormat>寬螢幕</PresentationFormat>
  <Paragraphs>218</Paragraphs>
  <Slides>30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7" baseType="lpstr">
      <vt:lpstr>微軟正黑體</vt:lpstr>
      <vt:lpstr>Arial</vt:lpstr>
      <vt:lpstr>Avenir Next LT Pro</vt:lpstr>
      <vt:lpstr>Avenir Next LT Pro Light</vt:lpstr>
      <vt:lpstr>Calibri</vt:lpstr>
      <vt:lpstr>Wingdings</vt:lpstr>
      <vt:lpstr>GradientRiseVTI</vt:lpstr>
      <vt:lpstr>年度歷史人物介紹 張衡</vt:lpstr>
      <vt:lpstr>聽說過四大發明沒有？ 張衡與其中一項發明有重大關係，它是？</vt:lpstr>
      <vt:lpstr>張衡人物小檔案 </vt:lpstr>
      <vt:lpstr>PowerPoint 簡報</vt:lpstr>
      <vt:lpstr>背景資料 </vt:lpstr>
      <vt:lpstr>PowerPoint 簡報</vt:lpstr>
      <vt:lpstr>早期生活 </vt:lpstr>
      <vt:lpstr>太史令——佔了張衡一半官場生涯的官 </vt:lpstr>
      <vt:lpstr>張衡的政治思想 </vt:lpstr>
      <vt:lpstr>成就一覽表 </vt:lpstr>
      <vt:lpstr>PowerPoint 簡報</vt:lpstr>
      <vt:lpstr>從文學看張衡 </vt:lpstr>
      <vt:lpstr>張衡的道學思想 </vt:lpstr>
      <vt:lpstr>從科學看張衡 </vt:lpstr>
      <vt:lpstr>理論方面的成就 </vt:lpstr>
      <vt:lpstr>     古代人對天與地之間的關係有三種說法 1：蓋天說 2：宣夜說 3：渾天說 </vt:lpstr>
      <vt:lpstr>天文學的權威 </vt:lpstr>
      <vt:lpstr>渾天儀知識站 </vt:lpstr>
      <vt:lpstr>渾天儀知識站 </vt:lpstr>
      <vt:lpstr>地理學大師 </vt:lpstr>
      <vt:lpstr>候風地動儀 </vt:lpstr>
      <vt:lpstr>地動儀的原理 </vt:lpstr>
      <vt:lpstr>失敗得很徹底的地動儀 </vt:lpstr>
      <vt:lpstr>復原工程的突破 </vt:lpstr>
      <vt:lpstr>新復原本的原理 </vt:lpstr>
      <vt:lpstr>後世對張衡的紀念 </vt:lpstr>
      <vt:lpstr>對張衡的評價 </vt:lpstr>
      <vt:lpstr>PowerPoint 簡報</vt:lpstr>
      <vt:lpstr>總結 </vt:lpstr>
      <vt:lpstr>～～完～～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年度人物介紹 張衡</dc:title>
  <dc:creator>TSANG, Ho Yat Samuel</dc:creator>
  <cp:lastModifiedBy>USER</cp:lastModifiedBy>
  <cp:revision>13</cp:revision>
  <dcterms:created xsi:type="dcterms:W3CDTF">2020-07-13T03:33:00Z</dcterms:created>
  <dcterms:modified xsi:type="dcterms:W3CDTF">2020-09-04T08:34:54Z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