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91" r:id="rId12"/>
    <p:sldId id="267" r:id="rId13"/>
    <p:sldId id="266" r:id="rId14"/>
    <p:sldId id="265" r:id="rId15"/>
    <p:sldId id="293" r:id="rId16"/>
    <p:sldId id="269" r:id="rId17"/>
    <p:sldId id="270" r:id="rId18"/>
    <p:sldId id="271" r:id="rId19"/>
    <p:sldId id="272" r:id="rId20"/>
    <p:sldId id="273" r:id="rId21"/>
    <p:sldId id="274" r:id="rId22"/>
    <p:sldId id="292" r:id="rId23"/>
    <p:sldId id="275" r:id="rId24"/>
    <p:sldId id="277" r:id="rId25"/>
    <p:sldId id="278" r:id="rId26"/>
    <p:sldId id="279" r:id="rId27"/>
    <p:sldId id="276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90" r:id="rId37"/>
    <p:sldId id="288" r:id="rId38"/>
    <p:sldId id="289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88"/>
    <p:restoredTop sz="94710"/>
  </p:normalViewPr>
  <p:slideViewPr>
    <p:cSldViewPr snapToGrid="0" snapToObjects="1">
      <p:cViewPr varScale="1">
        <p:scale>
          <a:sx n="101" d="100"/>
          <a:sy n="101" d="100"/>
        </p:scale>
        <p:origin x="1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EDC87-2DC9-3D4D-8009-A80A7B588E8F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19AE5-067B-8742-AA6E-EC8D60E5B54E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197136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HK" dirty="0"/>
              <a:t>1</a:t>
            </a:r>
            <a:r>
              <a:rPr kumimoji="1" lang="en-US" altLang="zh-TW" dirty="0"/>
              <a:t>:</a:t>
            </a:r>
            <a:r>
              <a:rPr kumimoji="1" lang="zh-TW" altLang="en-US" dirty="0"/>
              <a:t>南陽郡就是張衡的故鄉，張衡願意出仕家鄉的官職可視作他對朝廷的一種讓步</a:t>
            </a:r>
            <a:endParaRPr kumimoji="1" lang="en-US" altLang="zh-TW" dirty="0"/>
          </a:p>
          <a:p>
            <a:r>
              <a:rPr kumimoji="1" lang="en-US" altLang="zh-TW" dirty="0"/>
              <a:t>2:</a:t>
            </a:r>
            <a:r>
              <a:rPr kumimoji="1" lang="zh-TW" altLang="en-US" dirty="0"/>
              <a:t>主簿，</a:t>
            </a:r>
            <a:r>
              <a:rPr kumimoji="1" lang="zh-HK" altLang="en-US" dirty="0"/>
              <a:t>主管文書簿籍及印鑑，即起草一些文件、管理檔案、以及各種印章等，大致相當於現代的秘書或主任秘書一職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19AE5-067B-8742-AA6E-EC8D60E5B54E}" type="slidenum">
              <a:rPr kumimoji="1" lang="zh-HK" altLang="en-US" smtClean="0"/>
              <a:t>8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3212118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HK" dirty="0"/>
              <a:t>《</a:t>
            </a:r>
            <a:r>
              <a:rPr kumimoji="1" lang="zh-HK" altLang="en-US" dirty="0"/>
              <a:t>兩京賦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是東漢辭賦，張衡的代表作之一，包括了</a:t>
            </a:r>
            <a:r>
              <a:rPr kumimoji="1" lang="en-US" altLang="zh-HK" dirty="0"/>
              <a:t>《</a:t>
            </a:r>
            <a:r>
              <a:rPr kumimoji="1" lang="zh-HK" altLang="en-US" dirty="0"/>
              <a:t>西京賦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和</a:t>
            </a:r>
            <a:r>
              <a:rPr kumimoji="1" lang="en-US" altLang="zh-HK" dirty="0"/>
              <a:t>《</a:t>
            </a:r>
            <a:r>
              <a:rPr kumimoji="1" lang="zh-HK" altLang="en-US" dirty="0"/>
              <a:t>東京賦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兩篇，分別指西京長安與東京洛陽。</a:t>
            </a:r>
            <a:endParaRPr kumimoji="1" lang="en-US" altLang="zh-HK" dirty="0"/>
          </a:p>
          <a:p>
            <a:r>
              <a:rPr kumimoji="1" lang="en-US" altLang="zh-HK" dirty="0"/>
              <a:t>《</a:t>
            </a:r>
            <a:r>
              <a:rPr kumimoji="1" lang="zh-HK" altLang="en-US" dirty="0"/>
              <a:t>兩京賦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是張衡看到班固的</a:t>
            </a:r>
            <a:r>
              <a:rPr kumimoji="1" lang="en-US" altLang="zh-HK" dirty="0"/>
              <a:t>《</a:t>
            </a:r>
            <a:r>
              <a:rPr kumimoji="1" lang="zh-HK" altLang="en-US" dirty="0"/>
              <a:t>兩都賦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之後參考其體制而作，時間在</a:t>
            </a:r>
            <a:r>
              <a:rPr kumimoji="1" lang="en-US" altLang="zh-HK" dirty="0"/>
              <a:t>《</a:t>
            </a:r>
            <a:r>
              <a:rPr kumimoji="1" lang="zh-HK" altLang="en-US" dirty="0"/>
              <a:t>兩都賦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之後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19AE5-067B-8742-AA6E-EC8D60E5B54E}" type="slidenum">
              <a:rPr kumimoji="1" lang="zh-HK" altLang="en-US" smtClean="0"/>
              <a:t>14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358733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HK" dirty="0"/>
              <a:t>《</a:t>
            </a:r>
            <a:r>
              <a:rPr kumimoji="1" lang="zh-HK" altLang="en-US" dirty="0"/>
              <a:t>兩京賦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是東漢辭賦，張衡的代表作之一，包括了</a:t>
            </a:r>
            <a:r>
              <a:rPr kumimoji="1" lang="en-US" altLang="zh-HK" dirty="0"/>
              <a:t>《</a:t>
            </a:r>
            <a:r>
              <a:rPr kumimoji="1" lang="zh-HK" altLang="en-US" dirty="0"/>
              <a:t>西京賦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和</a:t>
            </a:r>
            <a:r>
              <a:rPr kumimoji="1" lang="en-US" altLang="zh-HK" dirty="0"/>
              <a:t>《</a:t>
            </a:r>
            <a:r>
              <a:rPr kumimoji="1" lang="zh-HK" altLang="en-US" dirty="0"/>
              <a:t>東京賦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兩篇，分別指西京長安與東京洛陽。</a:t>
            </a:r>
            <a:endParaRPr kumimoji="1" lang="en-US" altLang="zh-HK" dirty="0"/>
          </a:p>
          <a:p>
            <a:r>
              <a:rPr kumimoji="1" lang="en-US" altLang="zh-HK" dirty="0"/>
              <a:t>《</a:t>
            </a:r>
            <a:r>
              <a:rPr kumimoji="1" lang="zh-HK" altLang="en-US" dirty="0"/>
              <a:t>兩京賦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是張衡看到班固的</a:t>
            </a:r>
            <a:r>
              <a:rPr kumimoji="1" lang="en-US" altLang="zh-HK" dirty="0"/>
              <a:t>《</a:t>
            </a:r>
            <a:r>
              <a:rPr kumimoji="1" lang="zh-HK" altLang="en-US" dirty="0"/>
              <a:t>兩都賦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之後參考其體制而作，時間在</a:t>
            </a:r>
            <a:r>
              <a:rPr kumimoji="1" lang="en-US" altLang="zh-HK" dirty="0"/>
              <a:t>《</a:t>
            </a:r>
            <a:r>
              <a:rPr kumimoji="1" lang="zh-HK" altLang="en-US" dirty="0"/>
              <a:t>兩都賦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之後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19AE5-067B-8742-AA6E-EC8D60E5B54E}" type="slidenum">
              <a:rPr kumimoji="1" lang="zh-HK" altLang="en-US" smtClean="0"/>
              <a:t>15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763256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K" altLang="en-US" dirty="0"/>
              <a:t>歸田賦引句</a:t>
            </a:r>
            <a:r>
              <a:rPr kumimoji="1" lang="en-US" altLang="zh-TW" dirty="0"/>
              <a:t>:</a:t>
            </a:r>
            <a:r>
              <a:rPr kumimoji="1" lang="zh-TW" altLang="en-US" dirty="0"/>
              <a:t>這句說話一方面明示了社會的黑昱，更一方面暗示了他想歸田的原因。</a:t>
            </a:r>
            <a:endParaRPr kumimoji="1" lang="en-US" altLang="zh-TW" dirty="0"/>
          </a:p>
          <a:p>
            <a:endParaRPr kumimoji="1"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19AE5-067B-8742-AA6E-EC8D60E5B54E}" type="slidenum">
              <a:rPr kumimoji="1" lang="zh-HK" altLang="en-US" smtClean="0"/>
              <a:t>16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220256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K" altLang="en-US" dirty="0"/>
              <a:t>此處難用文字解釋，直接上圖，請教師自行腦補使用方法，否則可當作一般欣賞用圖片略帶一提即可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19AE5-067B-8742-AA6E-EC8D60E5B54E}" type="slidenum">
              <a:rPr kumimoji="1" lang="zh-HK" altLang="en-US" smtClean="0"/>
              <a:t>38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087327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K" altLang="en-US" dirty="0"/>
              <a:t>崔瑗：東漢著名文學家，書法家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19AE5-067B-8742-AA6E-EC8D60E5B54E}" type="slidenum">
              <a:rPr kumimoji="1" lang="zh-HK" altLang="en-US" smtClean="0"/>
              <a:t>40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4043809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736A0-9F24-45BF-B389-F6478DB45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28700"/>
            <a:ext cx="9144000" cy="2481263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000" spc="7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D85EF-076F-4C35-862A-BAFF685DD6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4376"/>
            <a:ext cx="9144000" cy="1433423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221EC-BF54-4DDD-8900-F2027CDA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3A3-10E9-421F-81BE-56E0786AB515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5AB69-7069-48FB-8925-F2BA8412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9C32A-F7A5-4E3B-A28F-09C82341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8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E99D7-1EE5-4262-9359-A0E2B7331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3080"/>
            <a:ext cx="10240903" cy="12334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DA1C5-272A-45C2-A11A-E7769A27D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14939"/>
            <a:ext cx="10240903" cy="395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3DA15-1EAB-4524-9BB7-8A7DA82A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2B50C-7EEE-46CD-BAF7-BBC4026D959A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B93B9-7818-489D-AFFB-B6EAD27F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28D36-894E-4FCB-B8BB-84DE89949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72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964F1-5687-421F-B3DF-BA3C8DADC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930" y="1709738"/>
            <a:ext cx="9966519" cy="2852737"/>
          </a:xfrm>
        </p:spPr>
        <p:txBody>
          <a:bodyPr anchor="b">
            <a:normAutofit/>
          </a:bodyPr>
          <a:lstStyle>
            <a:lvl1pPr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BB876-5FD9-4964-BD37-6F05DAEBE3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80930" y="4976327"/>
            <a:ext cx="9966520" cy="1113323"/>
          </a:xfrm>
        </p:spPr>
        <p:txBody>
          <a:bodyPr>
            <a:normAutofit/>
          </a:bodyPr>
          <a:lstStyle>
            <a:lvl1pPr marL="0" indent="0">
              <a:buNone/>
              <a:defRPr sz="12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EA80A-FCDD-4009-9A1F-8B5481786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11C4-AE09-4254-A5E3-6DA9B099C971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A3422-56D9-4942-BC63-831AED91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4B42A-AC2C-4FD8-AD0D-BECDD3846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7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FDAF1-8359-4A0F-91B3-03E77C670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054" y="457200"/>
            <a:ext cx="10309745" cy="123348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1E3D3-6B33-4CA0-B06B-A8BB05CAB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4054" y="1996141"/>
            <a:ext cx="4975746" cy="418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9C334-815D-47FD-A9B5-E871E2864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96141"/>
            <a:ext cx="5181600" cy="418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975F2-7A90-4820-B90F-D28E31A3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42C3-E082-4760-93B2-E209268DD00C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CFAD5-8AF8-4610-8324-85AA062E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08CC8-C46E-4A10-8A83-7A251067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4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82B8-F9D9-4F53-A4A6-F12EB5F1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490" y="457200"/>
            <a:ext cx="9986898" cy="123348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070CA-85E9-47C7-8564-FFA1AE34B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8490" y="1681163"/>
            <a:ext cx="46290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8D4B1-41B3-4BF5-9076-A16984A81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68490" y="2505075"/>
            <a:ext cx="46290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6A38DC-A016-4CFD-AC19-F24A9E0620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4816" y="1681163"/>
            <a:ext cx="50105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930FA-8C00-42AB-B2D1-FE4E4BDB3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4814" y="2505075"/>
            <a:ext cx="501057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8B698E-FAE5-4F2C-AE0E-4FD281E8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950-F824-48B9-B984-CAEE265865E5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C4BB6C-CAA4-4EA8-8EA1-65ADE056F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B6A12-0532-47CA-B070-232141CC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48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08FA1-831E-4AD6-B0D1-BA85E67A5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457200"/>
            <a:ext cx="9982199" cy="123348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94142-C469-4B0E-8C01-C64BA28F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3A0F-68E7-4D17-BB84-ED1BA4F6AC6B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AFCE6-5C7E-438F-8D4A-21E15568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CFD88-63EA-427F-978C-B7844D1A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2A4F0-76A5-4852-982B-32B3B6857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7BC4F-EDA1-4BA2-BFF3-FE5B31CCB58B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50CFAE-4BEB-4272-A2E6-FDD9D6A0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B71B7-74B7-4CF1-8FE0-F4863CD7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9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32BE-C4E5-4F12-AB53-EBEF2B76B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755" y="457200"/>
            <a:ext cx="3932237" cy="192143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E7F57-4ABF-4BA4-A892-38857A02F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130" y="987425"/>
            <a:ext cx="5707257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2E444-E5BD-443F-AB83-84D7CE0AB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755" y="2799184"/>
            <a:ext cx="3932237" cy="306980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998A4-FD2F-4126-99C5-E2063AE02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694C-1394-4838-A564-7380835C2E77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457D3-F808-4DB2-9C9C-B185E71F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1BC9B-21D1-4D2D-B02E-C887A02CA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19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43EC2-2D8C-4E8D-8CC7-96764801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966" y="68113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66AF89-5FBD-43DD-958D-A5C608AE2E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4742" y="858417"/>
            <a:ext cx="5520645" cy="50026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0A545-2CE6-48C4-A725-EF68A3F1B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8966" y="228133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466B2-6FE6-4352-BBF9-84BCD946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84B19-1A00-4EDB-8425-E1827A377364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991BC-29A5-4182-BD83-9D99D288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1C78F-6633-4604-8832-8E9D2DC7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997B-D473-47DE-8B7B-22AB6F31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26035-4B81-4537-A22D-92C2E0DBB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2A44D-F637-4017-BAA2-77756A386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ABC0-2199-478F-BA77-33A651B6CB89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1DCE6-ED7D-417C-ABD4-41D61570F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AF19A-FDAE-446A-A6B6-128F7F96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10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96D838-45E9-4D61-AA4E-92A32B579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2628900" cy="5719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3183D0-4392-4364-8A2D-C47A2AF7A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57199"/>
            <a:ext cx="7734300" cy="5719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A36C9-28D5-4820-84F1-E4B9F4E50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30C6-DF61-47F4-B8C5-1B70E884BF06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7EDC8-558D-4646-86D9-A5424CF2A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B7537-E67A-411A-BBA4-061521D3D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6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</a:extLst>
          </p:cNvPr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</a:extLst>
          </p:cNvPr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478F2F-4F04-4604-9005-BF0CB114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1666"/>
            <a:ext cx="9810376" cy="165940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A17D2-52AF-4B40-80A8-3E0DB855F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810376" cy="38578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2E0AA-D5B3-4BCF-BA69-209D9B335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0111" y="6409170"/>
            <a:ext cx="3702392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bg1"/>
                </a:solidFill>
              </a:defRPr>
            </a:lvl1pPr>
          </a:lstStyle>
          <a:p>
            <a:fld id="{10076A27-8146-4F75-9851-A83577C6FD8A}" type="datetime2">
              <a:rPr lang="en-US" smtClean="0"/>
              <a:t>Wednesday, October 14,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A637-D86F-4FA1-985D-2D8245651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1" y="1912217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2FA4D-A931-46BA-B767-29A6FD5AA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9678" y="6408742"/>
            <a:ext cx="438652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7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7" r:id="rId6"/>
    <p:sldLayoutId id="2147483782" r:id="rId7"/>
    <p:sldLayoutId id="2147483783" r:id="rId8"/>
    <p:sldLayoutId id="2147483784" r:id="rId9"/>
    <p:sldLayoutId id="2147483786" r:id="rId10"/>
    <p:sldLayoutId id="214748378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896123-1B32-4CB1-B2ED-E34BBC26B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E3CD31-2D6A-4A5A-9CC1-41FFD9EF20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51" b="6885"/>
          <a:stretch/>
        </p:blipFill>
        <p:spPr>
          <a:xfrm>
            <a:off x="20" y="4761"/>
            <a:ext cx="12191980" cy="68575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57DA40C-10B8-4678-8433-AA03ED65E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852792" y="-429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DA60FEF3-6852-3749-A879-C3E35689B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9687" y="1704229"/>
            <a:ext cx="9629803" cy="2483457"/>
          </a:xfrm>
        </p:spPr>
        <p:txBody>
          <a:bodyPr anchor="t">
            <a:normAutofit/>
          </a:bodyPr>
          <a:lstStyle/>
          <a:p>
            <a:pPr algn="r"/>
            <a:r>
              <a:rPr kumimoji="1" lang="zh-TW" altLang="en-US" sz="4800" dirty="0">
                <a:solidFill>
                  <a:schemeClr val="bg1"/>
                </a:solidFill>
              </a:rPr>
              <a:t>年度中國歷史人物選舉</a:t>
            </a:r>
            <a:r>
              <a:rPr kumimoji="1" lang="en-US" altLang="zh-TW" sz="4800" dirty="0">
                <a:solidFill>
                  <a:schemeClr val="bg1"/>
                </a:solidFill>
              </a:rPr>
              <a:t>2020</a:t>
            </a:r>
            <a:br>
              <a:rPr kumimoji="1" lang="en-US" altLang="zh-HK" sz="4800" dirty="0">
                <a:solidFill>
                  <a:schemeClr val="bg1"/>
                </a:solidFill>
              </a:rPr>
            </a:br>
            <a:r>
              <a:rPr kumimoji="1" lang="zh-HK" altLang="en-US" sz="4800" dirty="0">
                <a:solidFill>
                  <a:schemeClr val="bg1"/>
                </a:solidFill>
              </a:rPr>
              <a:t>年度人物介紹</a:t>
            </a:r>
            <a:br>
              <a:rPr kumimoji="1" lang="en-US" altLang="zh-HK" sz="4800" dirty="0">
                <a:solidFill>
                  <a:schemeClr val="bg1"/>
                </a:solidFill>
              </a:rPr>
            </a:br>
            <a:r>
              <a:rPr kumimoji="1" lang="zh-HK" altLang="en-US" sz="4800" dirty="0">
                <a:solidFill>
                  <a:schemeClr val="bg1"/>
                </a:solidFill>
              </a:rPr>
              <a:t>張衡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21D89A9-7F94-5A4A-81C3-B09337D21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878" y="4003766"/>
            <a:ext cx="9987612" cy="1136468"/>
          </a:xfrm>
        </p:spPr>
        <p:txBody>
          <a:bodyPr>
            <a:noAutofit/>
          </a:bodyPr>
          <a:lstStyle/>
          <a:p>
            <a:pPr algn="r"/>
            <a:r>
              <a:rPr kumimoji="1" lang="zh-HK" altLang="en-US" sz="1800" dirty="0">
                <a:solidFill>
                  <a:schemeClr val="bg1"/>
                </a:solidFill>
              </a:rPr>
              <a:t>國史教育中心（香港）  </a:t>
            </a:r>
            <a:endParaRPr kumimoji="1" lang="en-US" altLang="zh-HK" sz="1800" dirty="0">
              <a:solidFill>
                <a:schemeClr val="bg1"/>
              </a:solidFill>
            </a:endParaRPr>
          </a:p>
          <a:p>
            <a:pPr algn="r"/>
            <a:r>
              <a:rPr kumimoji="1" lang="en" altLang="zh-HK" sz="1800" dirty="0">
                <a:solidFill>
                  <a:schemeClr val="bg1"/>
                </a:solidFill>
              </a:rPr>
              <a:t>Centre of National History Education ( Hong Kong ) </a:t>
            </a:r>
            <a:endParaRPr kumimoji="1" lang="zh-HK" altLang="en-US" sz="18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F3D9AA-2746-40BA-A174-3C45EA458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BF160C-EC5F-45F5-9B8D-197AFA37B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圖片 13" descr="一張含有 桌, 椅凳, 時鐘 的圖片&#10;&#10;自動產生的描述">
            <a:extLst>
              <a:ext uri="{FF2B5EF4-FFF2-40B4-BE49-F238E27FC236}">
                <a16:creationId xmlns:a16="http://schemas.microsoft.com/office/drawing/2014/main" id="{F435ED87-0199-C44D-B5D1-59634C83F2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495" y="6400809"/>
            <a:ext cx="3565252" cy="457191"/>
          </a:xfrm>
          <a:prstGeom prst="rect">
            <a:avLst/>
          </a:prstGeom>
        </p:spPr>
      </p:pic>
      <p:grpSp>
        <p:nvGrpSpPr>
          <p:cNvPr id="6" name="群組 5">
            <a:extLst>
              <a:ext uri="{FF2B5EF4-FFF2-40B4-BE49-F238E27FC236}">
                <a16:creationId xmlns:a16="http://schemas.microsoft.com/office/drawing/2014/main" id="{937F8BD9-79E6-41D7-BC8A-5E59683C0889}"/>
              </a:ext>
            </a:extLst>
          </p:cNvPr>
          <p:cNvGrpSpPr/>
          <p:nvPr/>
        </p:nvGrpSpPr>
        <p:grpSpPr>
          <a:xfrm>
            <a:off x="5057542" y="6406220"/>
            <a:ext cx="3288890" cy="448974"/>
            <a:chOff x="3184497" y="5794431"/>
            <a:chExt cx="3288890" cy="448974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716619D-7E40-438D-92E3-946DF8A45168}"/>
                </a:ext>
              </a:extLst>
            </p:cNvPr>
            <p:cNvSpPr/>
            <p:nvPr/>
          </p:nvSpPr>
          <p:spPr>
            <a:xfrm>
              <a:off x="3184497" y="5794431"/>
              <a:ext cx="3288890" cy="448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90DA2BAB-0B82-4425-80EE-D713DA0294FB}"/>
                </a:ext>
              </a:extLst>
            </p:cNvPr>
            <p:cNvGrpSpPr/>
            <p:nvPr/>
          </p:nvGrpSpPr>
          <p:grpSpPr>
            <a:xfrm>
              <a:off x="3294560" y="5813788"/>
              <a:ext cx="3009772" cy="423137"/>
              <a:chOff x="4114140" y="459396"/>
              <a:chExt cx="3009772" cy="423137"/>
            </a:xfrm>
          </p:grpSpPr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61F25B5F-99E6-46CE-AA71-4F349C97DD50}"/>
                  </a:ext>
                </a:extLst>
              </p:cNvPr>
              <p:cNvSpPr txBox="1"/>
              <p:nvPr/>
            </p:nvSpPr>
            <p:spPr>
              <a:xfrm>
                <a:off x="4114140" y="470992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贊助：</a:t>
                </a:r>
                <a:endParaRPr lang="zh-HK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798B0F0D-26B6-49A2-AD59-1B10C7F47B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91304" y="459396"/>
                <a:ext cx="2132608" cy="42313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25917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3D64C1-2370-EB43-9E01-9CC51BA8D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HK" altLang="en-US" dirty="0"/>
              <a:t>聽說過四大發明沒有？</a:t>
            </a:r>
            <a:br>
              <a:rPr kumimoji="1" lang="en-US" altLang="zh-HK" dirty="0"/>
            </a:br>
            <a:r>
              <a:rPr kumimoji="1" lang="zh-HK" altLang="en-US" dirty="0"/>
              <a:t>張衡與其中一項發明有重大關係，它是？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5B9CBCD-CA1B-734C-BBBA-302B39491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HK" sz="3200" dirty="0"/>
              <a:t>A</a:t>
            </a:r>
            <a:r>
              <a:rPr kumimoji="1" lang="zh-TW" altLang="en-US" sz="3200" dirty="0"/>
              <a:t>：造紙術</a:t>
            </a:r>
            <a:endParaRPr kumimoji="1" lang="en-US" altLang="zh-TW" sz="3200" dirty="0"/>
          </a:p>
          <a:p>
            <a:r>
              <a:rPr kumimoji="1" lang="en-US" altLang="zh-TW" sz="3200" dirty="0"/>
              <a:t>B</a:t>
            </a:r>
            <a:r>
              <a:rPr kumimoji="1" lang="zh-TW" altLang="en-US" sz="3200" dirty="0"/>
              <a:t>：指南車</a:t>
            </a:r>
            <a:endParaRPr kumimoji="1" lang="en-US" altLang="zh-TW" sz="3200" dirty="0"/>
          </a:p>
          <a:p>
            <a:r>
              <a:rPr kumimoji="1" lang="en-US" altLang="zh-TW" sz="3200" dirty="0"/>
              <a:t>C</a:t>
            </a:r>
            <a:r>
              <a:rPr kumimoji="1" lang="zh-TW" altLang="en-US" sz="3200" dirty="0"/>
              <a:t>：活字印刷術</a:t>
            </a:r>
            <a:endParaRPr kumimoji="1" lang="en-US" altLang="zh-TW" sz="3200" dirty="0"/>
          </a:p>
          <a:p>
            <a:r>
              <a:rPr kumimoji="1" lang="en-US" altLang="zh-TW" sz="3200" dirty="0"/>
              <a:t>D</a:t>
            </a:r>
            <a:r>
              <a:rPr kumimoji="1" lang="zh-TW" altLang="en-US" sz="3200" dirty="0"/>
              <a:t>：火藥</a:t>
            </a:r>
            <a:endParaRPr kumimoji="1" lang="zh-HK" altLang="en-US" sz="3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76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3D64C1-2370-EB43-9E01-9CC51BA8D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HK" altLang="en-US" dirty="0"/>
              <a:t>聽說過四大發明沒有？</a:t>
            </a:r>
            <a:br>
              <a:rPr kumimoji="1" lang="en-US" altLang="zh-HK" dirty="0"/>
            </a:br>
            <a:r>
              <a:rPr kumimoji="1" lang="zh-HK" altLang="en-US" dirty="0"/>
              <a:t>張衡與其中一項發明有重大關係，它是？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5B9CBCD-CA1B-734C-BBBA-302B39491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HK" sz="3200" dirty="0"/>
              <a:t>A</a:t>
            </a:r>
            <a:r>
              <a:rPr kumimoji="1" lang="zh-TW" altLang="en-US" sz="3200" dirty="0"/>
              <a:t>：造紙術</a:t>
            </a:r>
            <a:endParaRPr kumimoji="1" lang="en-US" altLang="zh-TW" sz="3200" dirty="0"/>
          </a:p>
          <a:p>
            <a:r>
              <a:rPr kumimoji="1" lang="en-US" altLang="zh-TW" sz="3200" dirty="0">
                <a:solidFill>
                  <a:srgbClr val="FF0000"/>
                </a:solidFill>
              </a:rPr>
              <a:t>B</a:t>
            </a:r>
            <a:r>
              <a:rPr kumimoji="1" lang="zh-TW" altLang="en-US" sz="3200" dirty="0">
                <a:solidFill>
                  <a:srgbClr val="FF0000"/>
                </a:solidFill>
              </a:rPr>
              <a:t>：指南車</a:t>
            </a:r>
            <a:endParaRPr kumimoji="1" lang="en-US" altLang="zh-TW" sz="3200" dirty="0">
              <a:solidFill>
                <a:srgbClr val="FF0000"/>
              </a:solidFill>
            </a:endParaRPr>
          </a:p>
          <a:p>
            <a:r>
              <a:rPr kumimoji="1" lang="en-US" altLang="zh-TW" sz="3200" dirty="0"/>
              <a:t>C</a:t>
            </a:r>
            <a:r>
              <a:rPr kumimoji="1" lang="zh-TW" altLang="en-US" sz="3200" dirty="0"/>
              <a:t>：活字印刷術</a:t>
            </a:r>
            <a:endParaRPr kumimoji="1" lang="en-US" altLang="zh-TW" sz="3200" dirty="0"/>
          </a:p>
          <a:p>
            <a:r>
              <a:rPr kumimoji="1" lang="en-US" altLang="zh-TW" sz="3200" dirty="0"/>
              <a:t>D</a:t>
            </a:r>
            <a:r>
              <a:rPr kumimoji="1" lang="zh-TW" altLang="en-US" sz="3200" dirty="0"/>
              <a:t>：火藥</a:t>
            </a:r>
            <a:endParaRPr kumimoji="1" lang="zh-HK" altLang="en-US" sz="3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981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2E1F09D-05EC-384D-88A1-C8FEBA1A5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張衡人物小檔案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07527AF-3D5E-2547-A206-57AA7CD67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1682414"/>
            <a:ext cx="10240903" cy="4554244"/>
          </a:xfrm>
        </p:spPr>
        <p:txBody>
          <a:bodyPr>
            <a:normAutofit/>
          </a:bodyPr>
          <a:lstStyle/>
          <a:p>
            <a:r>
              <a:rPr kumimoji="1" lang="zh-HK" altLang="en-US" dirty="0"/>
              <a:t>姓名：張衡，字平子</a:t>
            </a:r>
            <a:endParaRPr kumimoji="1" lang="en-US" altLang="zh-HK" dirty="0"/>
          </a:p>
          <a:p>
            <a:r>
              <a:rPr kumimoji="1" lang="zh-HK" altLang="en-US" dirty="0"/>
              <a:t>祖籍：南陽郡西鄂縣人</a:t>
            </a:r>
            <a:endParaRPr kumimoji="1" lang="en-US" altLang="zh-HK" dirty="0"/>
          </a:p>
          <a:p>
            <a:r>
              <a:rPr kumimoji="1" lang="zh-HK" altLang="en-US" dirty="0"/>
              <a:t>出生年份：公元</a:t>
            </a:r>
            <a:r>
              <a:rPr kumimoji="1" lang="en-US" altLang="zh-HK" dirty="0"/>
              <a:t>7</a:t>
            </a:r>
            <a:r>
              <a:rPr kumimoji="1" lang="en-US" altLang="zh-TW" dirty="0"/>
              <a:t>8</a:t>
            </a:r>
            <a:r>
              <a:rPr kumimoji="1" lang="zh-TW" altLang="en-US" dirty="0"/>
              <a:t>年</a:t>
            </a:r>
            <a:endParaRPr kumimoji="1" lang="en-US" altLang="zh-TW" dirty="0"/>
          </a:p>
          <a:p>
            <a:r>
              <a:rPr kumimoji="1" lang="zh-TW" altLang="en-US" dirty="0"/>
              <a:t>所屬朝代：漢朝（東漢）</a:t>
            </a:r>
            <a:endParaRPr kumimoji="1" lang="en-US" altLang="zh-TW" dirty="0"/>
          </a:p>
          <a:p>
            <a:r>
              <a:rPr kumimoji="1" lang="zh-TW" altLang="en-US" dirty="0"/>
              <a:t>享年</a:t>
            </a:r>
            <a:r>
              <a:rPr kumimoji="1" lang="en-US" altLang="zh-TW" dirty="0"/>
              <a:t>61</a:t>
            </a:r>
            <a:r>
              <a:rPr kumimoji="1" lang="zh-TW" altLang="en-US" dirty="0"/>
              <a:t>歲（公元</a:t>
            </a:r>
            <a:r>
              <a:rPr kumimoji="1" lang="en-US" altLang="zh-TW" dirty="0"/>
              <a:t>78-</a:t>
            </a:r>
            <a:r>
              <a:rPr kumimoji="1" lang="zh-TW" altLang="en-US" dirty="0"/>
              <a:t>公元</a:t>
            </a:r>
            <a:r>
              <a:rPr kumimoji="1" lang="en-US" altLang="zh-TW" dirty="0"/>
              <a:t>139</a:t>
            </a:r>
            <a:r>
              <a:rPr kumimoji="1" lang="zh-TW" altLang="en-US" dirty="0"/>
              <a:t>）</a:t>
            </a:r>
            <a:endParaRPr kumimoji="1" lang="en-US" altLang="zh-TW" dirty="0"/>
          </a:p>
          <a:p>
            <a:r>
              <a:rPr kumimoji="1" lang="zh-TW" altLang="en-US" dirty="0"/>
              <a:t>職業：士大夫、天文學家、地理學家、數學家、科學家、發明家、文學家</a:t>
            </a:r>
            <a:endParaRPr kumimoji="1" lang="en-US" altLang="zh-TW" dirty="0"/>
          </a:p>
          <a:p>
            <a:r>
              <a:rPr kumimoji="1" lang="zh-TW" altLang="en-US" dirty="0"/>
              <a:t>學歷：曾獲選為「孝廉」</a:t>
            </a:r>
            <a:endParaRPr kumimoji="1" lang="en-US" altLang="zh-TW" dirty="0"/>
          </a:p>
          <a:p>
            <a:r>
              <a:rPr kumimoji="1" lang="zh-TW" altLang="en-US" dirty="0"/>
              <a:t>作品：</a:t>
            </a:r>
            <a:r>
              <a:rPr kumimoji="1" lang="en-US" altLang="zh-TW" dirty="0"/>
              <a:t>《</a:t>
            </a:r>
            <a:r>
              <a:rPr kumimoji="1" lang="zh-TW" altLang="en-US" dirty="0"/>
              <a:t>候風地動儀</a:t>
            </a:r>
            <a:r>
              <a:rPr kumimoji="1" lang="en-US" altLang="zh-TW" dirty="0"/>
              <a:t>》</a:t>
            </a:r>
            <a:r>
              <a:rPr kumimoji="1" lang="zh-TW" altLang="en-US" dirty="0"/>
              <a:t>，</a:t>
            </a:r>
            <a:r>
              <a:rPr kumimoji="1" lang="en-US" altLang="zh-TW" dirty="0"/>
              <a:t>《</a:t>
            </a:r>
            <a:r>
              <a:rPr kumimoji="1" lang="zh-TW" altLang="en-US" dirty="0"/>
              <a:t>漏水轉渾天儀</a:t>
            </a:r>
            <a:r>
              <a:rPr kumimoji="1" lang="en-US" altLang="zh-TW" dirty="0"/>
              <a:t>》</a:t>
            </a:r>
          </a:p>
          <a:p>
            <a:r>
              <a:rPr kumimoji="1" lang="zh-HK" altLang="en-US" dirty="0"/>
              <a:t>與揚雄、班固、司馬相如並稱為</a:t>
            </a:r>
            <a:r>
              <a:rPr kumimoji="1" lang="zh-HK" altLang="en-US" b="1" dirty="0"/>
              <a:t>漢賦四大家</a:t>
            </a:r>
            <a:endParaRPr kumimoji="1" lang="en-US" altLang="zh-HK" b="1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8630C63-9C04-8545-A7A8-B100A6F516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88"/>
          <a:stretch/>
        </p:blipFill>
        <p:spPr>
          <a:xfrm>
            <a:off x="8773992" y="373251"/>
            <a:ext cx="2516064" cy="3306634"/>
          </a:xfrm>
          <a:prstGeom prst="rect">
            <a:avLst/>
          </a:prstGeom>
        </p:spPr>
      </p:pic>
      <p:pic>
        <p:nvPicPr>
          <p:cNvPr id="5" name="圖片 4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17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99C1B36-D451-419E-9974-02EB673E2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ADD74F-3E66-47CF-A433-5A9EB9E94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3" y="1"/>
            <a:ext cx="11734800" cy="2396966"/>
          </a:xfrm>
          <a:prstGeom prst="rect">
            <a:avLst/>
          </a:prstGeom>
          <a:gradFill>
            <a:gsLst>
              <a:gs pos="0">
                <a:schemeClr val="accent5">
                  <a:alpha val="72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AEBD6A-FEC4-48F3-AB0D-36259B00E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428"/>
            <a:ext cx="12192002" cy="2400369"/>
          </a:xfrm>
          <a:prstGeom prst="rect">
            <a:avLst/>
          </a:prstGeom>
          <a:gradFill>
            <a:gsLst>
              <a:gs pos="0">
                <a:schemeClr val="accent2"/>
              </a:gs>
              <a:gs pos="77000">
                <a:schemeClr val="accent6">
                  <a:lumMod val="75000"/>
                  <a:alpha val="66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8D85630-1183-4383-ACD9-4FD52952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12463" y="-3451877"/>
            <a:ext cx="2393579" cy="9304108"/>
          </a:xfrm>
          <a:prstGeom prst="rect">
            <a:avLst/>
          </a:prstGeom>
          <a:gradFill>
            <a:gsLst>
              <a:gs pos="0">
                <a:schemeClr val="accent6">
                  <a:alpha val="19000"/>
                </a:schemeClr>
              </a:gs>
              <a:gs pos="78000">
                <a:schemeClr val="accent1">
                  <a:lumMod val="60000"/>
                  <a:lumOff val="40000"/>
                  <a:alpha val="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圖片 4" descr="一張含有 洋裝, 畫畫 的圖片&#10;&#10;自動產生的描述">
            <a:extLst>
              <a:ext uri="{FF2B5EF4-FFF2-40B4-BE49-F238E27FC236}">
                <a16:creationId xmlns:a16="http://schemas.microsoft.com/office/drawing/2014/main" id="{C414E39F-46AC-6B49-BCB4-15A09CADB8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749"/>
          <a:stretch/>
        </p:blipFill>
        <p:spPr>
          <a:xfrm>
            <a:off x="1109455" y="1046648"/>
            <a:ext cx="2249029" cy="2249029"/>
          </a:xfrm>
          <a:custGeom>
            <a:avLst/>
            <a:gdLst/>
            <a:ahLst/>
            <a:cxnLst/>
            <a:rect l="l" t="t" r="r" b="b"/>
            <a:pathLst>
              <a:path w="3059154" h="3059154">
                <a:moveTo>
                  <a:pt x="1529577" y="0"/>
                </a:moveTo>
                <a:cubicBezTo>
                  <a:pt x="2374339" y="0"/>
                  <a:pt x="3059154" y="684815"/>
                  <a:pt x="3059154" y="1529577"/>
                </a:cubicBezTo>
                <a:cubicBezTo>
                  <a:pt x="3059154" y="2374339"/>
                  <a:pt x="2374339" y="3059154"/>
                  <a:pt x="1529577" y="3059154"/>
                </a:cubicBezTo>
                <a:cubicBezTo>
                  <a:pt x="684815" y="3059154"/>
                  <a:pt x="0" y="2374339"/>
                  <a:pt x="0" y="1529577"/>
                </a:cubicBezTo>
                <a:cubicBezTo>
                  <a:pt x="0" y="684815"/>
                  <a:pt x="684815" y="0"/>
                  <a:pt x="1529577" y="0"/>
                </a:cubicBezTo>
                <a:close/>
              </a:path>
            </a:pathLst>
          </a:custGeom>
        </p:spPr>
      </p:pic>
      <p:pic>
        <p:nvPicPr>
          <p:cNvPr id="8" name="圖片 7" descr="一張含有 畫畫 的圖片&#10;&#10;自動產生的描述">
            <a:extLst>
              <a:ext uri="{FF2B5EF4-FFF2-40B4-BE49-F238E27FC236}">
                <a16:creationId xmlns:a16="http://schemas.microsoft.com/office/drawing/2014/main" id="{2535787E-2D55-9C4F-99B2-E4726400E1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22355"/>
          <a:stretch/>
        </p:blipFill>
        <p:spPr>
          <a:xfrm>
            <a:off x="8794898" y="1089838"/>
            <a:ext cx="2249029" cy="2249029"/>
          </a:xfrm>
          <a:custGeom>
            <a:avLst/>
            <a:gdLst/>
            <a:ahLst/>
            <a:cxnLst/>
            <a:rect l="l" t="t" r="r" b="b"/>
            <a:pathLst>
              <a:path w="3059154" h="3059154">
                <a:moveTo>
                  <a:pt x="1529577" y="0"/>
                </a:moveTo>
                <a:cubicBezTo>
                  <a:pt x="2374339" y="0"/>
                  <a:pt x="3059154" y="684815"/>
                  <a:pt x="3059154" y="1529577"/>
                </a:cubicBezTo>
                <a:cubicBezTo>
                  <a:pt x="3059154" y="2374339"/>
                  <a:pt x="2374339" y="3059154"/>
                  <a:pt x="1529577" y="3059154"/>
                </a:cubicBezTo>
                <a:cubicBezTo>
                  <a:pt x="684815" y="3059154"/>
                  <a:pt x="0" y="2374339"/>
                  <a:pt x="0" y="1529577"/>
                </a:cubicBezTo>
                <a:cubicBezTo>
                  <a:pt x="0" y="684815"/>
                  <a:pt x="684815" y="0"/>
                  <a:pt x="1529577" y="0"/>
                </a:cubicBezTo>
                <a:close/>
              </a:path>
            </a:pathLst>
          </a:custGeom>
        </p:spPr>
      </p:pic>
      <p:pic>
        <p:nvPicPr>
          <p:cNvPr id="7" name="圖片 6" descr="一張含有 文字, 畫畫 的圖片&#10;&#10;自動產生的描述">
            <a:extLst>
              <a:ext uri="{FF2B5EF4-FFF2-40B4-BE49-F238E27FC236}">
                <a16:creationId xmlns:a16="http://schemas.microsoft.com/office/drawing/2014/main" id="{B4782F3F-4D83-6B4B-8EF3-80E432FAB4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870" r="1" b="1380"/>
          <a:stretch/>
        </p:blipFill>
        <p:spPr>
          <a:xfrm>
            <a:off x="6255345" y="1046648"/>
            <a:ext cx="2249029" cy="2249029"/>
          </a:xfrm>
          <a:custGeom>
            <a:avLst/>
            <a:gdLst/>
            <a:ahLst/>
            <a:cxnLst/>
            <a:rect l="l" t="t" r="r" b="b"/>
            <a:pathLst>
              <a:path w="3059154" h="3059154">
                <a:moveTo>
                  <a:pt x="1529577" y="0"/>
                </a:moveTo>
                <a:cubicBezTo>
                  <a:pt x="2374339" y="0"/>
                  <a:pt x="3059154" y="684815"/>
                  <a:pt x="3059154" y="1529577"/>
                </a:cubicBezTo>
                <a:cubicBezTo>
                  <a:pt x="3059154" y="2374339"/>
                  <a:pt x="2374339" y="3059154"/>
                  <a:pt x="1529577" y="3059154"/>
                </a:cubicBezTo>
                <a:cubicBezTo>
                  <a:pt x="684815" y="3059154"/>
                  <a:pt x="0" y="2374339"/>
                  <a:pt x="0" y="1529577"/>
                </a:cubicBezTo>
                <a:cubicBezTo>
                  <a:pt x="0" y="684815"/>
                  <a:pt x="684815" y="0"/>
                  <a:pt x="1529577" y="0"/>
                </a:cubicBezTo>
                <a:close/>
              </a:path>
            </a:pathLst>
          </a:custGeom>
        </p:spPr>
      </p:pic>
      <p:pic>
        <p:nvPicPr>
          <p:cNvPr id="6" name="圖片 5" descr="一張含有 畫畫 的圖片&#10;&#10;自動產生的描述">
            <a:extLst>
              <a:ext uri="{FF2B5EF4-FFF2-40B4-BE49-F238E27FC236}">
                <a16:creationId xmlns:a16="http://schemas.microsoft.com/office/drawing/2014/main" id="{00990D2D-DC34-2E47-B533-62CA60CE78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" b="18877"/>
          <a:stretch/>
        </p:blipFill>
        <p:spPr>
          <a:xfrm>
            <a:off x="3690107" y="1046190"/>
            <a:ext cx="2249028" cy="2249028"/>
          </a:xfrm>
          <a:custGeom>
            <a:avLst/>
            <a:gdLst/>
            <a:ahLst/>
            <a:cxnLst/>
            <a:rect l="l" t="t" r="r" b="b"/>
            <a:pathLst>
              <a:path w="2393580" h="2393580">
                <a:moveTo>
                  <a:pt x="1196790" y="0"/>
                </a:moveTo>
                <a:cubicBezTo>
                  <a:pt x="1857759" y="0"/>
                  <a:pt x="2393580" y="535821"/>
                  <a:pt x="2393580" y="1196790"/>
                </a:cubicBezTo>
                <a:cubicBezTo>
                  <a:pt x="2393580" y="1857759"/>
                  <a:pt x="1857759" y="2393580"/>
                  <a:pt x="1196790" y="2393580"/>
                </a:cubicBezTo>
                <a:cubicBezTo>
                  <a:pt x="535821" y="2393580"/>
                  <a:pt x="0" y="1857759"/>
                  <a:pt x="0" y="1196790"/>
                </a:cubicBezTo>
                <a:cubicBezTo>
                  <a:pt x="0" y="535821"/>
                  <a:pt x="535821" y="0"/>
                  <a:pt x="1196790" y="0"/>
                </a:cubicBez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5F77EB4-DF55-BE40-AADE-60A12B1BAAB6}"/>
              </a:ext>
            </a:extLst>
          </p:cNvPr>
          <p:cNvSpPr/>
          <p:nvPr/>
        </p:nvSpPr>
        <p:spPr>
          <a:xfrm>
            <a:off x="3234942" y="4657777"/>
            <a:ext cx="57221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TW" altLang="en-US" sz="7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漢賦四大家</a:t>
            </a:r>
            <a:endParaRPr lang="zh-TW" altLang="en-US" sz="7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3725BDC-A888-8C49-A90C-60D7383098DC}"/>
              </a:ext>
            </a:extLst>
          </p:cNvPr>
          <p:cNvSpPr txBox="1"/>
          <p:nvPr/>
        </p:nvSpPr>
        <p:spPr>
          <a:xfrm>
            <a:off x="1526083" y="349244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/>
              <a:t>司馬相如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ADE9B21-EF89-8545-B571-A10103E1B343}"/>
              </a:ext>
            </a:extLst>
          </p:cNvPr>
          <p:cNvSpPr txBox="1"/>
          <p:nvPr/>
        </p:nvSpPr>
        <p:spPr>
          <a:xfrm>
            <a:off x="4406804" y="349244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/>
              <a:t>揚雄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87D28D6-A28C-3B42-9475-0A3E721F12C4}"/>
              </a:ext>
            </a:extLst>
          </p:cNvPr>
          <p:cNvSpPr txBox="1"/>
          <p:nvPr/>
        </p:nvSpPr>
        <p:spPr>
          <a:xfrm>
            <a:off x="6984979" y="349244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/>
              <a:t>班固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22F8CC57-656D-2B46-82F8-FFDF6689E6C1}"/>
              </a:ext>
            </a:extLst>
          </p:cNvPr>
          <p:cNvSpPr txBox="1"/>
          <p:nvPr/>
        </p:nvSpPr>
        <p:spPr>
          <a:xfrm>
            <a:off x="9557921" y="349244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/>
              <a:t>張衡</a:t>
            </a:r>
          </a:p>
        </p:txBody>
      </p:sp>
      <p:pic>
        <p:nvPicPr>
          <p:cNvPr id="18" name="圖片 17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2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F9DC35-D883-9341-9779-E718A002B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回到剛才所說的四大發明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DDE2563-C215-F340-9403-A2F6BB95E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/>
              <a:t>指南車，傳說中是由軒轅黃帝所創，亦有說法是周公所造</a:t>
            </a:r>
            <a:endParaRPr kumimoji="1" lang="en-US" altLang="zh-HK" dirty="0"/>
          </a:p>
          <a:p>
            <a:r>
              <a:rPr kumimoji="1" lang="zh-HK" altLang="en-US" dirty="0"/>
              <a:t>史書上最早記載，可考究的指南車創作者，是漢代的張衡</a:t>
            </a:r>
            <a:endParaRPr kumimoji="1" lang="en-US" altLang="zh-HK" dirty="0"/>
          </a:p>
          <a:p>
            <a:r>
              <a:rPr kumimoji="1" lang="en-US" altLang="zh-HK" dirty="0"/>
              <a:t>(</a:t>
            </a:r>
            <a:r>
              <a:rPr kumimoji="1" lang="zh-HK" altLang="en-US" dirty="0"/>
              <a:t>曹魏時期的馬鈞也被認為是指南車的鼻祖</a:t>
            </a:r>
            <a:r>
              <a:rPr kumimoji="1" lang="en-US" altLang="zh-HK" dirty="0"/>
              <a:t>)</a:t>
            </a:r>
          </a:p>
          <a:p>
            <a:r>
              <a:rPr kumimoji="1" lang="zh-HK" altLang="en-US" dirty="0"/>
              <a:t>當然兩個作品均已失傳</a:t>
            </a:r>
            <a:endParaRPr kumimoji="1" lang="en-US" altLang="zh-HK" dirty="0"/>
          </a:p>
          <a:p>
            <a:r>
              <a:rPr kumimoji="1" lang="zh-HK" altLang="en-US" dirty="0"/>
              <a:t>說起失傳，不得不重申一次張衡這個大科學家</a:t>
            </a:r>
            <a:endParaRPr kumimoji="1" lang="en-US" altLang="zh-HK" dirty="0"/>
          </a:p>
          <a:p>
            <a:r>
              <a:rPr kumimoji="1" lang="zh-HK" altLang="en-US" dirty="0"/>
              <a:t>他造出了很多神乎其技的科學儀具</a:t>
            </a:r>
            <a:endParaRPr kumimoji="1" lang="en-US" altLang="zh-HK" dirty="0"/>
          </a:p>
          <a:p>
            <a:r>
              <a:rPr kumimoji="1" lang="zh-HK" altLang="en-US" dirty="0"/>
              <a:t>其原理即便以現代科技水平，在還原過程</a:t>
            </a:r>
            <a:r>
              <a:rPr kumimoji="1" lang="zh-TW" altLang="en-US" dirty="0"/>
              <a:t>也</a:t>
            </a:r>
            <a:r>
              <a:rPr kumimoji="1" lang="zh-HK" altLang="en-US" dirty="0"/>
              <a:t>遭遇了不少的困難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45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357483-0127-0A46-8CAF-B4B42B6BA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背景資料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E64EFA-F134-CE48-B028-D8A78160E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sz="2400" dirty="0"/>
              <a:t>出生於南陽大族，即仕族世家</a:t>
            </a:r>
            <a:endParaRPr kumimoji="1" lang="en-US" altLang="zh-HK" sz="2400" dirty="0"/>
          </a:p>
          <a:p>
            <a:r>
              <a:rPr kumimoji="1" lang="zh-HK" altLang="en-US" sz="2400" dirty="0"/>
              <a:t>祖父張堪，官至蜀郡太守</a:t>
            </a:r>
            <a:endParaRPr kumimoji="1" lang="en-US" altLang="zh-HK" sz="2400" dirty="0"/>
          </a:p>
          <a:p>
            <a:r>
              <a:rPr kumimoji="1" lang="zh-HK" altLang="en-US" sz="2400" dirty="0"/>
              <a:t>年少時赴</a:t>
            </a:r>
            <a:r>
              <a:rPr kumimoji="1" lang="zh-TW" altLang="en-US" sz="2400" dirty="0"/>
              <a:t>洛</a:t>
            </a:r>
            <a:r>
              <a:rPr kumimoji="1" lang="zh-HK" altLang="en-US" sz="2400" dirty="0"/>
              <a:t>陽大學讀書，通曉五經</a:t>
            </a:r>
            <a:endParaRPr kumimoji="1" lang="en-US" altLang="zh-HK" sz="2400" dirty="0"/>
          </a:p>
          <a:p>
            <a:r>
              <a:rPr kumimoji="1" lang="zh-HK" altLang="en-US" sz="2400" dirty="0"/>
              <a:t>為人謙遜而勤奮好學，淡泊名利</a:t>
            </a:r>
            <a:endParaRPr kumimoji="1" lang="en-US" altLang="zh-HK" sz="2400" dirty="0"/>
          </a:p>
          <a:p>
            <a:r>
              <a:rPr kumimoji="1" lang="zh-HK" altLang="en-US" sz="2400" dirty="0"/>
              <a:t>曾受舉薦為「孝廉」，又獲外戚大將軍鄧騭徵召為官，均沒有接受</a:t>
            </a:r>
            <a:endParaRPr kumimoji="1" lang="en-US" altLang="zh-HK" sz="2400" dirty="0"/>
          </a:p>
          <a:p>
            <a:endParaRPr kumimoji="1" lang="zh-HK" altLang="en-US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13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137BB3-DB07-9342-A017-187D04CC0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官場生涯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E9BED7A-454F-4749-8133-522701350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04221"/>
            <a:ext cx="10240903" cy="44545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HK" altLang="en-US" dirty="0"/>
              <a:t>公元</a:t>
            </a:r>
            <a:r>
              <a:rPr kumimoji="1" lang="en-US" altLang="zh-HK" dirty="0"/>
              <a:t>1</a:t>
            </a:r>
            <a:r>
              <a:rPr kumimoji="1" lang="en-US" altLang="zh-TW" dirty="0"/>
              <a:t>00</a:t>
            </a:r>
            <a:r>
              <a:rPr kumimoji="1" lang="zh-TW" altLang="en-US" dirty="0"/>
              <a:t>年，</a:t>
            </a:r>
            <a:r>
              <a:rPr kumimoji="1" lang="en-US" altLang="zh-TW" dirty="0"/>
              <a:t>22</a:t>
            </a:r>
            <a:r>
              <a:rPr kumimoji="1" lang="zh-TW" altLang="en-US" dirty="0"/>
              <a:t>歲的張衡出任南陽郡太守鮑德的主簿，</a:t>
            </a:r>
            <a:r>
              <a:rPr kumimoji="1" lang="en-US" altLang="zh-TW" dirty="0"/>
              <a:t>8</a:t>
            </a:r>
            <a:r>
              <a:rPr kumimoji="1" lang="zh-TW" altLang="en-US" dirty="0"/>
              <a:t>年後辭官讀書</a:t>
            </a:r>
            <a:endParaRPr kumimoji="1" lang="en-US" altLang="zh-TW" dirty="0"/>
          </a:p>
          <a:p>
            <a:pPr marL="0" indent="0">
              <a:buNone/>
            </a:pPr>
            <a:r>
              <a:rPr kumimoji="1" lang="zh-TW" altLang="en-US" dirty="0"/>
              <a:t>公元</a:t>
            </a:r>
            <a:r>
              <a:rPr kumimoji="1" lang="en-US" altLang="zh-TW" dirty="0"/>
              <a:t>111</a:t>
            </a:r>
            <a:r>
              <a:rPr kumimoji="1" lang="zh-TW" altLang="en-US" dirty="0"/>
              <a:t>年，張衡被漢安帝徵召，出任尚書台郎中</a:t>
            </a:r>
            <a:endParaRPr kumimoji="1" lang="en-US" altLang="zh-TW" dirty="0"/>
          </a:p>
          <a:p>
            <a:pPr marL="0" indent="0">
              <a:buNone/>
            </a:pPr>
            <a:r>
              <a:rPr kumimoji="1" lang="zh-TW" altLang="en-US" dirty="0"/>
              <a:t>公元</a:t>
            </a:r>
            <a:r>
              <a:rPr kumimoji="1" lang="en-US" altLang="zh-TW" dirty="0"/>
              <a:t>114</a:t>
            </a:r>
            <a:r>
              <a:rPr kumimoji="1" lang="zh-TW" altLang="en-US" dirty="0"/>
              <a:t>年，遷任尚書侍郎</a:t>
            </a:r>
            <a:endParaRPr kumimoji="1" lang="en-US" altLang="zh-TW" dirty="0"/>
          </a:p>
          <a:p>
            <a:pPr marL="0" indent="0">
              <a:buNone/>
            </a:pPr>
            <a:r>
              <a:rPr kumimoji="1" lang="zh-TW" altLang="en-US" dirty="0"/>
              <a:t>公元</a:t>
            </a:r>
            <a:r>
              <a:rPr kumimoji="1" lang="en-US" altLang="zh-TW" dirty="0"/>
              <a:t>115</a:t>
            </a:r>
            <a:r>
              <a:rPr kumimoji="1" lang="zh-TW" altLang="en-US" dirty="0"/>
              <a:t>年，開始出任太史令</a:t>
            </a:r>
            <a:endParaRPr kumimoji="1" lang="en-US" altLang="zh-TW" dirty="0"/>
          </a:p>
          <a:p>
            <a:pPr marL="0" indent="0">
              <a:buNone/>
            </a:pPr>
            <a:r>
              <a:rPr kumimoji="1" lang="zh-HK" altLang="en-US" dirty="0"/>
              <a:t>公元</a:t>
            </a:r>
            <a:r>
              <a:rPr kumimoji="1" lang="en-US" altLang="zh-HK" dirty="0"/>
              <a:t>1</a:t>
            </a:r>
            <a:r>
              <a:rPr kumimoji="1" lang="en-US" altLang="zh-TW" dirty="0"/>
              <a:t>21</a:t>
            </a:r>
            <a:r>
              <a:rPr kumimoji="1" lang="zh-TW" altLang="en-US" dirty="0"/>
              <a:t>年，調職公車司馬令</a:t>
            </a:r>
            <a:endParaRPr kumimoji="1" lang="en-US" altLang="zh-TW" dirty="0"/>
          </a:p>
          <a:p>
            <a:pPr marL="0" indent="0">
              <a:buNone/>
            </a:pPr>
            <a:r>
              <a:rPr kumimoji="1" lang="zh-HK" altLang="en-US" dirty="0"/>
              <a:t>公元</a:t>
            </a:r>
            <a:r>
              <a:rPr kumimoji="1" lang="en-US" altLang="zh-HK" dirty="0"/>
              <a:t>1</a:t>
            </a:r>
            <a:r>
              <a:rPr kumimoji="1" lang="en-US" altLang="zh-TW" dirty="0"/>
              <a:t>26</a:t>
            </a:r>
            <a:r>
              <a:rPr kumimoji="1" lang="zh-TW" altLang="en-US" dirty="0"/>
              <a:t>年，復任太史令</a:t>
            </a:r>
            <a:endParaRPr kumimoji="1" lang="en-US" altLang="zh-TW" dirty="0"/>
          </a:p>
          <a:p>
            <a:pPr marL="0" indent="0">
              <a:buNone/>
            </a:pPr>
            <a:r>
              <a:rPr kumimoji="1" lang="zh-TW" altLang="en-US" dirty="0"/>
              <a:t>公元</a:t>
            </a:r>
            <a:r>
              <a:rPr kumimoji="1" lang="en-US" altLang="zh-TW" dirty="0"/>
              <a:t>133</a:t>
            </a:r>
            <a:r>
              <a:rPr kumimoji="1" lang="zh-TW" altLang="en-US" dirty="0"/>
              <a:t>年，遷任侍中</a:t>
            </a:r>
            <a:endParaRPr kumimoji="1" lang="en-US" altLang="zh-TW" dirty="0"/>
          </a:p>
          <a:p>
            <a:pPr marL="0" indent="0">
              <a:buNone/>
            </a:pPr>
            <a:r>
              <a:rPr kumimoji="1" lang="zh-HK" altLang="en-US" dirty="0"/>
              <a:t>公元</a:t>
            </a:r>
            <a:r>
              <a:rPr kumimoji="1" lang="en-US" altLang="zh-HK" dirty="0"/>
              <a:t>1</a:t>
            </a:r>
            <a:r>
              <a:rPr kumimoji="1" lang="en-US" altLang="zh-TW" dirty="0"/>
              <a:t>36</a:t>
            </a:r>
            <a:r>
              <a:rPr kumimoji="1" lang="zh-TW" altLang="en-US" dirty="0"/>
              <a:t>年，被宦官迫害，外調河間相</a:t>
            </a:r>
            <a:endParaRPr kumimoji="1" lang="en-US" altLang="zh-TW" dirty="0"/>
          </a:p>
          <a:p>
            <a:pPr marL="0" indent="0">
              <a:buNone/>
            </a:pPr>
            <a:r>
              <a:rPr kumimoji="1" lang="zh-TW" altLang="en-US" dirty="0"/>
              <a:t>公元</a:t>
            </a:r>
            <a:r>
              <a:rPr kumimoji="1" lang="en-US" altLang="zh-TW" dirty="0"/>
              <a:t>138</a:t>
            </a:r>
            <a:r>
              <a:rPr kumimoji="1" lang="zh-TW" altLang="en-US" dirty="0"/>
              <a:t>年，升遷尚書</a:t>
            </a:r>
            <a:endParaRPr kumimoji="1" lang="zh-HK" altLang="en-US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68FF6703-E5AA-41E9-87DD-E4B80B82952E}"/>
              </a:ext>
            </a:extLst>
          </p:cNvPr>
          <p:cNvCxnSpPr>
            <a:cxnSpLocks/>
          </p:cNvCxnSpPr>
          <p:nvPr/>
        </p:nvCxnSpPr>
        <p:spPr>
          <a:xfrm>
            <a:off x="1095375" y="1775646"/>
            <a:ext cx="0" cy="4529904"/>
          </a:xfrm>
          <a:prstGeom prst="straightConnector1">
            <a:avLst/>
          </a:prstGeom>
          <a:ln w="762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09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7627C2-70CC-3748-B45C-6FFAF6EC4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HK" altLang="en-US" dirty="0"/>
              <a:t>早期生活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85049FD-9A3F-BA4C-BBFF-61823DCF2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6" y="1866901"/>
            <a:ext cx="10860028" cy="4204218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張衡自幼聰穎好學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年紀輕輕便結識了許多有才能的學者（如：馬融、竇章、王符等人）</a:t>
            </a:r>
            <a:endParaRPr kumimoji="1" lang="en-US" altLang="zh-HK" sz="2200" dirty="0"/>
          </a:p>
          <a:p>
            <a:r>
              <a:rPr kumimoji="1" lang="zh-HK" altLang="en-US" sz="2200" dirty="0"/>
              <a:t>二十多歲時，名氣已傳偏鄰里多次婉拒出仕的機會</a:t>
            </a:r>
            <a:endParaRPr kumimoji="1" lang="en-US" altLang="zh-HK" sz="2200" dirty="0"/>
          </a:p>
          <a:p>
            <a:r>
              <a:rPr kumimoji="1" lang="zh-TW" altLang="en-US" sz="2200" dirty="0"/>
              <a:t>他曾</a:t>
            </a:r>
            <a:r>
              <a:rPr kumimoji="1" lang="zh-HK" altLang="en-US" sz="2200" dirty="0"/>
              <a:t>多次婉拒出仕的機會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後來推辭不過，到南陽郡太守那裏擔任幕僚的工作，負責起草文書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期間他完成了：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同聲歌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定情賦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兩京賦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南都賦</a:t>
            </a:r>
            <a:r>
              <a:rPr kumimoji="1" lang="en-US" altLang="zh-HK" sz="2200" dirty="0"/>
              <a:t>》</a:t>
            </a:r>
          </a:p>
          <a:p>
            <a:r>
              <a:rPr kumimoji="1" lang="zh-HK" altLang="en-US" sz="2200" dirty="0"/>
              <a:t>這些創作呈現出二千年前的時代精神和風貌，所用的辭藻豐富華麗，將漢代的辭賦推向另一個高峰</a:t>
            </a:r>
            <a:endParaRPr kumimoji="1" lang="en-US" altLang="zh-HK" sz="2200" dirty="0"/>
          </a:p>
          <a:p>
            <a:r>
              <a:rPr kumimoji="1" lang="zh-HK" altLang="en-US" sz="2200" dirty="0"/>
              <a:t>後期的張衡有文學作品如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思玄賦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歸田賦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四愁詩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等等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889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B7F9B4-C2C7-194A-9279-1E50FCA0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太史令</a:t>
            </a:r>
            <a:r>
              <a:rPr kumimoji="1" lang="en-US" altLang="zh-HK" dirty="0"/>
              <a:t>——</a:t>
            </a:r>
            <a:r>
              <a:rPr kumimoji="1" lang="zh-HK" altLang="en-US" dirty="0"/>
              <a:t>佔了張衡一半官場生涯的官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1858F29-B128-9041-AD67-15336CDA7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026569"/>
            <a:ext cx="10240903" cy="4044550"/>
          </a:xfrm>
        </p:spPr>
        <p:txBody>
          <a:bodyPr/>
          <a:lstStyle/>
          <a:p>
            <a:r>
              <a:rPr kumimoji="1" lang="zh-HK" altLang="en-US" sz="2400" dirty="0"/>
              <a:t>張衡</a:t>
            </a:r>
            <a:r>
              <a:rPr kumimoji="1" lang="en-US" altLang="zh-HK" sz="2400" dirty="0"/>
              <a:t>3</a:t>
            </a:r>
            <a:r>
              <a:rPr kumimoji="1" lang="en-US" altLang="zh-TW" sz="2400" dirty="0"/>
              <a:t>7</a:t>
            </a:r>
            <a:r>
              <a:rPr kumimoji="1" lang="zh-TW" altLang="en-US" sz="2400" dirty="0"/>
              <a:t>歲時便開始出任太史令，前後共在任</a:t>
            </a:r>
            <a:r>
              <a:rPr kumimoji="1" lang="en-US" altLang="zh-TW" sz="2400" dirty="0"/>
              <a:t>14</a:t>
            </a:r>
            <a:r>
              <a:rPr kumimoji="1" lang="zh-TW" altLang="en-US" sz="2400" dirty="0"/>
              <a:t>年</a:t>
            </a:r>
            <a:endParaRPr kumimoji="1" lang="en-US" altLang="zh-TW" sz="2400" dirty="0"/>
          </a:p>
          <a:p>
            <a:r>
              <a:rPr kumimoji="1" lang="zh-HK" altLang="en-US" sz="2400" dirty="0"/>
              <a:t>太史令不但是個史官，更是個天文官</a:t>
            </a:r>
            <a:endParaRPr kumimoji="1" lang="en-US" altLang="zh-HK" sz="2400" dirty="0"/>
          </a:p>
          <a:p>
            <a:r>
              <a:rPr kumimoji="1" lang="zh-HK" altLang="en-US" sz="2400" dirty="0"/>
              <a:t>負責監測各種天文現象，保障人民的農業收成和日常生活等</a:t>
            </a:r>
            <a:endParaRPr kumimoji="1" lang="en-US" altLang="zh-HK" sz="2400" dirty="0"/>
          </a:p>
          <a:p>
            <a:r>
              <a:rPr kumimoji="1" lang="zh-TW" altLang="en-US" sz="2400" dirty="0"/>
              <a:t>太史令的工作：</a:t>
            </a:r>
            <a:endParaRPr kumimoji="1" lang="en-US" altLang="zh-TW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TW" altLang="en-US" sz="2400" dirty="0"/>
              <a:t>記載史實，編寫史書，管理文化事宜（典籍、天文曆法、祭祀等）</a:t>
            </a:r>
            <a:endParaRPr kumimoji="1" lang="en-US" altLang="zh-TW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TW" altLang="en-US" sz="2400" dirty="0"/>
              <a:t>觀察日月星辰，預測風雲雪雨（類似天文台）</a:t>
            </a:r>
            <a:endParaRPr kumimoji="1" lang="en-US" altLang="zh-TW" sz="2400" dirty="0"/>
          </a:p>
          <a:p>
            <a:r>
              <a:rPr kumimoji="1" lang="zh-HK" altLang="en-US" sz="2400" dirty="0"/>
              <a:t>官職不高，但對人民來說非常重要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51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1629A5-1E96-5141-A7DE-2111953E4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張衡的政治思想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94AA9E5-94A2-114B-9CF3-9B6C570B1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HK" altLang="en-US" sz="2400" dirty="0"/>
              <a:t>張衡推崇道家學說</a:t>
            </a:r>
            <a:r>
              <a:rPr kumimoji="1" lang="zh-TW" altLang="en-US" sz="2400" dirty="0"/>
              <a:t>，</a:t>
            </a:r>
            <a:r>
              <a:rPr kumimoji="1" lang="zh-HK" altLang="en-US" sz="2400" dirty="0"/>
              <a:t>他極力反對朝庭的貪污腐敗以及王公貴族的奢侈生活</a:t>
            </a:r>
            <a:endParaRPr kumimoji="1" lang="en-US" altLang="zh-HK" sz="2400" dirty="0"/>
          </a:p>
          <a:p>
            <a:r>
              <a:rPr kumimoji="1" lang="zh-HK" altLang="en-US" sz="2400" dirty="0"/>
              <a:t>曾多次上書皇帝，批評宦官專權</a:t>
            </a:r>
            <a:r>
              <a:rPr kumimoji="1" lang="zh-TW" altLang="en-US" sz="2400" dirty="0"/>
              <a:t>，但</a:t>
            </a:r>
            <a:r>
              <a:rPr kumimoji="1" lang="zh-HK" altLang="en-US" sz="2400" dirty="0"/>
              <a:t>他很快受到了權貴們的報復，被外調為地方官</a:t>
            </a:r>
            <a:endParaRPr kumimoji="1" lang="en-US" altLang="zh-HK" sz="2400" dirty="0"/>
          </a:p>
          <a:p>
            <a:r>
              <a:rPr kumimoji="1" lang="zh-HK" altLang="en-US" sz="2400" dirty="0"/>
              <a:t>更多關於他的思想可參詳其晚年道家大作</a:t>
            </a:r>
            <a:r>
              <a:rPr kumimoji="1" lang="en-US" altLang="zh-HK" sz="2400" dirty="0"/>
              <a:t>《</a:t>
            </a:r>
            <a:r>
              <a:rPr kumimoji="1" lang="zh-HK" altLang="en-US" sz="2400" dirty="0"/>
              <a:t>思玄賦</a:t>
            </a:r>
            <a:r>
              <a:rPr kumimoji="1" lang="en-US" altLang="zh-HK" sz="2400" dirty="0"/>
              <a:t>》</a:t>
            </a:r>
            <a:endParaRPr kumimoji="1" lang="zh-HK" altLang="en-US" sz="24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87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CBCC57-79D5-BD4E-9049-E43B5EA5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成就一覽表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425910B-F680-E741-86CC-194702C8A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65" y="2026568"/>
            <a:ext cx="10774303" cy="4137543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首創水動「漏水轉渾天儀」</a:t>
            </a:r>
            <a:endParaRPr kumimoji="1" lang="en-US" altLang="zh-HK" sz="2200" dirty="0"/>
          </a:p>
          <a:p>
            <a:r>
              <a:rPr kumimoji="1" lang="zh-HK" altLang="en-US" sz="2200" dirty="0"/>
              <a:t>創造史上首個地震測量儀「候風地動儀」</a:t>
            </a:r>
            <a:endParaRPr kumimoji="1" lang="en-US" altLang="zh-HK" sz="2200" dirty="0"/>
          </a:p>
          <a:p>
            <a:r>
              <a:rPr kumimoji="1" lang="zh-HK" altLang="en-US" sz="2200" dirty="0"/>
              <a:t>發明了指南車</a:t>
            </a:r>
            <a:endParaRPr kumimoji="1" lang="en-US" altLang="zh-HK" sz="2200" dirty="0"/>
          </a:p>
          <a:p>
            <a:r>
              <a:rPr kumimoji="1" lang="zh-HK" altLang="en-US" sz="2200" dirty="0"/>
              <a:t>論證了「渾天說」</a:t>
            </a:r>
            <a:r>
              <a:rPr kumimoji="1" lang="zh-TW" altLang="en-US" sz="2200" dirty="0"/>
              <a:t>，並</a:t>
            </a:r>
            <a:r>
              <a:rPr kumimoji="1" lang="zh-HK" altLang="en-US" sz="2200" dirty="0"/>
              <a:t>正確解釋了月</a:t>
            </a:r>
            <a:r>
              <a:rPr kumimoji="1" lang="zh-TW" altLang="en-US" sz="2200" dirty="0"/>
              <a:t>食</a:t>
            </a:r>
            <a:r>
              <a:rPr kumimoji="1" lang="zh-HK" altLang="en-US" sz="2200" dirty="0"/>
              <a:t>現象</a:t>
            </a:r>
            <a:endParaRPr kumimoji="1" lang="en-US" altLang="zh-HK" sz="2200" dirty="0"/>
          </a:p>
          <a:p>
            <a:r>
              <a:rPr kumimoji="1" lang="zh-TW" altLang="en-US" sz="2200" dirty="0"/>
              <a:t>為</a:t>
            </a:r>
            <a:r>
              <a:rPr kumimoji="1" lang="zh-HK" altLang="en-US" sz="2200" dirty="0"/>
              <a:t>中國史上首個提出宇宙論的人</a:t>
            </a:r>
            <a:endParaRPr kumimoji="1" lang="en-US" altLang="zh-HK" sz="2200" dirty="0"/>
          </a:p>
          <a:p>
            <a:r>
              <a:rPr kumimoji="1" lang="zh-HK" altLang="en-US" sz="2200" dirty="0"/>
              <a:t>文理雙修，在漢辭上也有眾多知名作品（詳見後文）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  <p:pic>
        <p:nvPicPr>
          <p:cNvPr id="5" name="內容版面配置區 3">
            <a:extLst>
              <a:ext uri="{FF2B5EF4-FFF2-40B4-BE49-F238E27FC236}">
                <a16:creationId xmlns:a16="http://schemas.microsoft.com/office/drawing/2014/main" id="{03B424C7-E8B7-4D1C-B15D-069496291BA5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417195"/>
            <a:ext cx="3752850" cy="249209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文本框 4">
            <a:extLst>
              <a:ext uri="{FF2B5EF4-FFF2-40B4-BE49-F238E27FC236}">
                <a16:creationId xmlns:a16="http://schemas.microsoft.com/office/drawing/2014/main" id="{DD07F919-0606-4724-B45F-28B4FEFBE881}"/>
              </a:ext>
            </a:extLst>
          </p:cNvPr>
          <p:cNvSpPr txBox="1"/>
          <p:nvPr/>
        </p:nvSpPr>
        <p:spPr>
          <a:xfrm>
            <a:off x="9963151" y="1225598"/>
            <a:ext cx="2066925" cy="460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漏水轉渾天儀</a:t>
            </a:r>
          </a:p>
        </p:txBody>
      </p:sp>
      <p:pic>
        <p:nvPicPr>
          <p:cNvPr id="1026" name="Picture 2" descr="HKBU : History in Data : Student Projects : China in the Imperial Age Relic  Curation">
            <a:extLst>
              <a:ext uri="{FF2B5EF4-FFF2-40B4-BE49-F238E27FC236}">
                <a16:creationId xmlns:a16="http://schemas.microsoft.com/office/drawing/2014/main" id="{D02F3B2F-EE8B-451D-9430-F5244ABA0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098" y="3053160"/>
            <a:ext cx="2890837" cy="289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AD11D3F9-85D1-463E-B39D-E1CFC87C705B}"/>
              </a:ext>
            </a:extLst>
          </p:cNvPr>
          <p:cNvSpPr txBox="1"/>
          <p:nvPr/>
        </p:nvSpPr>
        <p:spPr>
          <a:xfrm>
            <a:off x="6862763" y="3663236"/>
            <a:ext cx="1857375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2400">
                <a:latin typeface="微軟正黑體" panose="020B0604030504040204" charset="-120"/>
                <a:ea typeface="微軟正黑體" panose="020B0604030504040204" charset="-120"/>
              </a:defRPr>
            </a:lvl1pPr>
          </a:lstStyle>
          <a:p>
            <a:pPr algn="ctr"/>
            <a:r>
              <a:rPr lang="zh-HK" altLang="en-US" dirty="0"/>
              <a:t>候風地動儀</a:t>
            </a:r>
          </a:p>
        </p:txBody>
      </p:sp>
    </p:spTree>
    <p:extLst>
      <p:ext uri="{BB962C8B-B14F-4D97-AF65-F5344CB8AC3E}">
        <p14:creationId xmlns:p14="http://schemas.microsoft.com/office/powerpoint/2010/main" val="3278964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8A22513-307E-4203-BEFF-5BBBFAFDD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211F11-4937-44F9-B733-211517A2D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9076" y="-431"/>
            <a:ext cx="11742924" cy="6858427"/>
          </a:xfrm>
          <a:prstGeom prst="rect">
            <a:avLst/>
          </a:prstGeom>
          <a:gradFill>
            <a:gsLst>
              <a:gs pos="2000">
                <a:schemeClr val="accent5">
                  <a:alpha val="17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F7BA0D-619B-4BA4-AF41-9F99DE301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9076" y="-429"/>
            <a:ext cx="11742924" cy="6400800"/>
          </a:xfrm>
          <a:prstGeom prst="rect">
            <a:avLst/>
          </a:prstGeom>
          <a:gradFill>
            <a:gsLst>
              <a:gs pos="0">
                <a:schemeClr val="accent5">
                  <a:alpha val="76000"/>
                </a:schemeClr>
              </a:gs>
              <a:gs pos="100000">
                <a:schemeClr val="accent2">
                  <a:lumMod val="20000"/>
                  <a:lumOff val="80000"/>
                  <a:alpha val="1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0A1EE3-9DEB-45B0-A9FA-080457925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-12648"/>
            <a:ext cx="11742924" cy="6870648"/>
          </a:xfrm>
          <a:prstGeom prst="rect">
            <a:avLst/>
          </a:prstGeom>
          <a:gradFill>
            <a:gsLst>
              <a:gs pos="37000">
                <a:schemeClr val="accent5">
                  <a:lumMod val="60000"/>
                  <a:lumOff val="40000"/>
                  <a:alpha val="25000"/>
                </a:schemeClr>
              </a:gs>
              <a:gs pos="100000">
                <a:schemeClr val="accent2">
                  <a:alpha val="74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9513AF-ACB9-491F-AB2C-AA27171C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8860813" cy="6857572"/>
          </a:xfrm>
          <a:prstGeom prst="rect">
            <a:avLst/>
          </a:prstGeom>
          <a:gradFill>
            <a:gsLst>
              <a:gs pos="6000">
                <a:schemeClr val="accent2">
                  <a:alpha val="88000"/>
                </a:schemeClr>
              </a:gs>
              <a:gs pos="100000">
                <a:schemeClr val="accent6">
                  <a:lumMod val="75000"/>
                  <a:alpha val="66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5F36B92-14BC-4E12-8F9A-737EFED6C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33214">
            <a:off x="5243949" y="-200984"/>
            <a:ext cx="6022658" cy="6022658"/>
          </a:xfrm>
          <a:custGeom>
            <a:avLst/>
            <a:gdLst>
              <a:gd name="connsiteX0" fmla="*/ 5757156 w 6022658"/>
              <a:gd name="connsiteY0" fmla="*/ 4243377 h 6022658"/>
              <a:gd name="connsiteX1" fmla="*/ 4298301 w 6022658"/>
              <a:gd name="connsiteY1" fmla="*/ 5730698 h 6022658"/>
              <a:gd name="connsiteX2" fmla="*/ 4183474 w 6022658"/>
              <a:gd name="connsiteY2" fmla="*/ 5786013 h 6022658"/>
              <a:gd name="connsiteX3" fmla="*/ 3011329 w 6022658"/>
              <a:gd name="connsiteY3" fmla="*/ 6022658 h 6022658"/>
              <a:gd name="connsiteX4" fmla="*/ 0 w 6022658"/>
              <a:gd name="connsiteY4" fmla="*/ 3011329 h 6022658"/>
              <a:gd name="connsiteX5" fmla="*/ 3011329 w 6022658"/>
              <a:gd name="connsiteY5" fmla="*/ 0 h 6022658"/>
              <a:gd name="connsiteX6" fmla="*/ 6022658 w 6022658"/>
              <a:gd name="connsiteY6" fmla="*/ 3011329 h 6022658"/>
              <a:gd name="connsiteX7" fmla="*/ 5786013 w 6022658"/>
              <a:gd name="connsiteY7" fmla="*/ 4183474 h 602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2658" h="6022658">
                <a:moveTo>
                  <a:pt x="5757156" y="4243377"/>
                </a:moveTo>
                <a:lnTo>
                  <a:pt x="4298301" y="5730698"/>
                </a:lnTo>
                <a:lnTo>
                  <a:pt x="4183474" y="5786013"/>
                </a:lnTo>
                <a:cubicBezTo>
                  <a:pt x="3823203" y="5938395"/>
                  <a:pt x="3427106" y="6022658"/>
                  <a:pt x="3011329" y="6022658"/>
                </a:cubicBezTo>
                <a:cubicBezTo>
                  <a:pt x="1348218" y="6022658"/>
                  <a:pt x="0" y="4674440"/>
                  <a:pt x="0" y="3011329"/>
                </a:cubicBezTo>
                <a:cubicBezTo>
                  <a:pt x="0" y="1348218"/>
                  <a:pt x="1348218" y="0"/>
                  <a:pt x="3011329" y="0"/>
                </a:cubicBezTo>
                <a:cubicBezTo>
                  <a:pt x="4674440" y="0"/>
                  <a:pt x="6022658" y="1348218"/>
                  <a:pt x="6022658" y="3011329"/>
                </a:cubicBezTo>
                <a:cubicBezTo>
                  <a:pt x="6022658" y="3427107"/>
                  <a:pt x="5938394" y="3823204"/>
                  <a:pt x="5786013" y="4183474"/>
                </a:cubicBezTo>
                <a:close/>
              </a:path>
            </a:pathLst>
          </a:custGeom>
          <a:gradFill>
            <a:gsLst>
              <a:gs pos="21000">
                <a:schemeClr val="accent2">
                  <a:alpha val="0"/>
                </a:schemeClr>
              </a:gs>
              <a:gs pos="85000">
                <a:schemeClr val="accent6">
                  <a:alpha val="13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A5610AB2-1D84-9843-8BEF-3BF9401AA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2638" y="1122362"/>
            <a:ext cx="6951109" cy="2842863"/>
          </a:xfrm>
        </p:spPr>
        <p:txBody>
          <a:bodyPr>
            <a:normAutofit/>
          </a:bodyPr>
          <a:lstStyle/>
          <a:p>
            <a:pPr algn="r"/>
            <a:r>
              <a:rPr lang="zh-HK" altLang="en-US" sz="4400" dirty="0">
                <a:solidFill>
                  <a:schemeClr val="bg1"/>
                </a:solidFill>
              </a:rPr>
              <a:t>張衡的成就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80CA2339-E0C3-314D-A160-0E21B4BDB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2638" y="4410635"/>
            <a:ext cx="6883791" cy="847164"/>
          </a:xfrm>
        </p:spPr>
        <p:txBody>
          <a:bodyPr>
            <a:normAutofit/>
          </a:bodyPr>
          <a:lstStyle/>
          <a:p>
            <a:pPr algn="r"/>
            <a:endParaRPr lang="zh-HK" altLang="en-US" sz="1400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AADFD37-B2DA-EB41-B690-26732CF9F0C3}"/>
              </a:ext>
            </a:extLst>
          </p:cNvPr>
          <p:cNvSpPr/>
          <p:nvPr/>
        </p:nvSpPr>
        <p:spPr>
          <a:xfrm>
            <a:off x="9118431" y="2307511"/>
            <a:ext cx="2734930" cy="27988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HK" alt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從文學看張衡</a:t>
            </a:r>
            <a:endParaRPr kumimoji="1" lang="en-US" altLang="zh-HK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HK" alt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從科學看張衡</a:t>
            </a:r>
            <a:endParaRPr kumimoji="1" lang="en-US" altLang="zh-HK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HK" alt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理論層面的突破</a:t>
            </a:r>
            <a:endParaRPr kumimoji="1" lang="en-US" altLang="zh-HK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HK" alt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天文學的權威</a:t>
            </a:r>
            <a:endParaRPr kumimoji="1" lang="en-US" altLang="zh-HK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HK" alt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地理學大師</a:t>
            </a:r>
            <a:endParaRPr kumimoji="1" lang="en-US" altLang="zh-HK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1" name="圖片 10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02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EA6464-33D4-0642-AAA5-4DC45B6EA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從文學看張衡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71B6305-4377-B244-968B-B2DA63587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762514"/>
            <a:ext cx="10240903" cy="3956179"/>
          </a:xfrm>
        </p:spPr>
        <p:txBody>
          <a:bodyPr/>
          <a:lstStyle/>
          <a:p>
            <a:r>
              <a:rPr kumimoji="1" lang="zh-HK" altLang="en-US" sz="2200" dirty="0"/>
              <a:t>張衡是漢賦四大家之一，帶起了將漢賦由歌功頌德的辭賦發展為抒情小賦的潮流</a:t>
            </a:r>
            <a:endParaRPr kumimoji="1" lang="en-US" altLang="zh-HK" sz="2200" dirty="0"/>
          </a:p>
          <a:p>
            <a:r>
              <a:rPr kumimoji="1" lang="zh-HK" altLang="en-US" sz="2200" dirty="0"/>
              <a:t>現存大致完整的作品有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溫泉賦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南都賦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二京賦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思玄賦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歸田賦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髑髏賦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天象賦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應間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七辯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九篇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en-US" altLang="zh-HK" sz="2200" dirty="0"/>
              <a:t>《</a:t>
            </a:r>
            <a:r>
              <a:rPr kumimoji="1" lang="zh-HK" altLang="en-US" sz="2200" dirty="0"/>
              <a:t>溫泉賦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描述了驪山一帶著名的溫泉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en-US" altLang="zh-HK" sz="2200" dirty="0"/>
              <a:t>《</a:t>
            </a:r>
            <a:r>
              <a:rPr kumimoji="1" lang="zh-HK" altLang="en-US" sz="2200" dirty="0"/>
              <a:t>二京賦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引用了不少五經句子，文句為何晏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景福殿賦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、左思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蜀都賦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等後世辭賦襲用，文學價值頗高</a:t>
            </a:r>
            <a:endParaRPr kumimoji="1" lang="en-US" altLang="zh-HK" sz="2200" dirty="0"/>
          </a:p>
          <a:p>
            <a:r>
              <a:rPr kumimoji="1" lang="zh-HK" altLang="en-US" sz="2200" dirty="0"/>
              <a:t>他撰寫的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四愁詩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首次脫離了楚辭的句式，開創了七言古詩的體制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508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EA6464-33D4-0642-AAA5-4DC45B6EA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從文學看張衡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71B6305-4377-B244-968B-B2DA63587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2017432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張衡其中一項著名的文學作品就是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兩京賦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，與班固所寫的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兩都賦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以及後來左思所寫的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三都賦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齊名</a:t>
            </a:r>
            <a:r>
              <a:rPr kumimoji="1" lang="zh-TW" altLang="en-US" sz="2200" dirty="0"/>
              <a:t>，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兩京賦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結構嚴謹精密，被人認為是漢辭中的精品</a:t>
            </a:r>
            <a:endParaRPr kumimoji="1" lang="en-US" altLang="zh-HK" sz="2200" dirty="0"/>
          </a:p>
          <a:p>
            <a:r>
              <a:rPr kumimoji="1" lang="zh-HK" altLang="en-US" sz="2200" dirty="0"/>
              <a:t>張衡大部分的文學作品均與道學挂鈎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例如他在另一部著名作品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思玄賦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中提到：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慕古人之貞節；雖彌高而弗違；竦余身而順止兮，遵繩墨而不跌</a:t>
            </a:r>
            <a:endParaRPr kumimoji="1" lang="en-US" altLang="zh-HK" sz="2200" dirty="0"/>
          </a:p>
          <a:p>
            <a:r>
              <a:rPr kumimoji="1" lang="zh-HK" altLang="en-US" sz="2200" dirty="0"/>
              <a:t>自稱「佩夜光」；「綴江離」（不與小人同流合污，不奉迎權貴求功名）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95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9217AE-F8E3-3B49-A327-90E5CD63F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張衡的道學思想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FA95E96-5AE7-6345-B7F2-2416E3944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895864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張衡在他早期的作品，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兩京賦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中的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東京賦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提到：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「為無為，事無事」；「尊節儉，尚素僕」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已大致顯露出張衡較推崇道家思想</a:t>
            </a:r>
            <a:endParaRPr kumimoji="1" lang="en-US" altLang="zh-HK" sz="2200" dirty="0"/>
          </a:p>
          <a:p>
            <a:r>
              <a:rPr kumimoji="1" lang="zh-HK" altLang="en-US" sz="2200" dirty="0"/>
              <a:t>後期作品「歸田賦」中更提到：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「</a:t>
            </a:r>
            <a:r>
              <a:rPr lang="zh-HK" altLang="en-US" sz="2200" dirty="0"/>
              <a:t>遊都邑以永久，無明略以佐時。 徒臨川以羨魚，俟河清乎未期。」</a:t>
            </a:r>
            <a:endParaRPr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HK" altLang="en-US" sz="2200" dirty="0"/>
              <a:t>表達了不願為榮辱所束縛，希望能超脫於世俗之外，返璞歸真的志向</a:t>
            </a:r>
            <a:endParaRPr lang="en-US" altLang="zh-HK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2FF53E5-DAB4-234F-901C-ACF380DB5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從科學看張衡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807CF1-21CB-D64D-B942-4748BBD74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720947"/>
            <a:ext cx="10240903" cy="4303616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張衡在科學上的成就，尤其天文學及地理學方面，同時期無人能及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他不但是出色的理論家，更是大發明家</a:t>
            </a:r>
            <a:endParaRPr kumimoji="1" lang="en-US" altLang="zh-HK" sz="2200" dirty="0"/>
          </a:p>
          <a:p>
            <a:r>
              <a:rPr kumimoji="1" lang="zh-TW" altLang="en-US" sz="2200" dirty="0"/>
              <a:t>在</a:t>
            </a:r>
            <a:r>
              <a:rPr kumimoji="1" lang="zh-HK" altLang="en-US" sz="2200" dirty="0"/>
              <a:t>天文學</a:t>
            </a:r>
            <a:r>
              <a:rPr kumimoji="1" lang="zh-TW" altLang="en-US" sz="2200" dirty="0"/>
              <a:t>上：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古代人對天與地之間的關係有三種說法</a:t>
            </a:r>
            <a:endParaRPr kumimoji="1" lang="en-US" altLang="zh-HK" sz="2200" dirty="0"/>
          </a:p>
          <a:p>
            <a:pPr marL="1828800" lvl="4" indent="0">
              <a:buNone/>
            </a:pPr>
            <a:r>
              <a:rPr kumimoji="1" lang="en-US" altLang="zh-HK" sz="2200" dirty="0"/>
              <a:t>1</a:t>
            </a:r>
            <a:r>
              <a:rPr kumimoji="1" lang="zh-TW" altLang="en-US" sz="2200" dirty="0"/>
              <a:t>：蓋天說</a:t>
            </a:r>
            <a:endParaRPr kumimoji="1" lang="en-US" altLang="zh-TW" sz="2200" dirty="0"/>
          </a:p>
          <a:p>
            <a:pPr marL="1828800" lvl="4" indent="0">
              <a:buNone/>
            </a:pPr>
            <a:r>
              <a:rPr kumimoji="1" lang="en-US" altLang="zh-TW" sz="2200" dirty="0"/>
              <a:t>2</a:t>
            </a:r>
            <a:r>
              <a:rPr kumimoji="1" lang="zh-TW" altLang="en-US" sz="2200" dirty="0"/>
              <a:t>：宣夜說</a:t>
            </a:r>
            <a:endParaRPr kumimoji="1" lang="en-US" altLang="zh-TW" sz="2200" dirty="0"/>
          </a:p>
          <a:p>
            <a:pPr marL="1828800" lvl="4" indent="0">
              <a:buNone/>
            </a:pPr>
            <a:r>
              <a:rPr kumimoji="1" lang="en-US" altLang="zh-TW" sz="2200" dirty="0"/>
              <a:t>3</a:t>
            </a:r>
            <a:r>
              <a:rPr kumimoji="1" lang="zh-TW" altLang="en-US" sz="2200" dirty="0"/>
              <a:t>：渾天說</a:t>
            </a:r>
            <a:endParaRPr kumimoji="1" lang="zh-HK" altLang="en-US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05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28D3648-4309-2F45-8389-D963113E0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天與地的關係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FF1F56F2-89F8-E64C-8406-C27934D0CAFC}"/>
              </a:ext>
            </a:extLst>
          </p:cNvPr>
          <p:cNvSpPr txBox="1">
            <a:spLocks/>
          </p:cNvSpPr>
          <p:nvPr/>
        </p:nvSpPr>
        <p:spPr>
          <a:xfrm>
            <a:off x="8228121" y="2026567"/>
            <a:ext cx="3013968" cy="32116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endParaRPr kumimoji="1" lang="en-US" altLang="zh-HK" dirty="0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B8BE9949-B137-4C45-B3A5-1A038961979D}"/>
              </a:ext>
            </a:extLst>
          </p:cNvPr>
          <p:cNvSpPr/>
          <p:nvPr/>
        </p:nvSpPr>
        <p:spPr>
          <a:xfrm>
            <a:off x="8305175" y="1825878"/>
            <a:ext cx="3657600" cy="3567047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渾天說</a:t>
            </a:r>
            <a:endParaRPr lang="zh-HK" alt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dirty="0">
                <a:solidFill>
                  <a:sysClr val="windowText" lastClr="000000"/>
                </a:solidFill>
              </a:rPr>
              <a:t>天包圍了地，而星辰則被夾在其中</a:t>
            </a:r>
            <a:endParaRPr kumimoji="1" lang="en-US" altLang="zh-HK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dirty="0">
                <a:solidFill>
                  <a:sysClr val="windowText" lastClr="000000"/>
                </a:solidFill>
              </a:rPr>
              <a:t>日月星辰均有各自的軌道，它們會沿</a:t>
            </a:r>
            <a:r>
              <a:rPr kumimoji="1" lang="zh-TW" altLang="en-US" dirty="0">
                <a:solidFill>
                  <a:sysClr val="windowText" lastClr="000000"/>
                </a:solidFill>
              </a:rPr>
              <a:t>着</a:t>
            </a:r>
            <a:r>
              <a:rPr kumimoji="1" lang="zh-HK" altLang="en-US" dirty="0">
                <a:solidFill>
                  <a:sysClr val="windowText" lastClr="000000"/>
                </a:solidFill>
              </a:rPr>
              <a:t>這些軌道運行</a:t>
            </a:r>
            <a:endParaRPr kumimoji="1" lang="en-US" altLang="zh-HK" dirty="0">
              <a:solidFill>
                <a:sysClr val="windowText" lastClr="000000"/>
              </a:solidFill>
            </a:endParaRPr>
          </a:p>
          <a:p>
            <a:pPr algn="ctr"/>
            <a:endParaRPr kumimoji="1" lang="zh-HK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40E630-A992-174A-A6B6-A9CCE21A3BD9}"/>
              </a:ext>
            </a:extLst>
          </p:cNvPr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HK" alt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斜面 7">
            <a:extLst>
              <a:ext uri="{FF2B5EF4-FFF2-40B4-BE49-F238E27FC236}">
                <a16:creationId xmlns:a16="http://schemas.microsoft.com/office/drawing/2014/main" id="{3C79A3D1-0FE1-2A46-95E9-0FC804002DFD}"/>
              </a:ext>
            </a:extLst>
          </p:cNvPr>
          <p:cNvSpPr/>
          <p:nvPr/>
        </p:nvSpPr>
        <p:spPr>
          <a:xfrm>
            <a:off x="508952" y="1917820"/>
            <a:ext cx="3432518" cy="3402622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3">
                <a:lumMod val="5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蓋天說</a:t>
            </a:r>
            <a:endParaRPr kumimoji="1" lang="en-US" altLang="zh-HK" sz="3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dirty="0">
                <a:solidFill>
                  <a:schemeClr val="accent1">
                    <a:lumMod val="50000"/>
                  </a:schemeClr>
                </a:solidFill>
              </a:rPr>
              <a:t>天圓地方，而地是有盡頭的，若走過了盡頭就會掉</a:t>
            </a:r>
            <a:r>
              <a:rPr kumimoji="1" lang="zh-TW" altLang="en-US" dirty="0">
                <a:solidFill>
                  <a:schemeClr val="accent1">
                    <a:lumMod val="50000"/>
                  </a:schemeClr>
                </a:solidFill>
              </a:rPr>
              <a:t>到</a:t>
            </a:r>
            <a:r>
              <a:rPr kumimoji="1" lang="zh-HK" altLang="en-US" dirty="0">
                <a:solidFill>
                  <a:schemeClr val="accent1">
                    <a:lumMod val="50000"/>
                  </a:schemeClr>
                </a:solidFill>
              </a:rPr>
              <a:t>地面以下</a:t>
            </a:r>
            <a:endParaRPr kumimoji="1" lang="en-US" altLang="zh-HK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dirty="0">
                <a:solidFill>
                  <a:schemeClr val="accent1">
                    <a:lumMod val="50000"/>
                  </a:schemeClr>
                </a:solidFill>
              </a:rPr>
              <a:t>而天則</a:t>
            </a:r>
            <a:r>
              <a:rPr kumimoji="1" lang="zh-TW" altLang="en-US" dirty="0">
                <a:solidFill>
                  <a:schemeClr val="accent1">
                    <a:lumMod val="50000"/>
                  </a:schemeClr>
                </a:solidFill>
              </a:rPr>
              <a:t>像</a:t>
            </a:r>
            <a:r>
              <a:rPr kumimoji="1" lang="zh-HK" altLang="en-US" dirty="0">
                <a:solidFill>
                  <a:schemeClr val="accent1">
                    <a:lumMod val="50000"/>
                  </a:schemeClr>
                </a:solidFill>
              </a:rPr>
              <a:t>一個球型天幕般蓋在地的上面</a:t>
            </a:r>
          </a:p>
          <a:p>
            <a:pPr algn="ctr"/>
            <a:endParaRPr kumimoji="1" lang="zh-HK" altLang="en-US" dirty="0"/>
          </a:p>
        </p:txBody>
      </p:sp>
      <p:sp>
        <p:nvSpPr>
          <p:cNvPr id="13" name="六邊形 12">
            <a:extLst>
              <a:ext uri="{FF2B5EF4-FFF2-40B4-BE49-F238E27FC236}">
                <a16:creationId xmlns:a16="http://schemas.microsoft.com/office/drawing/2014/main" id="{C4A6EB0C-E374-3A4D-B5EE-23CED0C0D3AE}"/>
              </a:ext>
            </a:extLst>
          </p:cNvPr>
          <p:cNvSpPr/>
          <p:nvPr/>
        </p:nvSpPr>
        <p:spPr>
          <a:xfrm>
            <a:off x="4214688" y="1980574"/>
            <a:ext cx="3947353" cy="3257656"/>
          </a:xfrm>
          <a:prstGeom prst="hexagon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宣夜說</a:t>
            </a:r>
            <a:endParaRPr lang="zh-HK" alt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dirty="0"/>
              <a:t>宇宙是無限大的，天空也沒有穹頂和盡頭</a:t>
            </a:r>
            <a:endParaRPr kumimoji="1" lang="en-US" altLang="zh-H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dirty="0"/>
              <a:t>包括地球在內所有星辰均漂浮在一種神秘的氣體之中運動</a:t>
            </a:r>
          </a:p>
          <a:p>
            <a:pPr algn="ctr"/>
            <a:endParaRPr kumimoji="1" lang="zh-HK" altLang="en-US" dirty="0"/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5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2F5A4D-BB11-F84A-B837-860B7B5C2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547" y="589435"/>
            <a:ext cx="10240903" cy="1233488"/>
          </a:xfrm>
        </p:spPr>
        <p:txBody>
          <a:bodyPr/>
          <a:lstStyle/>
          <a:p>
            <a:r>
              <a:rPr kumimoji="1" lang="zh-HK" altLang="en-US" dirty="0"/>
              <a:t>張衡的改良理論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4A30331-AEA5-584B-9458-B45476256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905390"/>
            <a:ext cx="10240903" cy="2104636"/>
          </a:xfrm>
        </p:spPr>
        <p:txBody>
          <a:bodyPr>
            <a:normAutofit/>
          </a:bodyPr>
          <a:lstStyle/>
          <a:p>
            <a:r>
              <a:rPr kumimoji="1" lang="zh-HK" altLang="en-US" sz="2400" dirty="0"/>
              <a:t>張衡是渾天說的支持者</a:t>
            </a:r>
            <a:r>
              <a:rPr kumimoji="1" lang="zh-TW" altLang="en-US" sz="2400" dirty="0"/>
              <a:t>，</a:t>
            </a:r>
            <a:r>
              <a:rPr kumimoji="1" lang="zh-HK" altLang="en-US" sz="2400" dirty="0"/>
              <a:t>他根據自己的見解及觀測所得，提出了改良版的渾天說</a:t>
            </a:r>
            <a:r>
              <a:rPr kumimoji="1" lang="zh-TW" altLang="en-US" sz="2400" dirty="0"/>
              <a:t>：</a:t>
            </a:r>
            <a:endParaRPr kumimoji="1" lang="en-US" altLang="zh-TW" sz="2400" dirty="0"/>
          </a:p>
          <a:p>
            <a:pPr lvl="1"/>
            <a:r>
              <a:rPr kumimoji="1" lang="zh-TW" altLang="en-US" sz="2400" dirty="0"/>
              <a:t>嶄</a:t>
            </a:r>
            <a:r>
              <a:rPr kumimoji="1" lang="zh-HK" altLang="en-US" sz="2400" dirty="0"/>
              <a:t>新採用盤古開天地式說法，提出天是蛋殻，地是蛋黃，星辰是蛋白</a:t>
            </a:r>
            <a:endParaRPr kumimoji="1" lang="en-US" altLang="zh-HK" sz="2400" dirty="0"/>
          </a:p>
          <a:p>
            <a:pPr lvl="1"/>
            <a:r>
              <a:rPr kumimoji="1" lang="zh-HK" altLang="en-US" sz="2400" dirty="0"/>
              <a:t>強調浮力的存在，提出大陸浮於水上，天穹浮於氣體之上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1A9A87E8-8A40-4F37-A19D-3A1196D59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825" y="2982689"/>
            <a:ext cx="4448175" cy="375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95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04F9B8F-8454-164A-BB3C-A5854EC1F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理論方面的成就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16FE486-8A34-3F4A-B285-070E265A4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829189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他論證了行星運動之間有快慢的差別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在沒有任何望遠鏡和精密儀具的幫助下，發現了各星辰離地球的距離有遠近之分</a:t>
            </a:r>
            <a:endParaRPr kumimoji="1" lang="en-US" altLang="zh-HK" sz="2200" dirty="0"/>
          </a:p>
          <a:p>
            <a:r>
              <a:rPr kumimoji="1" lang="zh-HK" altLang="en-US" sz="2200" dirty="0"/>
              <a:t>他又重申了宇宙無限大的理論：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空間無邊界，時間無起點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這理論與現代宇宙演化學說吻合</a:t>
            </a:r>
            <a:endParaRPr kumimoji="1" lang="en-US" altLang="zh-HK" sz="2200" dirty="0"/>
          </a:p>
          <a:p>
            <a:r>
              <a:rPr kumimoji="1" lang="zh-HK" altLang="en-US" sz="2200" dirty="0"/>
              <a:t>他更發現並解釋了月球並不會燃燒卻會發光的原理</a:t>
            </a:r>
            <a:r>
              <a:rPr kumimoji="1" lang="zh-TW" altLang="en-US" sz="2200" dirty="0"/>
              <a:t>。</a:t>
            </a:r>
            <a:r>
              <a:rPr kumimoji="1" lang="zh-HK" altLang="en-US" sz="2200" dirty="0"/>
              <a:t>同時，他根據以上推測解釋了月的</a:t>
            </a:r>
            <a:r>
              <a:rPr kumimoji="1" lang="zh-TW" altLang="en-US" sz="2200" dirty="0"/>
              <a:t>食</a:t>
            </a:r>
            <a:r>
              <a:rPr kumimoji="1" lang="zh-HK" altLang="en-US" sz="2200" dirty="0"/>
              <a:t>成因</a:t>
            </a:r>
            <a:endParaRPr kumimoji="1" lang="en-US" altLang="zh-HK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66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9DEEC0-0F44-1842-9628-A8B9D48A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更多理論方面的成就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39AB8EB-A875-0740-A184-AB633F22E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762514"/>
            <a:ext cx="10240903" cy="3956179"/>
          </a:xfrm>
        </p:spPr>
        <p:txBody>
          <a:bodyPr/>
          <a:lstStyle/>
          <a:p>
            <a:r>
              <a:rPr kumimoji="1" lang="zh-HK" altLang="en-US" sz="2200" dirty="0"/>
              <a:t>論證了「星墜至地則石也」的可能性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科學性地解釋了墜石的原理</a:t>
            </a:r>
            <a:endParaRPr kumimoji="1" lang="en-US" altLang="zh-HK" sz="2200" dirty="0"/>
          </a:p>
          <a:p>
            <a:r>
              <a:rPr kumimoji="1" lang="zh-HK" altLang="en-US" sz="2200" dirty="0"/>
              <a:t>對宇宙的形成提出假設：分「溟滓」，「龐鴻」，「太元」三個階段</a:t>
            </a:r>
            <a:endParaRPr kumimoji="1" lang="en-US" altLang="zh-HK" sz="2200" dirty="0"/>
          </a:p>
          <a:p>
            <a:r>
              <a:rPr kumimoji="1" lang="zh-HK" altLang="en-US" sz="2200" dirty="0"/>
              <a:t>雖然不甚準確，但他開創了以理論出發計算數字的先河</a:t>
            </a:r>
            <a:endParaRPr kumimoji="1" lang="en-US" altLang="zh-HK" sz="2200" dirty="0"/>
          </a:p>
          <a:p>
            <a:r>
              <a:rPr kumimoji="1" lang="zh-HK" altLang="en-US" sz="2200" dirty="0"/>
              <a:t>嘗試計算㘣周率，推斷圓周率是十的平方根，約等於</a:t>
            </a:r>
            <a:r>
              <a:rPr kumimoji="1" lang="en-US" altLang="zh-HK" sz="2200" dirty="0"/>
              <a:t>3</a:t>
            </a:r>
            <a:r>
              <a:rPr kumimoji="1" lang="en-US" altLang="zh-TW" sz="2200" dirty="0"/>
              <a:t>.1623</a:t>
            </a:r>
            <a:endParaRPr kumimoji="1" lang="en-US" altLang="zh-HK" sz="2200" dirty="0"/>
          </a:p>
          <a:p>
            <a:r>
              <a:rPr kumimoji="1" lang="zh-HK" altLang="en-US" sz="2200" dirty="0"/>
              <a:t>利用立圓術推測出的圓周率對數學界仍有一定的貢獻</a:t>
            </a:r>
            <a:endParaRPr kumimoji="1" lang="en-US" altLang="zh-HK" sz="2200" dirty="0"/>
          </a:p>
          <a:p>
            <a:endParaRPr kumimoji="1" lang="en-US" altLang="zh-HK" dirty="0"/>
          </a:p>
          <a:p>
            <a:endParaRPr kumimoji="1" lang="zh-HK" altLang="en-US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17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9DEEC0-0F44-1842-9628-A8B9D48A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更多理論方面的成就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39AB8EB-A875-0740-A184-AB633F22E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876814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他在擔任太史令</a:t>
            </a:r>
            <a:r>
              <a:rPr kumimoji="1" lang="zh-TW" altLang="en-US" sz="2200" dirty="0"/>
              <a:t>期</a:t>
            </a:r>
            <a:r>
              <a:rPr kumimoji="1" lang="zh-HK" altLang="en-US" sz="2200" dirty="0"/>
              <a:t>間完成了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靈憲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，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渾天儀注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等著作，闡述宇宙演化等理論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en-US" altLang="zh-HK" sz="2200" dirty="0"/>
              <a:t>《</a:t>
            </a:r>
            <a:r>
              <a:rPr kumimoji="1" lang="zh-HK" altLang="en-US" sz="2200" dirty="0"/>
              <a:t>靈憲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指出了日食月食的原理，科學性地解釋了這些天文現象</a:t>
            </a:r>
            <a:endParaRPr kumimoji="1" lang="en-US" altLang="zh-HK" sz="2200" dirty="0"/>
          </a:p>
          <a:p>
            <a:r>
              <a:rPr kumimoji="1" lang="zh-HK" altLang="en-US" sz="2200" dirty="0"/>
              <a:t>對當時能觀測到的星座進行了統計與整合，總結了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24</a:t>
            </a:r>
            <a:r>
              <a:rPr kumimoji="1" lang="zh-TW" altLang="en-US" sz="2200" dirty="0"/>
              <a:t>個星座</a:t>
            </a:r>
            <a:endParaRPr kumimoji="1" lang="en-US" altLang="zh-TW" sz="2200" dirty="0"/>
          </a:p>
          <a:p>
            <a:r>
              <a:rPr kumimoji="1" lang="zh-HK" altLang="en-US" sz="2200" dirty="0"/>
              <a:t>區分了「亮星」和「微星」（不太亮的星星）</a:t>
            </a:r>
            <a:endParaRPr kumimoji="1" lang="en-US" altLang="zh-HK" sz="2200" dirty="0"/>
          </a:p>
          <a:p>
            <a:r>
              <a:rPr kumimoji="1" lang="zh-HK" altLang="en-US" sz="2200" dirty="0"/>
              <a:t>推算出太陽與月亮的角直徑為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/736</a:t>
            </a:r>
            <a:r>
              <a:rPr kumimoji="1" lang="zh-TW" altLang="en-US" sz="2200" dirty="0"/>
              <a:t>周天，即</a:t>
            </a:r>
            <a:r>
              <a:rPr kumimoji="1" lang="en-US" altLang="zh-TW" sz="2200" dirty="0"/>
              <a:t>29’24”</a:t>
            </a:r>
            <a:endParaRPr kumimoji="1" lang="zh-HK" altLang="en-US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27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4FA2A8-3DD6-9942-AE54-02D52054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天文學的權威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61933E8-1210-904C-82D5-2F36DB1B3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627317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張衡主張「渾天說」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為了使「渾天說」的理論被廣泛接受，他花了不少時間研究及論證部分天文理論</a:t>
            </a:r>
            <a:endParaRPr kumimoji="1" lang="en-US" altLang="zh-HK" sz="2200" dirty="0"/>
          </a:p>
          <a:p>
            <a:r>
              <a:rPr kumimoji="1" lang="zh-HK" altLang="en-US" sz="2200" dirty="0"/>
              <a:t>他改進了西漢天文學家耿壽昌所創的天文儀器「渾象」，</a:t>
            </a:r>
            <a:r>
              <a:rPr kumimoji="1" lang="zh-TW" altLang="en-US" sz="2200" dirty="0"/>
              <a:t>製</a:t>
            </a:r>
            <a:r>
              <a:rPr kumimoji="1" lang="zh-HK" altLang="en-US" sz="2200" dirty="0"/>
              <a:t>成全新的天文儀器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該儀器以水力推動，加上其特色吻合「渾天說」的理論</a:t>
            </a:r>
            <a:endParaRPr kumimoji="1" lang="en-US" altLang="zh-HK" sz="2200" dirty="0"/>
          </a:p>
          <a:p>
            <a:r>
              <a:rPr kumimoji="1" lang="zh-HK" altLang="en-US" sz="2200" dirty="0"/>
              <a:t>張衡為其命名為</a:t>
            </a:r>
            <a:endParaRPr kumimoji="1" lang="en-US" altLang="zh-HK" sz="22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FF9934A-9866-BF49-821D-51D07BA28968}"/>
              </a:ext>
            </a:extLst>
          </p:cNvPr>
          <p:cNvSpPr/>
          <p:nvPr/>
        </p:nvSpPr>
        <p:spPr>
          <a:xfrm>
            <a:off x="3233678" y="4347506"/>
            <a:ext cx="5724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「漏水轉渾天儀」</a:t>
            </a:r>
            <a:endParaRPr lang="zh-HK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圖片 4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0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CDCE4E-CBC0-9A4C-B2F1-E5654BB8A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渾天儀知識站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1F71DD0-0BF5-B246-9B53-5BA36F593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762514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漢代經濟繁榮，在經濟和文化方面均實力鼎盛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為了保障國民的農業收成，漢朝特設天文學部門負責歷法和氣象預測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名為「靈台」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坐落於現今河南省洛陽市漢魏古城南郊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有四十多名官員，部門主管的官</a:t>
            </a:r>
            <a:r>
              <a:rPr kumimoji="1" lang="zh-TW" altLang="en-US" sz="2200" dirty="0"/>
              <a:t>職</a:t>
            </a:r>
            <a:r>
              <a:rPr kumimoji="1" lang="zh-HK" altLang="en-US" sz="2200" dirty="0"/>
              <a:t>名</a:t>
            </a:r>
            <a:r>
              <a:rPr kumimoji="1" lang="zh-TW" altLang="en-US" sz="2200" dirty="0"/>
              <a:t>稱</a:t>
            </a:r>
            <a:r>
              <a:rPr kumimoji="1" lang="zh-HK" altLang="en-US" sz="2200" dirty="0"/>
              <a:t>是靈台丞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主要工作</a:t>
            </a:r>
            <a:r>
              <a:rPr kumimoji="1" lang="zh-TW" altLang="en-US" sz="2200" dirty="0"/>
              <a:t>內</a:t>
            </a:r>
            <a:r>
              <a:rPr kumimoji="1" lang="zh-HK" altLang="en-US" sz="2200" dirty="0"/>
              <a:t>容：</a:t>
            </a:r>
            <a:endParaRPr kumimoji="1" lang="en-US" altLang="zh-HK" sz="2200" dirty="0"/>
          </a:p>
          <a:p>
            <a:pPr lvl="2">
              <a:buFont typeface="Wingdings" panose="05000000000000000000" pitchFamily="2" charset="2"/>
              <a:buChar char="u"/>
            </a:pPr>
            <a:r>
              <a:rPr kumimoji="1" lang="zh-HK" altLang="en-US" sz="2200" dirty="0"/>
              <a:t>候風；候日；候氣；候星</a:t>
            </a:r>
            <a:endParaRPr kumimoji="1" lang="en-US" altLang="zh-HK" sz="2200" dirty="0"/>
          </a:p>
          <a:p>
            <a:pPr>
              <a:buFont typeface="Wingdings" pitchFamily="2" charset="2"/>
              <a:buChar char="l"/>
            </a:pPr>
            <a:r>
              <a:rPr kumimoji="1" lang="zh-HK" altLang="en-US" sz="2200" dirty="0"/>
              <a:t>這個部門全面隸屬太史令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81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13D9DD7-CEC1-8C49-94A2-E7094FF0A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099" y="1796408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太史令擁有管轄漢朝最大規模天文部門</a:t>
            </a:r>
            <a:r>
              <a:rPr kumimoji="1" lang="en-US" altLang="zh-HK" sz="2200" dirty="0"/>
              <a:t>——</a:t>
            </a:r>
            <a:r>
              <a:rPr kumimoji="1" lang="zh-HK" altLang="en-US" sz="2200" dirty="0"/>
              <a:t>靈台的權限</a:t>
            </a:r>
            <a:endParaRPr kumimoji="1" lang="en-US" altLang="zh-HK" sz="2200" dirty="0"/>
          </a:p>
          <a:p>
            <a:r>
              <a:rPr kumimoji="1" lang="zh-HK" altLang="en-US" sz="2200" dirty="0"/>
              <a:t>張衡乘職務之便，提出了建造「渾天儀」的計劃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原意是用來演示</a:t>
            </a:r>
            <a:r>
              <a:rPr kumimoji="1" lang="zh-TW" altLang="en-US" sz="2200" dirty="0"/>
              <a:t>、</a:t>
            </a:r>
            <a:r>
              <a:rPr kumimoji="1" lang="zh-HK" altLang="en-US" sz="2200" dirty="0"/>
              <a:t>觀測星象運行的規律</a:t>
            </a:r>
            <a:endParaRPr kumimoji="1" lang="en-US" altLang="zh-HK" sz="2200" dirty="0"/>
          </a:p>
          <a:p>
            <a:r>
              <a:rPr kumimoji="1" lang="zh-HK" altLang="en-US" sz="2200" dirty="0"/>
              <a:t>渾天儀動工時間未明，竣工時間是公元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17</a:t>
            </a:r>
            <a:r>
              <a:rPr kumimoji="1" lang="zh-TW" altLang="en-US" sz="2200" dirty="0"/>
              <a:t>年</a:t>
            </a:r>
            <a:endParaRPr kumimoji="1" lang="en-US" altLang="zh-TW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TW" altLang="en-US" sz="2200" dirty="0"/>
              <a:t>該儀器以水流衝擊產生動力，推動龐大的儀器運作</a:t>
            </a:r>
            <a:endParaRPr kumimoji="1" lang="en-US" altLang="zh-TW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TW" altLang="en-US" sz="2200" dirty="0"/>
              <a:t>由於張衡的主要目的是推廣渾天說，</a:t>
            </a:r>
            <a:r>
              <a:rPr kumimoji="1" lang="zh-HK" altLang="en-US" sz="2200" dirty="0"/>
              <a:t>這個儀器便以</a:t>
            </a:r>
            <a:r>
              <a:rPr kumimoji="1" lang="zh-TW" altLang="en-US" sz="2200" dirty="0"/>
              <a:t>「漏水轉渾天儀」來命名</a:t>
            </a:r>
            <a:endParaRPr kumimoji="1" lang="en-US" altLang="zh-TW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TW" altLang="en-US" sz="2200" dirty="0"/>
              <a:t>後世的天文儀器均以渾天儀為先驅，均以其為改良原型</a:t>
            </a:r>
            <a:endParaRPr kumimoji="1" lang="zh-HK" altLang="en-US" sz="2200" dirty="0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840381D5-98D0-3348-8C78-57E1DE053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渾天儀知識站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pic>
        <p:nvPicPr>
          <p:cNvPr id="5" name="圖片 4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2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A9B2A49-BE46-B145-A5A0-213EC61FA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824" y="1733202"/>
            <a:ext cx="6325341" cy="4312494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「渾天儀」＝「渾儀」＋「渾象」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「渾儀」：測量天體球面座標</a:t>
            </a:r>
            <a:endParaRPr kumimoji="1" lang="en-US" altLang="zh-HK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「渾象」：演示天象的儀表</a:t>
            </a:r>
            <a:endParaRPr kumimoji="1" lang="en-US" altLang="zh-HK" sz="2200" dirty="0"/>
          </a:p>
          <a:p>
            <a:r>
              <a:rPr kumimoji="1" lang="zh-HK" altLang="en-US" sz="2200" dirty="0"/>
              <a:t>渾天儀不久後於東漢末年的戰火中失傳</a:t>
            </a:r>
            <a:endParaRPr kumimoji="1" lang="en-US" altLang="zh-HK" sz="2200" dirty="0"/>
          </a:p>
          <a:p>
            <a:r>
              <a:rPr kumimoji="1" lang="zh-HK" altLang="en-US" sz="2200" dirty="0"/>
              <a:t>南京紫金山天文台藏有一個復原品，供人參觀</a:t>
            </a:r>
            <a:endParaRPr kumimoji="1" lang="en-US" altLang="zh-HK" sz="2200" dirty="0"/>
          </a:p>
          <a:p>
            <a:r>
              <a:rPr kumimoji="1" lang="zh-HK" altLang="en-US" sz="2200" dirty="0"/>
              <a:t>附件：瑞輪蓂莢（機械日曆）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傳聞它是渾天儀上的一個配件</a:t>
            </a:r>
            <a:endParaRPr kumimoji="1" lang="en-US" altLang="zh-HK" sz="2200" dirty="0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12335BF9-0DC8-4948-AF65-AB1A02A45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08283"/>
            <a:ext cx="10240903" cy="1233488"/>
          </a:xfrm>
        </p:spPr>
        <p:txBody>
          <a:bodyPr/>
          <a:lstStyle/>
          <a:p>
            <a:r>
              <a:rPr kumimoji="1" lang="zh-HK" altLang="en-US" dirty="0"/>
              <a:t>渾天儀知識站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A14BF44-A1CB-AF41-B26A-B6855ACCE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940" y="1409824"/>
            <a:ext cx="4084015" cy="399048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6DDD15A-BA1E-394E-8306-81EACDE74B81}"/>
              </a:ext>
            </a:extLst>
          </p:cNvPr>
          <p:cNvSpPr/>
          <p:nvPr/>
        </p:nvSpPr>
        <p:spPr>
          <a:xfrm>
            <a:off x="8008345" y="5448176"/>
            <a:ext cx="34612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3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瑞輪蓂莢構想圖</a:t>
            </a:r>
            <a:endParaRPr lang="zh-HK" altLang="en-US" sz="3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59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708191DE-87CC-C544-A66D-3DF53E411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5741" y="545806"/>
            <a:ext cx="7180518" cy="476831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A87A2EC0-45D7-E941-92CF-E222175FA742}"/>
              </a:ext>
            </a:extLst>
          </p:cNvPr>
          <p:cNvSpPr/>
          <p:nvPr/>
        </p:nvSpPr>
        <p:spPr>
          <a:xfrm>
            <a:off x="3579926" y="5388864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渾天儀圖片鑑賞</a:t>
            </a:r>
            <a:endParaRPr lang="zh-HK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圖片 4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78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79BB74C-14B4-B749-82AC-84C119BDA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" y="43626"/>
            <a:ext cx="5268036" cy="2140145"/>
          </a:xfrm>
        </p:spPr>
        <p:txBody>
          <a:bodyPr anchor="b">
            <a:normAutofit/>
          </a:bodyPr>
          <a:lstStyle/>
          <a:p>
            <a:r>
              <a:rPr kumimoji="1" lang="zh-HK" altLang="en-US" dirty="0"/>
              <a:t>地理學大師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35B64CB-5D25-0C44-BC2E-F40100DE7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864" y="1957056"/>
            <a:ext cx="6299834" cy="3932808"/>
          </a:xfrm>
        </p:spPr>
        <p:txBody>
          <a:bodyPr anchor="t"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zh-HK" altLang="en-US" sz="2200" dirty="0"/>
              <a:t>張衡兩大最知名的發明之一</a:t>
            </a:r>
            <a:r>
              <a:rPr kumimoji="1" lang="zh-TW" altLang="en-US" sz="2200" dirty="0"/>
              <a:t> </a:t>
            </a:r>
            <a:r>
              <a:rPr kumimoji="1" lang="zh-TW" altLang="en-US" sz="2200" kern="0" spc="-200" dirty="0"/>
              <a:t>──</a:t>
            </a:r>
            <a:r>
              <a:rPr kumimoji="1" lang="zh-HK" altLang="en-US" sz="2200" dirty="0"/>
              <a:t>「候風地動儀」</a:t>
            </a:r>
            <a:endParaRPr kumimoji="1" lang="en-US" altLang="zh-HK" sz="2200" dirty="0"/>
          </a:p>
          <a:p>
            <a:pPr>
              <a:lnSpc>
                <a:spcPct val="110000"/>
              </a:lnSpc>
            </a:pPr>
            <a:r>
              <a:rPr kumimoji="1" lang="zh-HK" altLang="en-US" sz="2200" dirty="0"/>
              <a:t>與渾天儀不一樣，真正的候風地動儀已徹底失傳</a:t>
            </a:r>
            <a:endParaRPr kumimoji="1" lang="en-US" altLang="zh-HK" sz="2200" dirty="0"/>
          </a:p>
          <a:p>
            <a:pPr>
              <a:lnSpc>
                <a:spcPct val="110000"/>
              </a:lnSpc>
            </a:pPr>
            <a:r>
              <a:rPr kumimoji="1" lang="zh-HK" altLang="en-US" sz="2200" dirty="0"/>
              <a:t>後世的科學家們，在嘗試復原地動儀的過程中多次碰壁</a:t>
            </a:r>
            <a:endParaRPr kumimoji="1" lang="en-US" altLang="zh-HK" sz="2200" dirty="0"/>
          </a:p>
          <a:p>
            <a:pPr>
              <a:lnSpc>
                <a:spcPct val="110000"/>
              </a:lnSpc>
            </a:pPr>
            <a:r>
              <a:rPr kumimoji="1" lang="zh-HK" altLang="en-US" sz="2200" dirty="0"/>
              <a:t>關於候風地動儀的歷史資料記載只有兩項：</a:t>
            </a:r>
            <a:endParaRPr kumimoji="1" lang="en-US" altLang="zh-HK" sz="2200" dirty="0"/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一個是它曾經存在的官方證明，以及受到朝廷認證的作用（能測出地震的記載）</a:t>
            </a:r>
            <a:endParaRPr kumimoji="1" lang="en-US" altLang="zh-HK" sz="2200" dirty="0"/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1" lang="zh-HK" altLang="en-US" sz="2200" dirty="0"/>
              <a:t>另一個則是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漢書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裏對它僅有短短二百字左右的描述</a:t>
            </a:r>
          </a:p>
        </p:txBody>
      </p:sp>
      <p:pic>
        <p:nvPicPr>
          <p:cNvPr id="4" name="圖片 3" descr="一張含有 室內, 廚具, 花盆, 桌 的圖片&#10;&#10;自動產生的描述">
            <a:extLst>
              <a:ext uri="{FF2B5EF4-FFF2-40B4-BE49-F238E27FC236}">
                <a16:creationId xmlns:a16="http://schemas.microsoft.com/office/drawing/2014/main" id="{6A7423F9-58E7-F441-97F4-F1E6FD7194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4" b="246"/>
          <a:stretch/>
        </p:blipFill>
        <p:spPr>
          <a:xfrm>
            <a:off x="7279689" y="978676"/>
            <a:ext cx="4443447" cy="4443447"/>
          </a:xfrm>
          <a:custGeom>
            <a:avLst/>
            <a:gdLst/>
            <a:ahLst/>
            <a:cxnLst/>
            <a:rect l="l" t="t" r="r" b="b"/>
            <a:pathLst>
              <a:path w="4694238" h="4694238">
                <a:moveTo>
                  <a:pt x="2347119" y="0"/>
                </a:moveTo>
                <a:cubicBezTo>
                  <a:pt x="3643397" y="0"/>
                  <a:pt x="4694238" y="1050841"/>
                  <a:pt x="4694238" y="2347119"/>
                </a:cubicBezTo>
                <a:cubicBezTo>
                  <a:pt x="4694238" y="3643397"/>
                  <a:pt x="3643397" y="4694238"/>
                  <a:pt x="2347119" y="4694238"/>
                </a:cubicBezTo>
                <a:cubicBezTo>
                  <a:pt x="1050841" y="4694238"/>
                  <a:pt x="0" y="3643397"/>
                  <a:pt x="0" y="2347119"/>
                </a:cubicBezTo>
                <a:cubicBezTo>
                  <a:pt x="0" y="1050841"/>
                  <a:pt x="1050841" y="0"/>
                  <a:pt x="2347119" y="0"/>
                </a:cubicBez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70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64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0EB902-B3E0-6341-A154-AADECC12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候風地動儀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6B8DE03-7AB4-2D4D-8D49-B947ED7FA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" y="1914914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候風地動儀並不是憑空捏造出來的高科技產物，它獲得了權威的認證</a:t>
            </a:r>
            <a:endParaRPr kumimoji="1" lang="en-US" altLang="zh-HK" sz="2200" dirty="0"/>
          </a:p>
          <a:p>
            <a:r>
              <a:rPr kumimoji="1" lang="zh-HK" altLang="en-US" sz="2200" dirty="0"/>
              <a:t>根據史書記載，公元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34</a:t>
            </a:r>
            <a:r>
              <a:rPr kumimoji="1" lang="zh-TW" altLang="en-US" sz="2200" dirty="0"/>
              <a:t>年</a:t>
            </a:r>
            <a:r>
              <a:rPr kumimoji="1" lang="en-US" altLang="zh-TW" sz="2200" dirty="0"/>
              <a:t>12</a:t>
            </a:r>
            <a:r>
              <a:rPr kumimoji="1" lang="zh-TW" altLang="en-US" sz="2200" dirty="0"/>
              <a:t>月</a:t>
            </a:r>
            <a:r>
              <a:rPr kumimoji="1" lang="en-US" altLang="zh-TW" sz="2200" dirty="0"/>
              <a:t>13</a:t>
            </a:r>
            <a:r>
              <a:rPr kumimoji="1" lang="zh-TW" altLang="en-US" sz="2200" dirty="0"/>
              <a:t>日，位處洛陽的候風地動儀朝向西方的龍嘴放出了銅丸，指示西部地區發生地震。官員立即上奏皇帝，然當日京城並無疑常，地動儀遭眾臣誹議。</a:t>
            </a:r>
            <a:endParaRPr kumimoji="1" lang="en-US" altLang="zh-TW" sz="2200" dirty="0"/>
          </a:p>
          <a:p>
            <a:r>
              <a:rPr kumimoji="1" lang="zh-HK" altLang="en-US" sz="2200" dirty="0"/>
              <a:t>三日後，六百里快馬來報，</a:t>
            </a:r>
            <a:r>
              <a:rPr kumimoji="1" lang="zh-TW" altLang="en-US" sz="2200" dirty="0"/>
              <a:t>洛</a:t>
            </a:r>
            <a:r>
              <a:rPr kumimoji="1" lang="zh-HK" altLang="en-US" sz="2200" dirty="0"/>
              <a:t>陽以西的隴西地區（甘肅南）發生大地震，眾人乃信服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72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AA660C-2265-0A41-A5FA-F72F6C95A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地動儀圖片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BECA72C-C909-A64C-90A8-037C88C24E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7"/>
          <a:stretch/>
        </p:blipFill>
        <p:spPr>
          <a:xfrm>
            <a:off x="6681609" y="2467645"/>
            <a:ext cx="4064000" cy="31112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59BD029-E147-4442-B86B-1D292C8C0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569" y="2141448"/>
            <a:ext cx="2640189" cy="37636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4803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1D6A2A3-F101-46F7-8B6F-1C699CAFE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EA353C9-90FB-0043-87DC-3FE7F3838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57200"/>
            <a:ext cx="4911393" cy="1556724"/>
          </a:xfrm>
        </p:spPr>
        <p:txBody>
          <a:bodyPr anchor="b">
            <a:normAutofit/>
          </a:bodyPr>
          <a:lstStyle/>
          <a:p>
            <a:r>
              <a:rPr kumimoji="1" lang="zh-HK" altLang="en-US" dirty="0"/>
              <a:t>地動儀知識站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BFF9D6C-C6B1-DF45-89FC-568B275E8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611" y="1940209"/>
            <a:ext cx="5679164" cy="3583940"/>
          </a:xfrm>
        </p:spPr>
        <p:txBody>
          <a:bodyPr anchor="t">
            <a:normAutofit/>
          </a:bodyPr>
          <a:lstStyle/>
          <a:p>
            <a:r>
              <a:rPr kumimoji="1" lang="zh-HK" altLang="en-US" sz="2400" dirty="0"/>
              <a:t>地動儀是世上第一個驗震器，同時是有歷史紀載以來最早，最準確測量地震的儀器</a:t>
            </a:r>
            <a:endParaRPr kumimoji="1" lang="en-US" altLang="zh-HK" sz="2400" dirty="0"/>
          </a:p>
          <a:p>
            <a:r>
              <a:rPr kumimoji="1" lang="zh-HK" altLang="en-US" sz="2400" dirty="0"/>
              <a:t>其於約公元</a:t>
            </a:r>
            <a:r>
              <a:rPr kumimoji="1" lang="en-US" altLang="zh-HK" sz="2400" dirty="0"/>
              <a:t>2</a:t>
            </a:r>
            <a:r>
              <a:rPr kumimoji="1" lang="en-US" altLang="zh-TW" sz="2400" dirty="0"/>
              <a:t>00</a:t>
            </a:r>
            <a:r>
              <a:rPr kumimoji="1" lang="zh-TW" altLang="en-US" sz="2400" dirty="0"/>
              <a:t>年時在戰火中失傳</a:t>
            </a:r>
            <a:endParaRPr kumimoji="1" lang="en-US" altLang="zh-TW" sz="2400" dirty="0"/>
          </a:p>
          <a:p>
            <a:r>
              <a:rPr kumimoji="1" lang="zh-TW" altLang="en-US" sz="2400" dirty="0"/>
              <a:t>從此，後人僅能從</a:t>
            </a:r>
            <a:r>
              <a:rPr kumimoji="1" lang="en-US" altLang="zh-TW" sz="2400" dirty="0"/>
              <a:t>《</a:t>
            </a:r>
            <a:r>
              <a:rPr kumimoji="1" lang="zh-TW" altLang="en-US" sz="2400" dirty="0"/>
              <a:t>後漢書</a:t>
            </a:r>
            <a:r>
              <a:rPr kumimoji="1" lang="en-US" altLang="zh-TW" sz="2400" kern="0" spc="-200" dirty="0"/>
              <a:t>——</a:t>
            </a:r>
            <a:r>
              <a:rPr kumimoji="1" lang="zh-TW" altLang="en-US" sz="2400" dirty="0"/>
              <a:t>張衡傳</a:t>
            </a:r>
            <a:r>
              <a:rPr kumimoji="1" lang="en-US" altLang="zh-TW" sz="2400" dirty="0"/>
              <a:t>》</a:t>
            </a:r>
            <a:r>
              <a:rPr kumimoji="1" lang="zh-TW" altLang="en-US" sz="2400" dirty="0"/>
              <a:t>中對其只有</a:t>
            </a:r>
            <a:r>
              <a:rPr kumimoji="1" lang="en-US" altLang="zh-TW" sz="2400" dirty="0"/>
              <a:t>196</a:t>
            </a:r>
            <a:r>
              <a:rPr kumimoji="1" lang="zh-TW" altLang="en-US" sz="2400" dirty="0"/>
              <a:t>字的描述中描斷其模樣及原理</a:t>
            </a:r>
            <a:endParaRPr kumimoji="1" lang="zh-HK" altLang="en-US" sz="2400" dirty="0"/>
          </a:p>
        </p:txBody>
      </p:sp>
      <p:pic>
        <p:nvPicPr>
          <p:cNvPr id="4" name="圖片 3" descr="一張含有 盒子, 食物 的圖片&#10;&#10;自動產生的描述">
            <a:extLst>
              <a:ext uri="{FF2B5EF4-FFF2-40B4-BE49-F238E27FC236}">
                <a16:creationId xmlns:a16="http://schemas.microsoft.com/office/drawing/2014/main" id="{8BCB4CB4-179C-6F41-81C4-D1FEBB36B8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28" r="2020" b="1772"/>
          <a:stretch/>
        </p:blipFill>
        <p:spPr>
          <a:xfrm>
            <a:off x="7654593" y="568169"/>
            <a:ext cx="3329996" cy="52644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29E760E-527D-4053-A309-F2BDE1250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6400800"/>
            <a:ext cx="12191999" cy="457198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75000"/>
                  <a:alpha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53D448-4ED1-429A-A28C-8316DE7CA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8"/>
            <a:ext cx="8153396" cy="448831"/>
          </a:xfrm>
          <a:prstGeom prst="rect">
            <a:avLst/>
          </a:prstGeom>
          <a:gradFill>
            <a:gsLst>
              <a:gs pos="0">
                <a:schemeClr val="accent5">
                  <a:alpha val="5000"/>
                </a:schemeClr>
              </a:gs>
              <a:gs pos="99000">
                <a:schemeClr val="accent5">
                  <a:alpha val="72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0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3C28C9-72D2-4B49-92AD-F26A0EE74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地動儀知識站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32F414C-059A-604B-9A02-64F8F983A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73" y="1665036"/>
            <a:ext cx="10515600" cy="1973514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地動儀以青銅鑄成。圓徑八尺，合蓋隆起，形似酒尊，上飾篆文、山龜、鳥獸之形。在八個主要方位上各有一口含銅球的龍頭。龍頭的正下方，各有一仰頭張口的青銅蟾蜍，對準龍頭。當某一方向傳來地震時，此方向的一個火龍吐珠，正落入蟾蜍口中，發出巨響，報告發生地震，其他七隻龍頭不為所動。根據口含銅珠的蟾蜍的方位，可知地震發生的方向。</a:t>
            </a:r>
            <a:endParaRPr kumimoji="1" lang="en-US" altLang="zh-HK" sz="2200" dirty="0"/>
          </a:p>
          <a:p>
            <a:endParaRPr kumimoji="1" lang="zh-HK" altLang="en-US" sz="2200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A5A36A3-050F-F348-B890-1C59A4A91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628512"/>
              </p:ext>
            </p:extLst>
          </p:nvPr>
        </p:nvGraphicFramePr>
        <p:xfrm>
          <a:off x="1686264" y="3844004"/>
          <a:ext cx="8819469" cy="18378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79941">
                  <a:extLst>
                    <a:ext uri="{9D8B030D-6E8A-4147-A177-3AD203B41FA5}">
                      <a16:colId xmlns:a16="http://schemas.microsoft.com/office/drawing/2014/main" val="2587421309"/>
                    </a:ext>
                  </a:extLst>
                </a:gridCol>
                <a:gridCol w="979941">
                  <a:extLst>
                    <a:ext uri="{9D8B030D-6E8A-4147-A177-3AD203B41FA5}">
                      <a16:colId xmlns:a16="http://schemas.microsoft.com/office/drawing/2014/main" val="443613314"/>
                    </a:ext>
                  </a:extLst>
                </a:gridCol>
                <a:gridCol w="979941">
                  <a:extLst>
                    <a:ext uri="{9D8B030D-6E8A-4147-A177-3AD203B41FA5}">
                      <a16:colId xmlns:a16="http://schemas.microsoft.com/office/drawing/2014/main" val="1401406051"/>
                    </a:ext>
                  </a:extLst>
                </a:gridCol>
                <a:gridCol w="979941">
                  <a:extLst>
                    <a:ext uri="{9D8B030D-6E8A-4147-A177-3AD203B41FA5}">
                      <a16:colId xmlns:a16="http://schemas.microsoft.com/office/drawing/2014/main" val="3296291200"/>
                    </a:ext>
                  </a:extLst>
                </a:gridCol>
                <a:gridCol w="979941">
                  <a:extLst>
                    <a:ext uri="{9D8B030D-6E8A-4147-A177-3AD203B41FA5}">
                      <a16:colId xmlns:a16="http://schemas.microsoft.com/office/drawing/2014/main" val="3339762821"/>
                    </a:ext>
                  </a:extLst>
                </a:gridCol>
                <a:gridCol w="979941">
                  <a:extLst>
                    <a:ext uri="{9D8B030D-6E8A-4147-A177-3AD203B41FA5}">
                      <a16:colId xmlns:a16="http://schemas.microsoft.com/office/drawing/2014/main" val="346875330"/>
                    </a:ext>
                  </a:extLst>
                </a:gridCol>
                <a:gridCol w="979941">
                  <a:extLst>
                    <a:ext uri="{9D8B030D-6E8A-4147-A177-3AD203B41FA5}">
                      <a16:colId xmlns:a16="http://schemas.microsoft.com/office/drawing/2014/main" val="1242776568"/>
                    </a:ext>
                  </a:extLst>
                </a:gridCol>
                <a:gridCol w="979941">
                  <a:extLst>
                    <a:ext uri="{9D8B030D-6E8A-4147-A177-3AD203B41FA5}">
                      <a16:colId xmlns:a16="http://schemas.microsoft.com/office/drawing/2014/main" val="702449883"/>
                    </a:ext>
                  </a:extLst>
                </a:gridCol>
                <a:gridCol w="979941">
                  <a:extLst>
                    <a:ext uri="{9D8B030D-6E8A-4147-A177-3AD203B41FA5}">
                      <a16:colId xmlns:a16="http://schemas.microsoft.com/office/drawing/2014/main" val="270054222"/>
                    </a:ext>
                  </a:extLst>
                </a:gridCol>
              </a:tblGrid>
              <a:tr h="598892">
                <a:tc>
                  <a:txBody>
                    <a:bodyPr/>
                    <a:lstStyle/>
                    <a:p>
                      <a:r>
                        <a:rPr lang="zh-HK" altLang="en-US" dirty="0"/>
                        <a:t>標字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164514"/>
                  </a:ext>
                </a:extLst>
              </a:tr>
              <a:tr h="598892">
                <a:tc>
                  <a:txBody>
                    <a:bodyPr/>
                    <a:lstStyle/>
                    <a:p>
                      <a:r>
                        <a:rPr lang="zh-HK" altLang="en-US" dirty="0"/>
                        <a:t>方向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正北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東北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正東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東南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正南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西南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正西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HK" altLang="en-US" dirty="0"/>
                        <a:t>西北</a:t>
                      </a:r>
                      <a:endParaRPr lang="en-US" altLang="zh-HK" dirty="0"/>
                    </a:p>
                    <a:p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41557"/>
                  </a:ext>
                </a:extLst>
              </a:tr>
              <a:tr h="598892">
                <a:tc>
                  <a:txBody>
                    <a:bodyPr/>
                    <a:lstStyle/>
                    <a:p>
                      <a:r>
                        <a:rPr lang="zh-HK" altLang="en-US" dirty="0"/>
                        <a:t>度數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0</a:t>
                      </a:r>
                      <a:r>
                        <a:rPr lang="zh-HK" altLang="en-US" dirty="0"/>
                        <a:t>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4</a:t>
                      </a:r>
                      <a:r>
                        <a:rPr lang="en-US" altLang="zh-TW" dirty="0"/>
                        <a:t>5</a:t>
                      </a:r>
                      <a:r>
                        <a:rPr lang="zh-TW" altLang="en-US" dirty="0"/>
                        <a:t>度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9</a:t>
                      </a:r>
                      <a:r>
                        <a:rPr lang="en-US" altLang="zh-TW" dirty="0"/>
                        <a:t>0</a:t>
                      </a:r>
                      <a:r>
                        <a:rPr lang="zh-TW" altLang="en-US" dirty="0"/>
                        <a:t>度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r>
                        <a:rPr lang="en-US" altLang="zh-TW" dirty="0"/>
                        <a:t>35</a:t>
                      </a:r>
                      <a:r>
                        <a:rPr lang="zh-TW" altLang="en-US" dirty="0"/>
                        <a:t>度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1</a:t>
                      </a:r>
                      <a:r>
                        <a:rPr lang="en-US" altLang="zh-TW" dirty="0"/>
                        <a:t>80</a:t>
                      </a:r>
                      <a:r>
                        <a:rPr lang="zh-TW" altLang="en-US" dirty="0"/>
                        <a:t>度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2</a:t>
                      </a:r>
                      <a:r>
                        <a:rPr lang="en-US" altLang="zh-TW" dirty="0"/>
                        <a:t>25</a:t>
                      </a:r>
                      <a:r>
                        <a:rPr lang="zh-TW" altLang="en-US" dirty="0"/>
                        <a:t>度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2</a:t>
                      </a:r>
                      <a:r>
                        <a:rPr lang="en-US" altLang="zh-TW" dirty="0"/>
                        <a:t>70</a:t>
                      </a:r>
                      <a:r>
                        <a:rPr lang="zh-TW" altLang="en-US" dirty="0"/>
                        <a:t>度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3</a:t>
                      </a:r>
                      <a:r>
                        <a:rPr lang="en-US" altLang="zh-TW" dirty="0"/>
                        <a:t>15</a:t>
                      </a:r>
                      <a:r>
                        <a:rPr lang="zh-TW" altLang="en-US" dirty="0"/>
                        <a:t>度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619204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4E2A0391-2A5D-3642-918E-4FA52982380A}"/>
              </a:ext>
            </a:extLst>
          </p:cNvPr>
          <p:cNvSpPr/>
          <p:nvPr/>
        </p:nvSpPr>
        <p:spPr>
          <a:xfrm>
            <a:off x="3951821" y="5681868"/>
            <a:ext cx="42883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4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八個主要方位如上</a:t>
            </a:r>
            <a:endParaRPr lang="zh-HK" alt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17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F3E6E2-5CE2-734D-90AD-AD3A3040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候風地動儀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3E2FBC-488A-6345-A2AA-8A0929C05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924439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根據候風地動儀的全名，有人推這部儀器並不只是測量地震那麼簡單</a:t>
            </a:r>
            <a:endParaRPr kumimoji="1" lang="en-US" altLang="zh-HK" sz="2200" dirty="0"/>
          </a:p>
          <a:p>
            <a:r>
              <a:rPr kumimoji="1" lang="zh-HK" altLang="en-US" sz="2200" dirty="0"/>
              <a:t>有</a:t>
            </a:r>
            <a:r>
              <a:rPr kumimoji="1" lang="zh-TW" altLang="en-US" sz="2200" dirty="0"/>
              <a:t>人認為候風地動儀是「風向儀」和「地動儀」的合體版</a:t>
            </a:r>
            <a:endParaRPr kumimoji="1" lang="en-US" altLang="zh-HK" sz="2200" dirty="0"/>
          </a:p>
          <a:p>
            <a:r>
              <a:rPr kumimoji="1" lang="zh-HK" altLang="en-US" sz="2200" dirty="0"/>
              <a:t>所謂的「候風」，是指測定風的變化。故認為地震是因為陰陽兩氣相搏而形成，氣的變化會產生風；哪個地方有地震，哪個方向就有氣的變化，透過測量氣的變化可推測出有沒有地震發生。</a:t>
            </a:r>
            <a:endParaRPr kumimoji="1" lang="en-US" altLang="zh-HK" sz="2200" dirty="0"/>
          </a:p>
          <a:p>
            <a:r>
              <a:rPr kumimoji="1" lang="zh-HK" altLang="en-US" sz="2200" dirty="0"/>
              <a:t>有言候風地動儀可能一度流傳到隋代，也有記載北朝信都芳、隋代臨孝恭研究過的事跡，但唐代之後則再無任何記載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74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D39398-3EFA-674B-967F-3DFA3242C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地動儀到底是怎麼測量地震的？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E18F40F-D5B9-9D4B-BE30-A57E99A11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867289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這個問題正正是後世科學家最頭痛的問題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他們唯一的依據就是</a:t>
            </a:r>
            <a:r>
              <a:rPr kumimoji="1" lang="en-US" altLang="zh-HK" sz="2200" dirty="0"/>
              <a:t>《</a:t>
            </a:r>
            <a:r>
              <a:rPr kumimoji="1" lang="zh-HK" altLang="en-US" sz="2200" dirty="0"/>
              <a:t>後漢書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中那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96</a:t>
            </a:r>
            <a:r>
              <a:rPr kumimoji="1" lang="zh-TW" altLang="en-US" sz="2200" dirty="0"/>
              <a:t>字描述</a:t>
            </a:r>
            <a:endParaRPr kumimoji="1" lang="en-US" altLang="zh-TW" sz="2200" dirty="0"/>
          </a:p>
          <a:p>
            <a:r>
              <a:rPr kumimoji="1" lang="en-US" altLang="zh-TW" sz="2200" dirty="0"/>
              <a:t>1951</a:t>
            </a:r>
            <a:r>
              <a:rPr kumimoji="1" lang="zh-TW" altLang="en-US" sz="2200" dirty="0"/>
              <a:t>年，中國考古學家王振鐸嘗試對地動儀進行復原工程</a:t>
            </a:r>
            <a:endParaRPr kumimoji="1" lang="en-US" altLang="zh-TW" sz="2200" dirty="0"/>
          </a:p>
          <a:p>
            <a:r>
              <a:rPr kumimoji="1" lang="zh-TW" altLang="en-US" sz="2200" dirty="0"/>
              <a:t>他根據記載製作了一個模型，從外形看來，基本符合史述</a:t>
            </a:r>
            <a:endParaRPr kumimoji="1" lang="en-US" altLang="zh-HK" sz="2200" dirty="0"/>
          </a:p>
          <a:p>
            <a:r>
              <a:rPr kumimoji="1" lang="zh-HK" altLang="en-US" sz="2200" dirty="0"/>
              <a:t>這個模型一度被帶到世界各地進行展覽，然而它徒具空殻，並不具備任何測量功能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391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E30635-B2F7-0843-9EDD-76C955AD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地動儀的原理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77C11A3-69F1-9F40-9C65-334E7842F5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8" t="7342" r="4814" b="7390"/>
          <a:stretch/>
        </p:blipFill>
        <p:spPr>
          <a:xfrm>
            <a:off x="6145796" y="2202648"/>
            <a:ext cx="6046204" cy="4137479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09B371A-7C31-914B-A688-9F5CE2E69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395" y="1887694"/>
            <a:ext cx="5144610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王振鐸所制造的地動儀，方法是把一根銅柱立在裝置正中央</a:t>
            </a:r>
            <a:endParaRPr kumimoji="1" lang="en-US" altLang="zh-HK" sz="2200" dirty="0"/>
          </a:p>
          <a:p>
            <a:r>
              <a:rPr kumimoji="1" lang="zh-HK" altLang="en-US" sz="2200" dirty="0"/>
              <a:t>當有地震發生時，銅柱會向震源方向傾側，觸發該方向的機關</a:t>
            </a:r>
            <a:endParaRPr kumimoji="1" lang="en-US" altLang="zh-HK" sz="2200" dirty="0"/>
          </a:p>
          <a:p>
            <a:r>
              <a:rPr kumimoji="1" lang="zh-HK" altLang="en-US" sz="2200" dirty="0"/>
              <a:t>機關被觸發後，處於該方位的龍嘴就會打開並放出銅珠</a:t>
            </a:r>
            <a:endParaRPr kumimoji="1" lang="en-US" altLang="zh-HK" sz="2200" dirty="0"/>
          </a:p>
          <a:p>
            <a:r>
              <a:rPr kumimoji="1" lang="zh-HK" altLang="en-US" sz="2200" dirty="0"/>
              <a:t>銅珠落入設於正下方的蟾蜍口中後會發生巨響，警告觀測者有地震發生</a:t>
            </a:r>
            <a:endParaRPr kumimoji="1" lang="en-US" altLang="zh-HK" sz="22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86C9CA8-4083-8440-B25A-D89A7E0F7ED6}"/>
              </a:ext>
            </a:extLst>
          </p:cNvPr>
          <p:cNvSpPr/>
          <p:nvPr/>
        </p:nvSpPr>
        <p:spPr>
          <a:xfrm rot="730172">
            <a:off x="9409968" y="2988194"/>
            <a:ext cx="106248" cy="28598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6" name="向右箭號 5">
            <a:extLst>
              <a:ext uri="{FF2B5EF4-FFF2-40B4-BE49-F238E27FC236}">
                <a16:creationId xmlns:a16="http://schemas.microsoft.com/office/drawing/2014/main" id="{92B7613E-D157-1A47-A03B-36A8F6AF2ECE}"/>
              </a:ext>
            </a:extLst>
          </p:cNvPr>
          <p:cNvSpPr/>
          <p:nvPr/>
        </p:nvSpPr>
        <p:spPr>
          <a:xfrm rot="1394067">
            <a:off x="9274234" y="3608481"/>
            <a:ext cx="245156" cy="211053"/>
          </a:xfrm>
          <a:prstGeom prst="rightArrow">
            <a:avLst>
              <a:gd name="adj1" fmla="val 50000"/>
              <a:gd name="adj2" fmla="val 401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00AEC23-1CCF-CE47-8475-727C96AD247C}"/>
              </a:ext>
            </a:extLst>
          </p:cNvPr>
          <p:cNvSpPr txBox="1"/>
          <p:nvPr/>
        </p:nvSpPr>
        <p:spPr>
          <a:xfrm rot="366438">
            <a:off x="9435617" y="4073068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4400" b="1" dirty="0">
                <a:solidFill>
                  <a:srgbClr val="FF0000"/>
                </a:solidFill>
              </a:rPr>
              <a:t>！</a:t>
            </a:r>
          </a:p>
        </p:txBody>
      </p:sp>
      <p:sp>
        <p:nvSpPr>
          <p:cNvPr id="8" name="向下箭號 7">
            <a:extLst>
              <a:ext uri="{FF2B5EF4-FFF2-40B4-BE49-F238E27FC236}">
                <a16:creationId xmlns:a16="http://schemas.microsoft.com/office/drawing/2014/main" id="{6403B845-65EF-6540-BB74-08907DCF70FD}"/>
              </a:ext>
            </a:extLst>
          </p:cNvPr>
          <p:cNvSpPr/>
          <p:nvPr/>
        </p:nvSpPr>
        <p:spPr>
          <a:xfrm>
            <a:off x="11296185" y="4831433"/>
            <a:ext cx="178420" cy="72187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7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7D791314-A28B-1A42-9C45-1595DF636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26" t="30330" r="21147" b="36675"/>
          <a:stretch/>
        </p:blipFill>
        <p:spPr>
          <a:xfrm rot="20888300">
            <a:off x="6193534" y="3976113"/>
            <a:ext cx="5904042" cy="159788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2689C8B-7269-3041-8D1F-369680844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64656"/>
            <a:ext cx="10240903" cy="1233488"/>
          </a:xfrm>
        </p:spPr>
        <p:txBody>
          <a:bodyPr/>
          <a:lstStyle/>
          <a:p>
            <a:r>
              <a:rPr kumimoji="1" lang="zh-HK" altLang="en-US" dirty="0"/>
              <a:t>失敗得很徹底的地動儀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9C7A5C6-6742-944B-9DE4-DC0839433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14939"/>
            <a:ext cx="10240903" cy="2181853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可是，這個「地動儀」的設計錯漏百出</a:t>
            </a:r>
            <a:endParaRPr kumimoji="1" lang="en-US" altLang="zh-HK" sz="2200" dirty="0"/>
          </a:p>
          <a:p>
            <a:r>
              <a:rPr kumimoji="1" lang="zh-HK" altLang="en-US" sz="2200" dirty="0"/>
              <a:t>如果一般人在附近走動，引起震動，會讓地動儀以為發生「地震」而發出警報</a:t>
            </a:r>
            <a:endParaRPr kumimoji="1" lang="en-US" altLang="zh-HK" sz="2200" dirty="0"/>
          </a:p>
          <a:p>
            <a:r>
              <a:rPr kumimoji="1" lang="zh-HK" altLang="en-US" sz="2200" dirty="0"/>
              <a:t>為了解決此問題而把銅柱的敏感度降低後，卻又發現它無法區分真正的地震</a:t>
            </a:r>
            <a:endParaRPr kumimoji="1" lang="en-US" altLang="zh-HK" sz="2200" dirty="0"/>
          </a:p>
          <a:p>
            <a:r>
              <a:rPr kumimoji="1" lang="zh-HK" altLang="en-US" sz="2200" dirty="0"/>
              <a:t>當年唐</a:t>
            </a:r>
            <a:r>
              <a:rPr kumimoji="1" lang="zh-TW" altLang="en-US" sz="2200" dirty="0"/>
              <a:t>山大地震把大山都震崩塌時，它依舊一動不動</a:t>
            </a:r>
            <a:endParaRPr kumimoji="1" lang="zh-HK" altLang="en-US" sz="2200" dirty="0"/>
          </a:p>
          <a:p>
            <a:endParaRPr kumimoji="1" lang="zh-HK" altLang="en-US" sz="2200" dirty="0"/>
          </a:p>
        </p:txBody>
      </p:sp>
      <p:pic>
        <p:nvPicPr>
          <p:cNvPr id="5" name="圖片 4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4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62A797-442B-E847-8373-753BF698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復原工程的突破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E17C3AD-EB3F-BD4E-8070-CC05C4FFF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810139"/>
            <a:ext cx="10240903" cy="3956179"/>
          </a:xfrm>
        </p:spPr>
        <p:txBody>
          <a:bodyPr>
            <a:normAutofit/>
          </a:bodyPr>
          <a:lstStyle/>
          <a:p>
            <a:r>
              <a:rPr kumimoji="1" lang="en-US" altLang="zh-HK" sz="2200" dirty="0"/>
              <a:t>2</a:t>
            </a:r>
            <a:r>
              <a:rPr kumimoji="1" lang="en-US" altLang="zh-TW" sz="2200" dirty="0"/>
              <a:t>002</a:t>
            </a:r>
            <a:r>
              <a:rPr kumimoji="1" lang="zh-TW" altLang="en-US" sz="2200" dirty="0"/>
              <a:t>年，中國地震局地球物理研究所研究員馮銳偶然得到啟發</a:t>
            </a:r>
            <a:endParaRPr kumimoji="1" lang="en-US" altLang="zh-TW" sz="2200" dirty="0"/>
          </a:p>
          <a:p>
            <a:r>
              <a:rPr kumimoji="1" lang="zh-TW" altLang="en-US" sz="2200" dirty="0"/>
              <a:t>他根據「懸垂擺原理」嘗試對地動儀再次進行復原工程</a:t>
            </a:r>
            <a:endParaRPr kumimoji="1" lang="en-US" altLang="zh-TW" sz="2200" dirty="0"/>
          </a:p>
          <a:p>
            <a:r>
              <a:rPr kumimoji="1" lang="zh-HK" altLang="en-US" sz="2200" dirty="0"/>
              <a:t>中國地震局及國家博物</a:t>
            </a:r>
            <a:r>
              <a:rPr kumimoji="1" lang="zh-TW" altLang="en-US" sz="2200" dirty="0"/>
              <a:t>館</a:t>
            </a:r>
            <a:r>
              <a:rPr kumimoji="1" lang="zh-HK" altLang="en-US" sz="2200" dirty="0"/>
              <a:t>派出專家組成「地動儀復原課題研究小組」，支援馮銳</a:t>
            </a:r>
            <a:endParaRPr kumimoji="1" lang="en-US" altLang="zh-HK" sz="2200" dirty="0"/>
          </a:p>
          <a:p>
            <a:r>
              <a:rPr kumimoji="1" lang="zh-HK" altLang="en-US" sz="2200" dirty="0"/>
              <a:t>小組成員根據</a:t>
            </a:r>
            <a:r>
              <a:rPr kumimoji="1" lang="en-US" altLang="zh-TW" sz="2200" dirty="0"/>
              <a:t>《</a:t>
            </a:r>
            <a:r>
              <a:rPr kumimoji="1" lang="zh-TW" altLang="en-US" sz="2200" dirty="0"/>
              <a:t>後漢書</a:t>
            </a:r>
            <a:r>
              <a:rPr kumimoji="1" lang="en-US" altLang="zh-TW" sz="2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•</a:t>
            </a:r>
            <a:r>
              <a:rPr kumimoji="1" lang="zh-TW" altLang="en-US" sz="2200" dirty="0"/>
              <a:t>張衡傳</a:t>
            </a:r>
            <a:r>
              <a:rPr kumimoji="1" lang="en-US" altLang="zh-TW" sz="2200" dirty="0"/>
              <a:t>》</a:t>
            </a:r>
            <a:r>
              <a:rPr kumimoji="1" lang="zh-TW" altLang="en-US" sz="2200" dirty="0"/>
              <a:t>中其中一句：中有都柱，傍行八道，施關發機</a:t>
            </a:r>
            <a:endParaRPr kumimoji="1" lang="en-US" altLang="zh-TW" sz="2200" dirty="0"/>
          </a:p>
          <a:p>
            <a:r>
              <a:rPr kumimoji="1" lang="zh-TW" altLang="en-US" sz="2200" dirty="0"/>
              <a:t>加上對漢代酒樽的參考分析後，成功製作出全新的地動儀成品，具備實際功用</a:t>
            </a:r>
            <a:endParaRPr kumimoji="1" lang="zh-HK" altLang="en-US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398D54-53CE-B043-B2D9-DC0A3323A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/>
              <a:t>新復原本的原理</a:t>
            </a:r>
            <a:br>
              <a:rPr kumimoji="1" lang="en-US" altLang="zh-HK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E164420-5112-7141-A471-9FCD381D2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5389"/>
            <a:ext cx="5257800" cy="3956179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研究人員從「懸垂擺原理」入手</a:t>
            </a:r>
            <a:endParaRPr kumimoji="1" lang="en-US" altLang="zh-HK" sz="2200" dirty="0"/>
          </a:p>
          <a:p>
            <a:r>
              <a:rPr kumimoji="1" lang="zh-HK" altLang="en-US" sz="2200" dirty="0"/>
              <a:t>新近復原的候風地動儀採用圓柱體直桶腰</a:t>
            </a:r>
            <a:endParaRPr kumimoji="1" lang="en-US" altLang="zh-HK" sz="2200" dirty="0"/>
          </a:p>
          <a:p>
            <a:r>
              <a:rPr kumimoji="1" lang="zh-HK" altLang="en-US" sz="2200" dirty="0"/>
              <a:t>當地震波來臨時，</a:t>
            </a:r>
            <a:r>
              <a:rPr kumimoji="1" lang="zh-TW" altLang="en-US" sz="2200" dirty="0"/>
              <a:t>垂</a:t>
            </a:r>
            <a:r>
              <a:rPr kumimoji="1" lang="zh-HK" altLang="en-US" sz="2200" dirty="0"/>
              <a:t>擺釋出銅珠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銅珠滾下後觸發機關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其後原理維持一致</a:t>
            </a:r>
            <a:endParaRPr kumimoji="1" lang="en-US" altLang="zh-HK" sz="2200" dirty="0"/>
          </a:p>
          <a:p>
            <a:r>
              <a:rPr kumimoji="1" lang="zh-HK" altLang="en-US" sz="2200" dirty="0"/>
              <a:t>「懸垂擺原理」能夠避免地震儀受人類走動等行為所影響</a:t>
            </a:r>
            <a:endParaRPr kumimoji="1" lang="en-US" altLang="zh-HK" sz="2200" dirty="0"/>
          </a:p>
          <a:p>
            <a:endParaRPr kumimoji="1" lang="zh-HK" altLang="en-US" sz="2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89FB4A9-7CC9-D042-92A5-667248893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175" y="644009"/>
            <a:ext cx="5257800" cy="5569982"/>
          </a:xfrm>
          <a:prstGeom prst="rect">
            <a:avLst/>
          </a:prstGeom>
        </p:spPr>
      </p:pic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206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B14C30-461C-5D49-93C9-656C9F5C7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後世對張衡的紀念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2F45139-DD9E-CA44-8CB9-4B89DD701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548" y="1943489"/>
            <a:ext cx="10240903" cy="3956179"/>
          </a:xfrm>
        </p:spPr>
        <p:txBody>
          <a:bodyPr>
            <a:normAutofit/>
          </a:bodyPr>
          <a:lstStyle/>
          <a:p>
            <a:r>
              <a:rPr kumimoji="1" lang="en-US" altLang="zh-TW" sz="2200" dirty="0"/>
              <a:t>1970</a:t>
            </a:r>
            <a:r>
              <a:rPr kumimoji="1" lang="zh-TW" altLang="en-US" sz="2200" dirty="0"/>
              <a:t>年，國際天文聯合會用張衡的名字為一座月球環形山命名</a:t>
            </a:r>
            <a:endParaRPr kumimoji="1" lang="en-US" altLang="zh-HK" sz="2200" dirty="0"/>
          </a:p>
          <a:p>
            <a:r>
              <a:rPr kumimoji="1" lang="en-US" altLang="zh-HK" sz="2200" dirty="0"/>
              <a:t>1</a:t>
            </a:r>
            <a:r>
              <a:rPr kumimoji="1" lang="en-US" altLang="zh-TW" sz="2200" dirty="0"/>
              <a:t>977</a:t>
            </a:r>
            <a:r>
              <a:rPr kumimoji="1" lang="zh-TW" altLang="en-US" sz="2200" dirty="0"/>
              <a:t>年，紫金山天文台把小行星</a:t>
            </a:r>
            <a:r>
              <a:rPr kumimoji="1" lang="en-US" altLang="zh-TW" sz="2200" dirty="0"/>
              <a:t>1802</a:t>
            </a:r>
            <a:r>
              <a:rPr kumimoji="1" lang="zh-TW" altLang="en-US" sz="2200" dirty="0"/>
              <a:t>命名為「張衡星」，為第一個以中國人命名的小行星</a:t>
            </a:r>
            <a:endParaRPr kumimoji="1" lang="en-US" altLang="zh-TW" sz="2200" dirty="0"/>
          </a:p>
          <a:p>
            <a:r>
              <a:rPr kumimoji="1" lang="en-US" altLang="zh-HK" sz="2200" dirty="0"/>
              <a:t>2</a:t>
            </a:r>
            <a:r>
              <a:rPr kumimoji="1" lang="en-US" altLang="zh-TW" sz="2200" dirty="0"/>
              <a:t>002</a:t>
            </a:r>
            <a:r>
              <a:rPr kumimoji="1" lang="zh-TW" altLang="en-US" sz="2200" dirty="0"/>
              <a:t>年，</a:t>
            </a:r>
            <a:r>
              <a:rPr kumimoji="1" lang="zh-HK" altLang="en-US" sz="2200" dirty="0"/>
              <a:t>中國天文學會設立「張衡特殊貢獻獎」，獎勵天文學的傑出人仕</a:t>
            </a:r>
            <a:endParaRPr kumimoji="1" lang="en-US" altLang="zh-HK" sz="2200" dirty="0"/>
          </a:p>
          <a:p>
            <a:r>
              <a:rPr kumimoji="1" lang="zh-HK" altLang="en-US" sz="2200" dirty="0"/>
              <a:t>現今深圳市龍崗區坂田街道華為基地有一條以張衡命名的街道</a:t>
            </a:r>
            <a:r>
              <a:rPr kumimoji="1" lang="en-US" altLang="zh-HK" sz="2200" dirty="0"/>
              <a:t>——</a:t>
            </a:r>
            <a:r>
              <a:rPr kumimoji="1" lang="zh-HK" altLang="en-US" sz="2200" dirty="0"/>
              <a:t>張衡路</a:t>
            </a:r>
            <a:endParaRPr kumimoji="1" lang="en-US" altLang="zh-HK" sz="2200" dirty="0"/>
          </a:p>
          <a:p>
            <a:r>
              <a:rPr kumimoji="1" lang="en-US" altLang="zh-HK" sz="2200" dirty="0"/>
              <a:t>2</a:t>
            </a:r>
            <a:r>
              <a:rPr kumimoji="1" lang="en-US" altLang="zh-TW" sz="2200" dirty="0"/>
              <a:t>018</a:t>
            </a:r>
            <a:r>
              <a:rPr kumimoji="1" lang="zh-TW" altLang="en-US" sz="2200" dirty="0"/>
              <a:t>年</a:t>
            </a:r>
            <a:r>
              <a:rPr kumimoji="1" lang="en-US" altLang="zh-TW" sz="2200" dirty="0"/>
              <a:t>2</a:t>
            </a:r>
            <a:r>
              <a:rPr kumimoji="1" lang="zh-TW" altLang="en-US" sz="2200" dirty="0"/>
              <a:t>月</a:t>
            </a:r>
            <a:r>
              <a:rPr kumimoji="1" lang="en-US" altLang="zh-TW" sz="2200" dirty="0"/>
              <a:t>2</a:t>
            </a:r>
            <a:r>
              <a:rPr kumimoji="1" lang="zh-TW" altLang="en-US" sz="2200" dirty="0"/>
              <a:t>日，中華人民共和國的一顆人造地球衛星，亦是中國首顆電磁監測試驗衛星，成功發射升空，其名為「張衡一號」</a:t>
            </a:r>
            <a:endParaRPr kumimoji="1" lang="zh-HK" altLang="en-US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9256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8ECFF1D-04D5-C341-8CC6-099188C08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548" y="463479"/>
            <a:ext cx="10240903" cy="1233488"/>
          </a:xfrm>
        </p:spPr>
        <p:txBody>
          <a:bodyPr/>
          <a:lstStyle/>
          <a:p>
            <a:r>
              <a:rPr kumimoji="1" lang="zh-HK" altLang="en-US" dirty="0"/>
              <a:t>對張衡的評價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A54A92D-F339-414E-84E7-A115AC2C0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530" y="1418444"/>
            <a:ext cx="7568666" cy="4846069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東漢文學家崔瑗稱讚他能知天文地理，製作巧奪天工：「數術窮天地，製作侔造化，與神合契」</a:t>
            </a:r>
            <a:endParaRPr kumimoji="1" lang="en-US" altLang="zh-HK" sz="2200" dirty="0"/>
          </a:p>
          <a:p>
            <a:r>
              <a:rPr kumimoji="1" lang="en-US" altLang="zh-HK" sz="2200" dirty="0"/>
              <a:t>19</a:t>
            </a:r>
            <a:r>
              <a:rPr kumimoji="1" lang="zh-HK" altLang="en-US" sz="2200" dirty="0"/>
              <a:t>世紀末，西方地震學家約翰</a:t>
            </a:r>
            <a:r>
              <a:rPr kumimoji="1" lang="en-US" altLang="zh-HK" sz="2200" dirty="0"/>
              <a:t>·</a:t>
            </a:r>
            <a:r>
              <a:rPr kumimoji="1" lang="zh-HK" altLang="en-US" sz="2200" dirty="0"/>
              <a:t>米爾恩參考張衡的設計，</a:t>
            </a:r>
            <a:r>
              <a:rPr kumimoji="1" lang="zh-TW" altLang="en-US" sz="2200" dirty="0"/>
              <a:t>製</a:t>
            </a:r>
            <a:r>
              <a:rPr kumimoji="1" lang="zh-HK" altLang="en-US" sz="2200" dirty="0"/>
              <a:t>造了首個現代地震儀</a:t>
            </a:r>
            <a:endParaRPr kumimoji="1" lang="en-US" altLang="zh-HK" sz="2200" dirty="0"/>
          </a:p>
          <a:p>
            <a:r>
              <a:rPr kumimoji="1" lang="en-US" altLang="zh-HK" sz="2200" dirty="0"/>
              <a:t>1924</a:t>
            </a:r>
            <a:r>
              <a:rPr kumimoji="1" lang="zh-HK" altLang="en-US" sz="2200" dirty="0"/>
              <a:t>年，中國歷史學家張蔭麟稱讚張衡為中國「第一位大科學家」</a:t>
            </a:r>
            <a:endParaRPr kumimoji="1" lang="en-US" altLang="zh-HK" sz="2200" dirty="0"/>
          </a:p>
          <a:p>
            <a:r>
              <a:rPr kumimoji="1" lang="zh-HK" altLang="en-US" sz="2200" dirty="0"/>
              <a:t>學者認為張衡在天文學上的成就可與西方幾乎同時代的</a:t>
            </a:r>
            <a:r>
              <a:rPr lang="zh-HK" altLang="en-US" sz="2200" b="1" dirty="0"/>
              <a:t>克勞狄烏斯</a:t>
            </a:r>
            <a:r>
              <a:rPr lang="en-US" altLang="zh-HK" sz="2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•</a:t>
            </a:r>
            <a:r>
              <a:rPr lang="zh-HK" altLang="en-US" sz="2200" b="1" dirty="0"/>
              <a:t>托勒密</a:t>
            </a:r>
            <a:r>
              <a:rPr kumimoji="1" lang="zh-HK" altLang="en-US" sz="2200" dirty="0"/>
              <a:t>相媲美</a:t>
            </a:r>
            <a:endParaRPr kumimoji="1" lang="en-US" altLang="zh-HK" sz="2200" dirty="0"/>
          </a:p>
          <a:p>
            <a:r>
              <a:rPr lang="zh-HK" altLang="en-US" sz="2200" b="1" dirty="0"/>
              <a:t>克勞狄烏斯</a:t>
            </a:r>
            <a:r>
              <a:rPr lang="en-US" altLang="zh-HK" sz="2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•</a:t>
            </a:r>
            <a:r>
              <a:rPr lang="zh-HK" altLang="en-US" sz="2200" b="1" dirty="0"/>
              <a:t>托勒密</a:t>
            </a:r>
            <a:r>
              <a:rPr lang="zh-TW" altLang="en-US" sz="2200" dirty="0"/>
              <a:t>是</a:t>
            </a:r>
            <a:r>
              <a:rPr lang="zh-HK" altLang="en-US" sz="2200" dirty="0"/>
              <a:t>羅馬帝</a:t>
            </a:r>
            <a:r>
              <a:rPr lang="zh-HK" altLang="en-US" sz="2200" b="1" dirty="0"/>
              <a:t>國時期頂尖數學家、天文學家、地理學家、占星家，是「天動說」（又名地心說）的首位倡議者</a:t>
            </a:r>
            <a:endParaRPr kumimoji="1" lang="zh-HK" altLang="en-US" sz="2200" b="1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088B486-2E33-BD43-95AB-B3DD4D450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5850" y="1628775"/>
            <a:ext cx="3218619" cy="4190796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5A5EA0E8-C953-3A42-A621-281F3005115A}"/>
              </a:ext>
            </a:extLst>
          </p:cNvPr>
          <p:cNvSpPr txBox="1"/>
          <p:nvPr/>
        </p:nvSpPr>
        <p:spPr>
          <a:xfrm>
            <a:off x="8994080" y="587405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b="1" dirty="0"/>
              <a:t>克勞狄烏斯</a:t>
            </a:r>
            <a:r>
              <a:rPr lang="en-US" altLang="zh-HK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•</a:t>
            </a:r>
            <a:r>
              <a:rPr lang="zh-HK" altLang="en-US" b="1" dirty="0"/>
              <a:t>托勒密</a:t>
            </a:r>
            <a:endParaRPr kumimoji="1" lang="zh-HK" altLang="en-US" dirty="0"/>
          </a:p>
        </p:txBody>
      </p:sp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1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5C5CC17-FF17-43CF-B073-D9051465D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BE2DDC-0D14-44E6-A1AB-2EEC09507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543D98-0AA2-43B4-B508-DC1DB7F3D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9723C1D-9A1A-465B-8164-483BF5426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6680484-5F73-4078-85C2-415205B1A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9EFE8CB2-E8F2-BE49-8580-AF5F2396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91" y="1568106"/>
            <a:ext cx="3319727" cy="4348843"/>
          </a:xfrm>
          <a:prstGeom prst="rect">
            <a:avLst/>
          </a:prstGeom>
        </p:spPr>
      </p:pic>
      <p:sp>
        <p:nvSpPr>
          <p:cNvPr id="16" name="內容版面配置區 15">
            <a:extLst>
              <a:ext uri="{FF2B5EF4-FFF2-40B4-BE49-F238E27FC236}">
                <a16:creationId xmlns:a16="http://schemas.microsoft.com/office/drawing/2014/main" id="{4E11C7D4-8813-9844-8A88-8A2B67AF4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363" y="1741735"/>
            <a:ext cx="6273972" cy="4843462"/>
          </a:xfrm>
        </p:spPr>
        <p:txBody>
          <a:bodyPr>
            <a:normAutofit/>
          </a:bodyPr>
          <a:lstStyle/>
          <a:p>
            <a:r>
              <a:rPr lang="zh-HK" altLang="en-US" sz="2400" dirty="0"/>
              <a:t>著名中國科學史學家李約瑟指出，中國在天文學儀器方面有不少地方處於領先地位</a:t>
            </a:r>
            <a:r>
              <a:rPr lang="zh-TW" altLang="en-US" sz="2400" dirty="0"/>
              <a:t>，</a:t>
            </a:r>
            <a:r>
              <a:rPr lang="zh-HK" altLang="en-US" sz="2400" dirty="0"/>
              <a:t>張衡</a:t>
            </a:r>
            <a:r>
              <a:rPr lang="zh-TW" altLang="en-US" sz="2400" dirty="0"/>
              <a:t>製</a:t>
            </a:r>
            <a:r>
              <a:rPr lang="zh-HK" altLang="en-US" sz="2400" dirty="0"/>
              <a:t>作的「渾</a:t>
            </a:r>
            <a:r>
              <a:rPr lang="zh-TW" altLang="en-US" sz="2400" dirty="0"/>
              <a:t>天</a:t>
            </a:r>
            <a:r>
              <a:rPr lang="zh-HK" altLang="en-US" sz="2400" dirty="0"/>
              <a:t>儀」更是近代天文儀器的先驅</a:t>
            </a:r>
            <a:endParaRPr lang="en-US" altLang="zh-HK" sz="2400" dirty="0"/>
          </a:p>
          <a:p>
            <a:r>
              <a:rPr lang="zh-HK" altLang="en-US" sz="2400" dirty="0"/>
              <a:t>他又指出張衡的「地動儀」不但能探測震源方向，更能測量震動強度</a:t>
            </a:r>
            <a:endParaRPr lang="en-US" altLang="zh-HK" sz="2400" dirty="0"/>
          </a:p>
          <a:p>
            <a:r>
              <a:rPr lang="zh-HK" altLang="en-US" sz="2400" dirty="0"/>
              <a:t>他更這樣寫道：</a:t>
            </a:r>
            <a:r>
              <a:rPr lang="zh-HK" altLang="en-US" sz="2400" b="1" dirty="0"/>
              <a:t>「奇怪的是，張衡採用的原理竟比</a:t>
            </a:r>
            <a:r>
              <a:rPr lang="en-US" altLang="zh-HK" sz="2400" b="1" dirty="0"/>
              <a:t>18</a:t>
            </a:r>
            <a:r>
              <a:rPr lang="zh-HK" altLang="en-US" sz="2400" b="1" dirty="0"/>
              <a:t>世紀的地震儀更像現代的。」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87CAE6F-AAE9-B644-A7D4-5C82240843FB}"/>
              </a:ext>
            </a:extLst>
          </p:cNvPr>
          <p:cNvSpPr/>
          <p:nvPr/>
        </p:nvSpPr>
        <p:spPr>
          <a:xfrm>
            <a:off x="4617363" y="438194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5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從李約瑟看張衡</a:t>
            </a:r>
            <a:endParaRPr lang="zh-HK" altLang="en-US" sz="54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圖片 9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281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A0040D-4588-A54E-A19E-65C1663FC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總結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88AEC7-6CC4-544D-93FC-A23744BA0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692" y="1819664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sz="2400" dirty="0"/>
              <a:t>他是中國史上著名的天文學家</a:t>
            </a:r>
            <a:endParaRPr kumimoji="1" lang="en-US" altLang="zh-HK" sz="2400" dirty="0"/>
          </a:p>
          <a:p>
            <a:r>
              <a:rPr kumimoji="1" lang="zh-HK" altLang="en-US" sz="2400" dirty="0"/>
              <a:t>他涉獵廣泛，在文學、天文學、數學等領域均有所成就</a:t>
            </a:r>
            <a:endParaRPr kumimoji="1" lang="en-US" altLang="zh-HK" sz="2400" dirty="0"/>
          </a:p>
          <a:p>
            <a:r>
              <a:rPr kumimoji="1" lang="zh-HK" altLang="en-US" sz="2400" dirty="0"/>
              <a:t>他</a:t>
            </a:r>
            <a:r>
              <a:rPr kumimoji="1" lang="zh-TW" altLang="en-US" sz="2400" dirty="0"/>
              <a:t>製</a:t>
            </a:r>
            <a:r>
              <a:rPr kumimoji="1" lang="zh-HK" altLang="en-US" sz="2400" dirty="0"/>
              <a:t>造的「渾天儀」和「地動儀」對後世影響極深</a:t>
            </a:r>
            <a:endParaRPr kumimoji="1" lang="en-US" altLang="zh-HK" sz="2400" dirty="0"/>
          </a:p>
          <a:p>
            <a:r>
              <a:rPr kumimoji="1" lang="zh-HK" altLang="en-US" sz="2400" dirty="0"/>
              <a:t>大部分的學者均承認他是世界天文學的先驅</a:t>
            </a:r>
            <a:endParaRPr kumimoji="1" lang="en-US" altLang="zh-HK" sz="2400" dirty="0"/>
          </a:p>
          <a:p>
            <a:r>
              <a:rPr kumimoji="1" lang="zh-HK" altLang="en-US" sz="2400" dirty="0"/>
              <a:t>中國的第一個小行星及地球人造衛星均以他的名字命名</a:t>
            </a:r>
            <a:endParaRPr kumimoji="1" lang="en-US" altLang="zh-HK" sz="2400" dirty="0"/>
          </a:p>
          <a:p>
            <a:r>
              <a:rPr kumimoji="1" lang="zh-HK" altLang="en-US" sz="2400" dirty="0"/>
              <a:t>他就是中國科技史裏所處年代最早之一，成就非凡的漢代科學家</a:t>
            </a:r>
            <a:endParaRPr kumimoji="1" lang="en-US" altLang="zh-HK" sz="2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1D6BD42-95C6-E94C-B99E-FDD7D48BA7A0}"/>
              </a:ext>
            </a:extLst>
          </p:cNvPr>
          <p:cNvSpPr/>
          <p:nvPr/>
        </p:nvSpPr>
        <p:spPr>
          <a:xfrm>
            <a:off x="3870201" y="2553620"/>
            <a:ext cx="424788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13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張衡</a:t>
            </a:r>
          </a:p>
        </p:txBody>
      </p:sp>
      <p:pic>
        <p:nvPicPr>
          <p:cNvPr id="5" name="圖片 4" descr="一張含有 桌, 椅凳, 時鐘 的圖片&#10;&#10;自動產生的描述">
            <a:extLst>
              <a:ext uri="{FF2B5EF4-FFF2-40B4-BE49-F238E27FC236}">
                <a16:creationId xmlns:a16="http://schemas.microsoft.com/office/drawing/2014/main" id="{B9BE9739-1DC7-BE42-8B29-549306DB0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43" y="6488161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9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07CE0ED-670A-44ED-9267-236A77A5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055566-9B78-4577-BB88-C1E139BA1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7" y="1"/>
            <a:ext cx="12192003" cy="68580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accent5">
                  <a:alpha val="83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456B12-3135-4942-BC5C-B111CAEFE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7200" y="-2"/>
            <a:ext cx="11733692" cy="686906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48000"/>
                </a:schemeClr>
              </a:gs>
              <a:gs pos="99000">
                <a:schemeClr val="accent2">
                  <a:alpha val="57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EA8068-5C49-4225-8B62-3E3C30BF7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886" cy="6880604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19000"/>
                </a:schemeClr>
              </a:gs>
              <a:gs pos="99000">
                <a:schemeClr val="accent2">
                  <a:alpha val="21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EE5648-70CA-4800-81EE-40F5CD1A3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895039" y="-2895044"/>
            <a:ext cx="6400799" cy="12190885"/>
          </a:xfrm>
          <a:prstGeom prst="rect">
            <a:avLst/>
          </a:prstGeom>
          <a:gradFill>
            <a:gsLst>
              <a:gs pos="8000">
                <a:schemeClr val="accent5">
                  <a:alpha val="38000"/>
                </a:schemeClr>
              </a:gs>
              <a:gs pos="100000">
                <a:schemeClr val="accent6">
                  <a:lumMod val="75000"/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EA791CE5-4F29-5D42-A527-5D20C2033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6175" y="819792"/>
            <a:ext cx="6498525" cy="3102528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zh-HK" altLang="en-US" sz="4400" spc="750" dirty="0">
                <a:solidFill>
                  <a:schemeClr val="bg1"/>
                </a:solidFill>
              </a:rPr>
              <a:t>～～完～～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C865637-A524-441B-A1B6-6D38BF9B1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9708" y="1420764"/>
            <a:ext cx="6857999" cy="4038605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99000">
                <a:schemeClr val="accent4">
                  <a:lumMod val="60000"/>
                  <a:lumOff val="40000"/>
                  <a:alpha val="60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559A662-54F5-47C0-8F66-AEA2B861C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168948">
            <a:off x="1535724" y="1053996"/>
            <a:ext cx="5005754" cy="5005754"/>
          </a:xfrm>
          <a:prstGeom prst="ellipse">
            <a:avLst/>
          </a:prstGeom>
          <a:gradFill>
            <a:gsLst>
              <a:gs pos="31000">
                <a:schemeClr val="accent6">
                  <a:alpha val="0"/>
                </a:schemeClr>
              </a:gs>
              <a:gs pos="85000">
                <a:schemeClr val="accent6">
                  <a:lumMod val="60000"/>
                  <a:lumOff val="40000"/>
                  <a:alpha val="21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圖片 15" descr="一張含有 桌, 椅凳, 時鐘 的圖片&#10;&#10;自動產生的描述">
            <a:extLst>
              <a:ext uri="{FF2B5EF4-FFF2-40B4-BE49-F238E27FC236}">
                <a16:creationId xmlns:a16="http://schemas.microsoft.com/office/drawing/2014/main" id="{CC61D0D9-9250-3E44-92DF-A12920F0D4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056" y="6400799"/>
            <a:ext cx="3565252" cy="457191"/>
          </a:xfrm>
          <a:prstGeom prst="rect">
            <a:avLst/>
          </a:prstGeom>
        </p:spPr>
      </p:pic>
      <p:grpSp>
        <p:nvGrpSpPr>
          <p:cNvPr id="14" name="群組 13">
            <a:extLst>
              <a:ext uri="{FF2B5EF4-FFF2-40B4-BE49-F238E27FC236}">
                <a16:creationId xmlns:a16="http://schemas.microsoft.com/office/drawing/2014/main" id="{1FA1D62D-A814-49A4-9F57-3661DB14225E}"/>
              </a:ext>
            </a:extLst>
          </p:cNvPr>
          <p:cNvGrpSpPr/>
          <p:nvPr/>
        </p:nvGrpSpPr>
        <p:grpSpPr>
          <a:xfrm>
            <a:off x="5267092" y="6406220"/>
            <a:ext cx="3288890" cy="448974"/>
            <a:chOff x="3184497" y="5794431"/>
            <a:chExt cx="3288890" cy="448974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0B8D2019-4D90-42A7-8411-EB91105F66E5}"/>
                </a:ext>
              </a:extLst>
            </p:cNvPr>
            <p:cNvSpPr/>
            <p:nvPr/>
          </p:nvSpPr>
          <p:spPr>
            <a:xfrm>
              <a:off x="3184497" y="5794431"/>
              <a:ext cx="3288890" cy="448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450311F8-E896-499C-B7F1-D50B9A2416C8}"/>
                </a:ext>
              </a:extLst>
            </p:cNvPr>
            <p:cNvGrpSpPr/>
            <p:nvPr/>
          </p:nvGrpSpPr>
          <p:grpSpPr>
            <a:xfrm>
              <a:off x="3294560" y="5813788"/>
              <a:ext cx="3009772" cy="423137"/>
              <a:chOff x="4114140" y="459396"/>
              <a:chExt cx="3009772" cy="423137"/>
            </a:xfrm>
          </p:grpSpPr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0FDECA17-A3BB-499E-8881-84CCD8EA049B}"/>
                  </a:ext>
                </a:extLst>
              </p:cNvPr>
              <p:cNvSpPr txBox="1"/>
              <p:nvPr/>
            </p:nvSpPr>
            <p:spPr>
              <a:xfrm>
                <a:off x="4114140" y="470992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贊助：</a:t>
                </a:r>
                <a:endParaRPr lang="zh-HK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24" name="圖片 23">
                <a:extLst>
                  <a:ext uri="{FF2B5EF4-FFF2-40B4-BE49-F238E27FC236}">
                    <a16:creationId xmlns:a16="http://schemas.microsoft.com/office/drawing/2014/main" id="{50D6E864-5D3D-4E3D-A9F1-1D858FF07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1304" y="459396"/>
                <a:ext cx="2132608" cy="42313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11458672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DarkSeedLeftStep">
      <a:dk1>
        <a:srgbClr val="000000"/>
      </a:dk1>
      <a:lt1>
        <a:srgbClr val="FFFFFF"/>
      </a:lt1>
      <a:dk2>
        <a:srgbClr val="242A41"/>
      </a:dk2>
      <a:lt2>
        <a:srgbClr val="E5E8E2"/>
      </a:lt2>
      <a:accent1>
        <a:srgbClr val="7D29E7"/>
      </a:accent1>
      <a:accent2>
        <a:srgbClr val="4440DC"/>
      </a:accent2>
      <a:accent3>
        <a:srgbClr val="2973E7"/>
      </a:accent3>
      <a:accent4>
        <a:srgbClr val="17B0D5"/>
      </a:accent4>
      <a:accent5>
        <a:srgbClr val="21B997"/>
      </a:accent5>
      <a:accent6>
        <a:srgbClr val="14BC51"/>
      </a:accent6>
      <a:hlink>
        <a:srgbClr val="30928C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3891</Words>
  <Application>Microsoft Office PowerPoint</Application>
  <PresentationFormat>寬螢幕</PresentationFormat>
  <Paragraphs>291</Paragraphs>
  <Slides>43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43</vt:i4>
      </vt:variant>
    </vt:vector>
  </HeadingPairs>
  <TitlesOfParts>
    <vt:vector size="51" baseType="lpstr">
      <vt:lpstr>新細明體</vt:lpstr>
      <vt:lpstr>Arial</vt:lpstr>
      <vt:lpstr>Avenir Next LT Pro</vt:lpstr>
      <vt:lpstr>Avenir Next LT Pro Light</vt:lpstr>
      <vt:lpstr>Calibri</vt:lpstr>
      <vt:lpstr>Wingdings</vt:lpstr>
      <vt:lpstr>微軟正黑體</vt:lpstr>
      <vt:lpstr>GradientRiseVTI</vt:lpstr>
      <vt:lpstr>年度中國歷史人物選舉2020 年度人物介紹 張衡</vt:lpstr>
      <vt:lpstr>聽說過四大發明沒有？ 張衡與其中一項發明有重大關係，它是？</vt:lpstr>
      <vt:lpstr>聽說過四大發明沒有？ 張衡與其中一項發明有重大關係，它是？</vt:lpstr>
      <vt:lpstr>張衡人物小檔案 </vt:lpstr>
      <vt:lpstr>PowerPoint 簡報</vt:lpstr>
      <vt:lpstr>回到剛才所說的四大發明 </vt:lpstr>
      <vt:lpstr>背景資料 </vt:lpstr>
      <vt:lpstr>官場生涯 </vt:lpstr>
      <vt:lpstr>早期生活 </vt:lpstr>
      <vt:lpstr>太史令——佔了張衡一半官場生涯的官 </vt:lpstr>
      <vt:lpstr>張衡的政治思想 </vt:lpstr>
      <vt:lpstr>成就一覽表 </vt:lpstr>
      <vt:lpstr>張衡的成就</vt:lpstr>
      <vt:lpstr>從文學看張衡 </vt:lpstr>
      <vt:lpstr>從文學看張衡 </vt:lpstr>
      <vt:lpstr>張衡的道學思想 </vt:lpstr>
      <vt:lpstr>從科學看張衡 </vt:lpstr>
      <vt:lpstr>天與地的關係 </vt:lpstr>
      <vt:lpstr>張衡的改良理論 </vt:lpstr>
      <vt:lpstr>理論方面的成就 </vt:lpstr>
      <vt:lpstr>更多理論方面的成就 </vt:lpstr>
      <vt:lpstr>更多理論方面的成就 </vt:lpstr>
      <vt:lpstr>天文學的權威 </vt:lpstr>
      <vt:lpstr>渾天儀知識站 </vt:lpstr>
      <vt:lpstr>渾天儀知識站 </vt:lpstr>
      <vt:lpstr>渾天儀知識站 </vt:lpstr>
      <vt:lpstr>PowerPoint 簡報</vt:lpstr>
      <vt:lpstr>地理學大師 </vt:lpstr>
      <vt:lpstr>候風地動儀 </vt:lpstr>
      <vt:lpstr>地動儀圖片 </vt:lpstr>
      <vt:lpstr>地動儀知識站 </vt:lpstr>
      <vt:lpstr>地動儀知識站 </vt:lpstr>
      <vt:lpstr>候風地動儀 </vt:lpstr>
      <vt:lpstr>地動儀到底是怎麼測量地震的？ </vt:lpstr>
      <vt:lpstr>地動儀的原理 </vt:lpstr>
      <vt:lpstr>失敗得很徹底的地動儀 </vt:lpstr>
      <vt:lpstr>復原工程的突破 </vt:lpstr>
      <vt:lpstr>新復原本的原理 </vt:lpstr>
      <vt:lpstr>後世對張衡的紀念 </vt:lpstr>
      <vt:lpstr>對張衡的評價 </vt:lpstr>
      <vt:lpstr>PowerPoint 簡報</vt:lpstr>
      <vt:lpstr>總結 </vt:lpstr>
      <vt:lpstr>～～完～～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年度人物介紹 張衡</dc:title>
  <dc:creator>TSANG, Ho Yat Samuel</dc:creator>
  <cp:lastModifiedBy>USER</cp:lastModifiedBy>
  <cp:revision>22</cp:revision>
  <dcterms:created xsi:type="dcterms:W3CDTF">2020-07-13T03:33:39Z</dcterms:created>
  <dcterms:modified xsi:type="dcterms:W3CDTF">2020-10-14T09:25:42Z</dcterms:modified>
</cp:coreProperties>
</file>