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75"/>
  </p:notesMasterIdLst>
  <p:handoutMasterIdLst>
    <p:handoutMasterId r:id="rId76"/>
  </p:handoutMasterIdLst>
  <p:sldIdLst>
    <p:sldId id="256" r:id="rId5"/>
    <p:sldId id="269" r:id="rId6"/>
    <p:sldId id="258" r:id="rId7"/>
    <p:sldId id="259" r:id="rId8"/>
    <p:sldId id="271" r:id="rId9"/>
    <p:sldId id="284" r:id="rId10"/>
    <p:sldId id="290" r:id="rId11"/>
    <p:sldId id="316" r:id="rId12"/>
    <p:sldId id="319" r:id="rId13"/>
    <p:sldId id="320" r:id="rId14"/>
    <p:sldId id="321" r:id="rId15"/>
    <p:sldId id="322" r:id="rId16"/>
    <p:sldId id="297" r:id="rId17"/>
    <p:sldId id="338" r:id="rId18"/>
    <p:sldId id="286" r:id="rId19"/>
    <p:sldId id="339" r:id="rId20"/>
    <p:sldId id="299" r:id="rId21"/>
    <p:sldId id="323" r:id="rId22"/>
    <p:sldId id="294" r:id="rId23"/>
    <p:sldId id="324" r:id="rId24"/>
    <p:sldId id="325" r:id="rId25"/>
    <p:sldId id="289" r:id="rId26"/>
    <p:sldId id="273" r:id="rId27"/>
    <p:sldId id="281" r:id="rId28"/>
    <p:sldId id="326" r:id="rId29"/>
    <p:sldId id="310" r:id="rId30"/>
    <p:sldId id="340" r:id="rId31"/>
    <p:sldId id="311" r:id="rId32"/>
    <p:sldId id="327" r:id="rId33"/>
    <p:sldId id="328" r:id="rId34"/>
    <p:sldId id="329" r:id="rId35"/>
    <p:sldId id="330" r:id="rId36"/>
    <p:sldId id="341" r:id="rId37"/>
    <p:sldId id="300" r:id="rId38"/>
    <p:sldId id="274" r:id="rId39"/>
    <p:sldId id="260" r:id="rId40"/>
    <p:sldId id="331" r:id="rId41"/>
    <p:sldId id="307" r:id="rId42"/>
    <p:sldId id="332" r:id="rId43"/>
    <p:sldId id="306" r:id="rId44"/>
    <p:sldId id="333" r:id="rId45"/>
    <p:sldId id="334" r:id="rId46"/>
    <p:sldId id="291" r:id="rId47"/>
    <p:sldId id="277" r:id="rId48"/>
    <p:sldId id="335" r:id="rId49"/>
    <p:sldId id="336" r:id="rId50"/>
    <p:sldId id="312" r:id="rId51"/>
    <p:sldId id="302" r:id="rId52"/>
    <p:sldId id="342" r:id="rId53"/>
    <p:sldId id="275" r:id="rId54"/>
    <p:sldId id="337" r:id="rId55"/>
    <p:sldId id="278" r:id="rId56"/>
    <p:sldId id="343" r:id="rId57"/>
    <p:sldId id="303" r:id="rId58"/>
    <p:sldId id="344" r:id="rId59"/>
    <p:sldId id="314" r:id="rId60"/>
    <p:sldId id="345" r:id="rId61"/>
    <p:sldId id="305" r:id="rId62"/>
    <p:sldId id="351" r:id="rId63"/>
    <p:sldId id="272" r:id="rId64"/>
    <p:sldId id="280" r:id="rId65"/>
    <p:sldId id="346" r:id="rId66"/>
    <p:sldId id="304" r:id="rId67"/>
    <p:sldId id="347" r:id="rId68"/>
    <p:sldId id="348" r:id="rId69"/>
    <p:sldId id="313" r:id="rId70"/>
    <p:sldId id="349" r:id="rId71"/>
    <p:sldId id="350" r:id="rId72"/>
    <p:sldId id="265" r:id="rId73"/>
    <p:sldId id="315" r:id="rId74"/>
  </p:sldIdLst>
  <p:sldSz cx="12192000" cy="6858000"/>
  <p:notesSz cx="6858000" cy="9144000"/>
  <p:defaultTextStyle>
    <a:defPPr rtl="0"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BDC5"/>
    <a:srgbClr val="5AA140"/>
    <a:srgbClr val="75ACAB"/>
    <a:srgbClr val="4AB5C4"/>
    <a:srgbClr val="FFEBEA"/>
    <a:srgbClr val="0989B1"/>
    <a:srgbClr val="029676"/>
    <a:srgbClr val="D1DFCE"/>
    <a:srgbClr val="E9F0E8"/>
    <a:srgbClr val="8AB8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中等深淺樣式 4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中等深淺樣式 3 - 輔色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4C1A8A3-306A-4EB7-A6B1-4F7E0EB9C5D6}" styleName="中等深淺樣式 3 - 輔色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9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55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2"/>
    </p:cViewPr>
  </p:sorterViewPr>
  <p:notesViewPr>
    <p:cSldViewPr snapToGrid="0" showGuides="1">
      <p:cViewPr varScale="1">
        <p:scale>
          <a:sx n="100" d="100"/>
          <a:sy n="100" d="100"/>
        </p:scale>
        <p:origin x="35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947B1D-4DBF-4420-B968-5CF165E5A9FA}" type="doc">
      <dgm:prSet loTypeId="urn:microsoft.com/office/officeart/2005/8/layout/pList2" loCatId="list" qsTypeId="urn:microsoft.com/office/officeart/2005/8/quickstyle/simple1" qsCatId="simple" csTypeId="urn:microsoft.com/office/officeart/2005/8/colors/colorful1" csCatId="colorful" phldr="1"/>
      <dgm:spPr/>
    </dgm:pt>
    <dgm:pt modelId="{71751825-C894-4D85-9033-C092443445AE}">
      <dgm:prSet phldrT="[文字]" custT="1"/>
      <dgm:spPr/>
      <dgm:t>
        <a:bodyPr vert="eaVert" anchor="ctr" anchorCtr="0"/>
        <a:lstStyle/>
        <a:p>
          <a:pPr algn="l">
            <a:lnSpc>
              <a:spcPct val="100000"/>
            </a:lnSpc>
          </a:pPr>
          <a:r>
            <a:rPr lang="zh-CN" altLang="en-US" sz="36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蔡元培</a:t>
          </a:r>
          <a:endParaRPr lang="zh-HK" altLang="en-US" sz="3600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39B40FD-A722-4229-A249-7CCFA5B0D07A}" type="parTrans" cxnId="{D91F71E2-A4DA-4C27-B706-54F1F6BB671B}">
      <dgm:prSet/>
      <dgm:spPr/>
      <dgm:t>
        <a:bodyPr/>
        <a:lstStyle/>
        <a:p>
          <a:endParaRPr lang="zh-HK" altLang="en-US"/>
        </a:p>
      </dgm:t>
    </dgm:pt>
    <dgm:pt modelId="{E78A91E5-6E03-46B7-8D2E-790A4B85258F}" type="sibTrans" cxnId="{D91F71E2-A4DA-4C27-B706-54F1F6BB671B}">
      <dgm:prSet/>
      <dgm:spPr/>
      <dgm:t>
        <a:bodyPr/>
        <a:lstStyle/>
        <a:p>
          <a:endParaRPr lang="zh-HK" altLang="en-US"/>
        </a:p>
      </dgm:t>
    </dgm:pt>
    <dgm:pt modelId="{EC9ED4DA-E0C6-4131-86FF-5C4956203FEA}">
      <dgm:prSet phldrT="[文字]" custT="1"/>
      <dgm:spPr/>
      <dgm:t>
        <a:bodyPr vert="eaVert" anchor="ctr" anchorCtr="0"/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胡 適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CF085063-2A73-4228-8F3C-BCF0F3D58782}" type="parTrans" cxnId="{70023AD3-EB47-4918-8612-1E35DB2A6920}">
      <dgm:prSet/>
      <dgm:spPr/>
      <dgm:t>
        <a:bodyPr/>
        <a:lstStyle/>
        <a:p>
          <a:endParaRPr lang="zh-HK" altLang="en-US"/>
        </a:p>
      </dgm:t>
    </dgm:pt>
    <dgm:pt modelId="{CD74AFC9-BCFF-4DE8-B60E-75EDED5554B4}" type="sibTrans" cxnId="{70023AD3-EB47-4918-8612-1E35DB2A6920}">
      <dgm:prSet/>
      <dgm:spPr/>
      <dgm:t>
        <a:bodyPr/>
        <a:lstStyle/>
        <a:p>
          <a:endParaRPr lang="zh-HK" altLang="en-US"/>
        </a:p>
      </dgm:t>
    </dgm:pt>
    <dgm:pt modelId="{ECE25FDD-D50A-4A12-98F2-F81E0CDD6099}">
      <dgm:prSet phldrT="[文字]" custT="1"/>
      <dgm:spPr/>
      <dgm:t>
        <a:bodyPr vert="eaVert" anchor="ctr" anchorCtr="0"/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顧維鈞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F05661F1-8C39-4C11-AA93-858C584325FB}" type="parTrans" cxnId="{C8D645AD-3C25-459E-BFC6-4E0191C877DB}">
      <dgm:prSet/>
      <dgm:spPr/>
      <dgm:t>
        <a:bodyPr/>
        <a:lstStyle/>
        <a:p>
          <a:endParaRPr lang="zh-HK" altLang="en-US"/>
        </a:p>
      </dgm:t>
    </dgm:pt>
    <dgm:pt modelId="{7DE7053C-FAB8-47E4-8134-85B5D608EDDF}" type="sibTrans" cxnId="{C8D645AD-3C25-459E-BFC6-4E0191C877DB}">
      <dgm:prSet/>
      <dgm:spPr/>
      <dgm:t>
        <a:bodyPr/>
        <a:lstStyle/>
        <a:p>
          <a:endParaRPr lang="zh-HK" altLang="en-US"/>
        </a:p>
      </dgm:t>
    </dgm:pt>
    <dgm:pt modelId="{8687B757-40D7-4D55-8902-706ABF14112D}">
      <dgm:prSet phldrT="[文字]" custT="1"/>
      <dgm:spPr/>
      <dgm:t>
        <a:bodyPr vert="eaVert" anchor="ctr" anchorCtr="0"/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魯 迅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B7043A8B-3B9B-4788-AD73-BD1B834144E6}" type="parTrans" cxnId="{BCE518BD-3F27-4D6A-B92E-AA671B88E246}">
      <dgm:prSet/>
      <dgm:spPr/>
      <dgm:t>
        <a:bodyPr/>
        <a:lstStyle/>
        <a:p>
          <a:endParaRPr lang="zh-HK" altLang="en-US"/>
        </a:p>
      </dgm:t>
    </dgm:pt>
    <dgm:pt modelId="{A31D1073-9EAF-428C-BAED-8FDE14F585A0}" type="sibTrans" cxnId="{BCE518BD-3F27-4D6A-B92E-AA671B88E246}">
      <dgm:prSet/>
      <dgm:spPr/>
      <dgm:t>
        <a:bodyPr/>
        <a:lstStyle/>
        <a:p>
          <a:endParaRPr lang="zh-HK" altLang="en-US"/>
        </a:p>
      </dgm:t>
    </dgm:pt>
    <dgm:pt modelId="{382EC0F5-DC1B-4131-A8CA-ED876730E86C}">
      <dgm:prSet phldrT="[文字]" custT="1"/>
      <dgm:spPr/>
      <dgm:t>
        <a:bodyPr vert="eaVert" anchor="ctr" anchorCtr="0"/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陳獨秀</a:t>
          </a:r>
          <a:endParaRPr lang="en-US" altLang="zh-CN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gm:t>
    </dgm:pt>
    <dgm:pt modelId="{196C7C89-B80B-4A25-A763-F64F6CA9BC5F}" type="sibTrans" cxnId="{CF9E008F-7533-41EC-AF92-FDE53DDAA1E4}">
      <dgm:prSet/>
      <dgm:spPr/>
      <dgm:t>
        <a:bodyPr/>
        <a:lstStyle/>
        <a:p>
          <a:endParaRPr lang="zh-HK" altLang="en-US"/>
        </a:p>
      </dgm:t>
    </dgm:pt>
    <dgm:pt modelId="{227CEA78-E567-4543-899E-6F523E18E3D7}" type="parTrans" cxnId="{CF9E008F-7533-41EC-AF92-FDE53DDAA1E4}">
      <dgm:prSet/>
      <dgm:spPr/>
      <dgm:t>
        <a:bodyPr/>
        <a:lstStyle/>
        <a:p>
          <a:endParaRPr lang="zh-HK" altLang="en-US"/>
        </a:p>
      </dgm:t>
    </dgm:pt>
    <dgm:pt modelId="{8C935C87-0491-4648-98B4-A95618AEDB24}" type="pres">
      <dgm:prSet presAssocID="{26947B1D-4DBF-4420-B968-5CF165E5A9FA}" presName="Name0" presStyleCnt="0">
        <dgm:presLayoutVars>
          <dgm:dir/>
          <dgm:resizeHandles val="exact"/>
        </dgm:presLayoutVars>
      </dgm:prSet>
      <dgm:spPr/>
    </dgm:pt>
    <dgm:pt modelId="{A093FCC5-EF12-4A22-81C9-2928071B90DB}" type="pres">
      <dgm:prSet presAssocID="{26947B1D-4DBF-4420-B968-5CF165E5A9FA}" presName="bkgdShp" presStyleLbl="alignAccFollowNode1" presStyleIdx="0" presStyleCnt="1" custLinFactNeighborX="-6398" custLinFactNeighborY="802"/>
      <dgm:spPr/>
    </dgm:pt>
    <dgm:pt modelId="{0961580F-477D-49D6-B41D-293E8C2E16CA}" type="pres">
      <dgm:prSet presAssocID="{26947B1D-4DBF-4420-B968-5CF165E5A9FA}" presName="linComp" presStyleCnt="0"/>
      <dgm:spPr/>
    </dgm:pt>
    <dgm:pt modelId="{C5618EF3-0FB7-486F-BCDA-5E4FB2B61F3D}" type="pres">
      <dgm:prSet presAssocID="{71751825-C894-4D85-9033-C092443445AE}" presName="compNode" presStyleCnt="0"/>
      <dgm:spPr/>
    </dgm:pt>
    <dgm:pt modelId="{EA7B7B4C-A440-4071-9003-1C881D1D5CD5}" type="pres">
      <dgm:prSet presAssocID="{71751825-C894-4D85-9033-C092443445A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DB0392CF-A4D3-4C14-B94A-672CDC03ADA0}" type="pres">
      <dgm:prSet presAssocID="{71751825-C894-4D85-9033-C092443445AE}" presName="invisiNode" presStyleLbl="node1" presStyleIdx="0" presStyleCnt="5"/>
      <dgm:spPr/>
    </dgm:pt>
    <dgm:pt modelId="{8FE89553-134B-4533-A558-489D8B02E18E}" type="pres">
      <dgm:prSet presAssocID="{71751825-C894-4D85-9033-C092443445AE}" presName="imagNode" presStyleLbl="fgImgPlace1" presStyleIdx="0" presStyleCnt="5"/>
      <dgm:spPr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21" b="-55847"/>
          </a:stretch>
        </a:blipFill>
      </dgm:spPr>
    </dgm:pt>
    <dgm:pt modelId="{E43D6312-B0B8-439D-A24F-84E35A407954}" type="pres">
      <dgm:prSet presAssocID="{E78A91E5-6E03-46B7-8D2E-790A4B85258F}" presName="sibTrans" presStyleLbl="sibTrans2D1" presStyleIdx="0" presStyleCnt="0"/>
      <dgm:spPr/>
      <dgm:t>
        <a:bodyPr/>
        <a:lstStyle/>
        <a:p>
          <a:endParaRPr lang="zh-HK" altLang="en-US"/>
        </a:p>
      </dgm:t>
    </dgm:pt>
    <dgm:pt modelId="{5A93AEF9-5A3C-4ED7-BB57-E5E4981B3549}" type="pres">
      <dgm:prSet presAssocID="{382EC0F5-DC1B-4131-A8CA-ED876730E86C}" presName="compNode" presStyleCnt="0"/>
      <dgm:spPr/>
    </dgm:pt>
    <dgm:pt modelId="{2B64A03C-0A40-4632-92A9-1F8C3881C2B1}" type="pres">
      <dgm:prSet presAssocID="{382EC0F5-DC1B-4131-A8CA-ED876730E86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F778AA08-E0F5-4850-8DAF-0C40FA042067}" type="pres">
      <dgm:prSet presAssocID="{382EC0F5-DC1B-4131-A8CA-ED876730E86C}" presName="invisiNode" presStyleLbl="node1" presStyleIdx="1" presStyleCnt="5"/>
      <dgm:spPr/>
    </dgm:pt>
    <dgm:pt modelId="{A49780BB-EBC4-47E1-B4BA-287289A3F8EA}" type="pres">
      <dgm:prSet presAssocID="{382EC0F5-DC1B-4131-A8CA-ED876730E86C}" presName="imagNode" presStyleLbl="fgImgPlace1" presStyleIdx="1" presStyleCnt="5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737" b="-55263"/>
          </a:stretch>
        </a:blipFill>
      </dgm:spPr>
    </dgm:pt>
    <dgm:pt modelId="{E3D121C9-E6D8-4C8C-8014-8653E456970F}" type="pres">
      <dgm:prSet presAssocID="{196C7C89-B80B-4A25-A763-F64F6CA9BC5F}" presName="sibTrans" presStyleLbl="sibTrans2D1" presStyleIdx="0" presStyleCnt="0"/>
      <dgm:spPr/>
      <dgm:t>
        <a:bodyPr/>
        <a:lstStyle/>
        <a:p>
          <a:endParaRPr lang="zh-HK" altLang="en-US"/>
        </a:p>
      </dgm:t>
    </dgm:pt>
    <dgm:pt modelId="{816F9C07-9B2C-4318-94D0-C3EE55081F0B}" type="pres">
      <dgm:prSet presAssocID="{8687B757-40D7-4D55-8902-706ABF14112D}" presName="compNode" presStyleCnt="0"/>
      <dgm:spPr/>
    </dgm:pt>
    <dgm:pt modelId="{DF6F05C8-61B7-49C0-99FA-B4E736C360A5}" type="pres">
      <dgm:prSet presAssocID="{8687B757-40D7-4D55-8902-706ABF14112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C0BFDD1D-D7A5-4231-9949-CE72C9193F6A}" type="pres">
      <dgm:prSet presAssocID="{8687B757-40D7-4D55-8902-706ABF14112D}" presName="invisiNode" presStyleLbl="node1" presStyleIdx="2" presStyleCnt="5"/>
      <dgm:spPr/>
    </dgm:pt>
    <dgm:pt modelId="{3111B852-602F-4F7B-83EA-33865A9398EA}" type="pres">
      <dgm:prSet presAssocID="{8687B757-40D7-4D55-8902-706ABF14112D}" presName="imagNode" presStyleLbl="fgImgPlace1" presStyleIdx="2" presStyleCnt="5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  <dgm:pt modelId="{64C35508-5756-4856-AD6E-413E04CFE2C2}" type="pres">
      <dgm:prSet presAssocID="{A31D1073-9EAF-428C-BAED-8FDE14F585A0}" presName="sibTrans" presStyleLbl="sibTrans2D1" presStyleIdx="0" presStyleCnt="0"/>
      <dgm:spPr/>
      <dgm:t>
        <a:bodyPr/>
        <a:lstStyle/>
        <a:p>
          <a:endParaRPr lang="zh-HK" altLang="en-US"/>
        </a:p>
      </dgm:t>
    </dgm:pt>
    <dgm:pt modelId="{292B7CAE-F8B8-4676-A18E-286491070336}" type="pres">
      <dgm:prSet presAssocID="{ECE25FDD-D50A-4A12-98F2-F81E0CDD6099}" presName="compNode" presStyleCnt="0"/>
      <dgm:spPr/>
    </dgm:pt>
    <dgm:pt modelId="{1568F667-EF87-493C-B562-1FF3C91E4424}" type="pres">
      <dgm:prSet presAssocID="{ECE25FDD-D50A-4A12-98F2-F81E0CDD609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85EF2CF6-649E-46EE-BFCB-BCC95203F867}" type="pres">
      <dgm:prSet presAssocID="{ECE25FDD-D50A-4A12-98F2-F81E0CDD6099}" presName="invisiNode" presStyleLbl="node1" presStyleIdx="3" presStyleCnt="5"/>
      <dgm:spPr/>
    </dgm:pt>
    <dgm:pt modelId="{3B04D43C-8515-41A4-86DF-C1AFB37950BB}" type="pres">
      <dgm:prSet presAssocID="{ECE25FDD-D50A-4A12-98F2-F81E0CDD6099}" presName="imagNode" presStyleLbl="fgImgPlace1" presStyleIdx="3" presStyleCnt="5"/>
      <dgm:spPr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737" b="-55263"/>
          </a:stretch>
        </a:blipFill>
      </dgm:spPr>
    </dgm:pt>
    <dgm:pt modelId="{B6D8599B-FFE7-47A2-8712-2EEB815D518C}" type="pres">
      <dgm:prSet presAssocID="{7DE7053C-FAB8-47E4-8134-85B5D608EDDF}" presName="sibTrans" presStyleLbl="sibTrans2D1" presStyleIdx="0" presStyleCnt="0"/>
      <dgm:spPr/>
      <dgm:t>
        <a:bodyPr/>
        <a:lstStyle/>
        <a:p>
          <a:endParaRPr lang="zh-HK" altLang="en-US"/>
        </a:p>
      </dgm:t>
    </dgm:pt>
    <dgm:pt modelId="{8DA16168-FB8F-4CB3-973E-9B10DA36CDA9}" type="pres">
      <dgm:prSet presAssocID="{EC9ED4DA-E0C6-4131-86FF-5C4956203FEA}" presName="compNode" presStyleCnt="0"/>
      <dgm:spPr/>
    </dgm:pt>
    <dgm:pt modelId="{2845A133-1C0A-4477-B82F-E88C22E28D1D}" type="pres">
      <dgm:prSet presAssocID="{EC9ED4DA-E0C6-4131-86FF-5C4956203FEA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HK" altLang="en-US"/>
        </a:p>
      </dgm:t>
    </dgm:pt>
    <dgm:pt modelId="{17D7ECFD-A651-406A-9A12-17F2FF4CD7A7}" type="pres">
      <dgm:prSet presAssocID="{EC9ED4DA-E0C6-4131-86FF-5C4956203FEA}" presName="invisiNode" presStyleLbl="node1" presStyleIdx="4" presStyleCnt="5"/>
      <dgm:spPr/>
    </dgm:pt>
    <dgm:pt modelId="{DF6DCC69-84C0-4448-9A7F-3B1A109C740E}" type="pres">
      <dgm:prSet presAssocID="{EC9ED4DA-E0C6-4131-86FF-5C4956203FEA}" presName="imagNode" presStyleLbl="fgImgPlace1" presStyleIdx="4" presStyleCnt="5"/>
      <dgm:spPr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63" b="-52937"/>
          </a:stretch>
        </a:blipFill>
      </dgm:spPr>
    </dgm:pt>
  </dgm:ptLst>
  <dgm:cxnLst>
    <dgm:cxn modelId="{185F4CDE-B38F-4EAA-8B19-DF2C56CA7137}" type="presOf" srcId="{EC9ED4DA-E0C6-4131-86FF-5C4956203FEA}" destId="{2845A133-1C0A-4477-B82F-E88C22E28D1D}" srcOrd="0" destOrd="0" presId="urn:microsoft.com/office/officeart/2005/8/layout/pList2"/>
    <dgm:cxn modelId="{E28DA673-06CA-42D7-9DE1-F193A07361AD}" type="presOf" srcId="{E78A91E5-6E03-46B7-8D2E-790A4B85258F}" destId="{E43D6312-B0B8-439D-A24F-84E35A407954}" srcOrd="0" destOrd="0" presId="urn:microsoft.com/office/officeart/2005/8/layout/pList2"/>
    <dgm:cxn modelId="{8B715768-6714-463F-AE91-A044EA052FD1}" type="presOf" srcId="{7DE7053C-FAB8-47E4-8134-85B5D608EDDF}" destId="{B6D8599B-FFE7-47A2-8712-2EEB815D518C}" srcOrd="0" destOrd="0" presId="urn:microsoft.com/office/officeart/2005/8/layout/pList2"/>
    <dgm:cxn modelId="{810C74C2-548A-4579-8B24-3107AEBCA07E}" type="presOf" srcId="{71751825-C894-4D85-9033-C092443445AE}" destId="{EA7B7B4C-A440-4071-9003-1C881D1D5CD5}" srcOrd="0" destOrd="0" presId="urn:microsoft.com/office/officeart/2005/8/layout/pList2"/>
    <dgm:cxn modelId="{B435D47A-028B-413A-9E4D-8E827E271F95}" type="presOf" srcId="{A31D1073-9EAF-428C-BAED-8FDE14F585A0}" destId="{64C35508-5756-4856-AD6E-413E04CFE2C2}" srcOrd="0" destOrd="0" presId="urn:microsoft.com/office/officeart/2005/8/layout/pList2"/>
    <dgm:cxn modelId="{C8D645AD-3C25-459E-BFC6-4E0191C877DB}" srcId="{26947B1D-4DBF-4420-B968-5CF165E5A9FA}" destId="{ECE25FDD-D50A-4A12-98F2-F81E0CDD6099}" srcOrd="3" destOrd="0" parTransId="{F05661F1-8C39-4C11-AA93-858C584325FB}" sibTransId="{7DE7053C-FAB8-47E4-8134-85B5D608EDDF}"/>
    <dgm:cxn modelId="{CF9E008F-7533-41EC-AF92-FDE53DDAA1E4}" srcId="{26947B1D-4DBF-4420-B968-5CF165E5A9FA}" destId="{382EC0F5-DC1B-4131-A8CA-ED876730E86C}" srcOrd="1" destOrd="0" parTransId="{227CEA78-E567-4543-899E-6F523E18E3D7}" sibTransId="{196C7C89-B80B-4A25-A763-F64F6CA9BC5F}"/>
    <dgm:cxn modelId="{D91F71E2-A4DA-4C27-B706-54F1F6BB671B}" srcId="{26947B1D-4DBF-4420-B968-5CF165E5A9FA}" destId="{71751825-C894-4D85-9033-C092443445AE}" srcOrd="0" destOrd="0" parTransId="{139B40FD-A722-4229-A249-7CCFA5B0D07A}" sibTransId="{E78A91E5-6E03-46B7-8D2E-790A4B85258F}"/>
    <dgm:cxn modelId="{70023AD3-EB47-4918-8612-1E35DB2A6920}" srcId="{26947B1D-4DBF-4420-B968-5CF165E5A9FA}" destId="{EC9ED4DA-E0C6-4131-86FF-5C4956203FEA}" srcOrd="4" destOrd="0" parTransId="{CF085063-2A73-4228-8F3C-BCF0F3D58782}" sibTransId="{CD74AFC9-BCFF-4DE8-B60E-75EDED5554B4}"/>
    <dgm:cxn modelId="{5F08DFA7-C31E-41B0-AD6E-968BF78B9A4E}" type="presOf" srcId="{382EC0F5-DC1B-4131-A8CA-ED876730E86C}" destId="{2B64A03C-0A40-4632-92A9-1F8C3881C2B1}" srcOrd="0" destOrd="0" presId="urn:microsoft.com/office/officeart/2005/8/layout/pList2"/>
    <dgm:cxn modelId="{CD01401B-F5B8-4A66-A643-3B1B94247A34}" type="presOf" srcId="{ECE25FDD-D50A-4A12-98F2-F81E0CDD6099}" destId="{1568F667-EF87-493C-B562-1FF3C91E4424}" srcOrd="0" destOrd="0" presId="urn:microsoft.com/office/officeart/2005/8/layout/pList2"/>
    <dgm:cxn modelId="{BCE518BD-3F27-4D6A-B92E-AA671B88E246}" srcId="{26947B1D-4DBF-4420-B968-5CF165E5A9FA}" destId="{8687B757-40D7-4D55-8902-706ABF14112D}" srcOrd="2" destOrd="0" parTransId="{B7043A8B-3B9B-4788-AD73-BD1B834144E6}" sibTransId="{A31D1073-9EAF-428C-BAED-8FDE14F585A0}"/>
    <dgm:cxn modelId="{D564A74A-3B36-45BF-8B4B-4CF5291FE4B6}" type="presOf" srcId="{196C7C89-B80B-4A25-A763-F64F6CA9BC5F}" destId="{E3D121C9-E6D8-4C8C-8014-8653E456970F}" srcOrd="0" destOrd="0" presId="urn:microsoft.com/office/officeart/2005/8/layout/pList2"/>
    <dgm:cxn modelId="{0DAD84B3-B931-40D0-AC6F-944A54768766}" type="presOf" srcId="{26947B1D-4DBF-4420-B968-5CF165E5A9FA}" destId="{8C935C87-0491-4648-98B4-A95618AEDB24}" srcOrd="0" destOrd="0" presId="urn:microsoft.com/office/officeart/2005/8/layout/pList2"/>
    <dgm:cxn modelId="{E958C082-8479-4E9A-9E0C-12BB7A0F5148}" type="presOf" srcId="{8687B757-40D7-4D55-8902-706ABF14112D}" destId="{DF6F05C8-61B7-49C0-99FA-B4E736C360A5}" srcOrd="0" destOrd="0" presId="urn:microsoft.com/office/officeart/2005/8/layout/pList2"/>
    <dgm:cxn modelId="{61087A1E-86FF-4100-90E1-4EAD7905DF40}" type="presParOf" srcId="{8C935C87-0491-4648-98B4-A95618AEDB24}" destId="{A093FCC5-EF12-4A22-81C9-2928071B90DB}" srcOrd="0" destOrd="0" presId="urn:microsoft.com/office/officeart/2005/8/layout/pList2"/>
    <dgm:cxn modelId="{E991C671-41F1-4046-82DC-00C4CFA9A60A}" type="presParOf" srcId="{8C935C87-0491-4648-98B4-A95618AEDB24}" destId="{0961580F-477D-49D6-B41D-293E8C2E16CA}" srcOrd="1" destOrd="0" presId="urn:microsoft.com/office/officeart/2005/8/layout/pList2"/>
    <dgm:cxn modelId="{DCBFC94E-CC60-44CF-AF4A-DCCDD636AD46}" type="presParOf" srcId="{0961580F-477D-49D6-B41D-293E8C2E16CA}" destId="{C5618EF3-0FB7-486F-BCDA-5E4FB2B61F3D}" srcOrd="0" destOrd="0" presId="urn:microsoft.com/office/officeart/2005/8/layout/pList2"/>
    <dgm:cxn modelId="{B29629DD-7F28-460B-9317-EDB4C068642F}" type="presParOf" srcId="{C5618EF3-0FB7-486F-BCDA-5E4FB2B61F3D}" destId="{EA7B7B4C-A440-4071-9003-1C881D1D5CD5}" srcOrd="0" destOrd="0" presId="urn:microsoft.com/office/officeart/2005/8/layout/pList2"/>
    <dgm:cxn modelId="{6243971D-B349-42AE-83E9-72C493D464B0}" type="presParOf" srcId="{C5618EF3-0FB7-486F-BCDA-5E4FB2B61F3D}" destId="{DB0392CF-A4D3-4C14-B94A-672CDC03ADA0}" srcOrd="1" destOrd="0" presId="urn:microsoft.com/office/officeart/2005/8/layout/pList2"/>
    <dgm:cxn modelId="{46FE8DAB-D20C-48B6-8CF1-21B1CE2D0B72}" type="presParOf" srcId="{C5618EF3-0FB7-486F-BCDA-5E4FB2B61F3D}" destId="{8FE89553-134B-4533-A558-489D8B02E18E}" srcOrd="2" destOrd="0" presId="urn:microsoft.com/office/officeart/2005/8/layout/pList2"/>
    <dgm:cxn modelId="{8BE8FC4D-4D63-47B2-A101-E9C5D67E2FF1}" type="presParOf" srcId="{0961580F-477D-49D6-B41D-293E8C2E16CA}" destId="{E43D6312-B0B8-439D-A24F-84E35A407954}" srcOrd="1" destOrd="0" presId="urn:microsoft.com/office/officeart/2005/8/layout/pList2"/>
    <dgm:cxn modelId="{ACCCAFC6-4809-472C-94DD-257B764D8FCB}" type="presParOf" srcId="{0961580F-477D-49D6-B41D-293E8C2E16CA}" destId="{5A93AEF9-5A3C-4ED7-BB57-E5E4981B3549}" srcOrd="2" destOrd="0" presId="urn:microsoft.com/office/officeart/2005/8/layout/pList2"/>
    <dgm:cxn modelId="{64939D05-092C-428A-9110-CCC242569273}" type="presParOf" srcId="{5A93AEF9-5A3C-4ED7-BB57-E5E4981B3549}" destId="{2B64A03C-0A40-4632-92A9-1F8C3881C2B1}" srcOrd="0" destOrd="0" presId="urn:microsoft.com/office/officeart/2005/8/layout/pList2"/>
    <dgm:cxn modelId="{720978B0-BD83-42D6-B3F1-39FCF28F4362}" type="presParOf" srcId="{5A93AEF9-5A3C-4ED7-BB57-E5E4981B3549}" destId="{F778AA08-E0F5-4850-8DAF-0C40FA042067}" srcOrd="1" destOrd="0" presId="urn:microsoft.com/office/officeart/2005/8/layout/pList2"/>
    <dgm:cxn modelId="{C5C7B274-BD14-4138-931E-85D4704E635D}" type="presParOf" srcId="{5A93AEF9-5A3C-4ED7-BB57-E5E4981B3549}" destId="{A49780BB-EBC4-47E1-B4BA-287289A3F8EA}" srcOrd="2" destOrd="0" presId="urn:microsoft.com/office/officeart/2005/8/layout/pList2"/>
    <dgm:cxn modelId="{F6518F80-9D41-4162-BB47-87B5537315D0}" type="presParOf" srcId="{0961580F-477D-49D6-B41D-293E8C2E16CA}" destId="{E3D121C9-E6D8-4C8C-8014-8653E456970F}" srcOrd="3" destOrd="0" presId="urn:microsoft.com/office/officeart/2005/8/layout/pList2"/>
    <dgm:cxn modelId="{0D8B8DCC-DD19-4C7B-A6F0-73FFB2BCC082}" type="presParOf" srcId="{0961580F-477D-49D6-B41D-293E8C2E16CA}" destId="{816F9C07-9B2C-4318-94D0-C3EE55081F0B}" srcOrd="4" destOrd="0" presId="urn:microsoft.com/office/officeart/2005/8/layout/pList2"/>
    <dgm:cxn modelId="{5114EA1C-C0D0-4067-BAD2-78FF73E33635}" type="presParOf" srcId="{816F9C07-9B2C-4318-94D0-C3EE55081F0B}" destId="{DF6F05C8-61B7-49C0-99FA-B4E736C360A5}" srcOrd="0" destOrd="0" presId="urn:microsoft.com/office/officeart/2005/8/layout/pList2"/>
    <dgm:cxn modelId="{D9CD3806-B9F7-4047-8968-EA7879945B76}" type="presParOf" srcId="{816F9C07-9B2C-4318-94D0-C3EE55081F0B}" destId="{C0BFDD1D-D7A5-4231-9949-CE72C9193F6A}" srcOrd="1" destOrd="0" presId="urn:microsoft.com/office/officeart/2005/8/layout/pList2"/>
    <dgm:cxn modelId="{0EEDA3A4-95F7-4BAC-8683-32BA2652D173}" type="presParOf" srcId="{816F9C07-9B2C-4318-94D0-C3EE55081F0B}" destId="{3111B852-602F-4F7B-83EA-33865A9398EA}" srcOrd="2" destOrd="0" presId="urn:microsoft.com/office/officeart/2005/8/layout/pList2"/>
    <dgm:cxn modelId="{37DE6705-6B92-4071-92F7-1564A0CDD66A}" type="presParOf" srcId="{0961580F-477D-49D6-B41D-293E8C2E16CA}" destId="{64C35508-5756-4856-AD6E-413E04CFE2C2}" srcOrd="5" destOrd="0" presId="urn:microsoft.com/office/officeart/2005/8/layout/pList2"/>
    <dgm:cxn modelId="{3EF913AE-8DEB-4D7D-B95F-0BB902ECC0F7}" type="presParOf" srcId="{0961580F-477D-49D6-B41D-293E8C2E16CA}" destId="{292B7CAE-F8B8-4676-A18E-286491070336}" srcOrd="6" destOrd="0" presId="urn:microsoft.com/office/officeart/2005/8/layout/pList2"/>
    <dgm:cxn modelId="{9DDB54AE-CF83-40FB-ADA9-FF67CF37C44C}" type="presParOf" srcId="{292B7CAE-F8B8-4676-A18E-286491070336}" destId="{1568F667-EF87-493C-B562-1FF3C91E4424}" srcOrd="0" destOrd="0" presId="urn:microsoft.com/office/officeart/2005/8/layout/pList2"/>
    <dgm:cxn modelId="{255E6EEF-5916-45E4-A5D2-F5EE5BEF543A}" type="presParOf" srcId="{292B7CAE-F8B8-4676-A18E-286491070336}" destId="{85EF2CF6-649E-46EE-BFCB-BCC95203F867}" srcOrd="1" destOrd="0" presId="urn:microsoft.com/office/officeart/2005/8/layout/pList2"/>
    <dgm:cxn modelId="{60F6FC5B-6005-4525-8855-8D9E51796EAC}" type="presParOf" srcId="{292B7CAE-F8B8-4676-A18E-286491070336}" destId="{3B04D43C-8515-41A4-86DF-C1AFB37950BB}" srcOrd="2" destOrd="0" presId="urn:microsoft.com/office/officeart/2005/8/layout/pList2"/>
    <dgm:cxn modelId="{0480DB8E-F1FB-47E5-AB35-C175770DFF40}" type="presParOf" srcId="{0961580F-477D-49D6-B41D-293E8C2E16CA}" destId="{B6D8599B-FFE7-47A2-8712-2EEB815D518C}" srcOrd="7" destOrd="0" presId="urn:microsoft.com/office/officeart/2005/8/layout/pList2"/>
    <dgm:cxn modelId="{E97389B2-E80A-479B-993C-B7760757634C}" type="presParOf" srcId="{0961580F-477D-49D6-B41D-293E8C2E16CA}" destId="{8DA16168-FB8F-4CB3-973E-9B10DA36CDA9}" srcOrd="8" destOrd="0" presId="urn:microsoft.com/office/officeart/2005/8/layout/pList2"/>
    <dgm:cxn modelId="{62534C3D-A255-460E-9534-241ED31BBA31}" type="presParOf" srcId="{8DA16168-FB8F-4CB3-973E-9B10DA36CDA9}" destId="{2845A133-1C0A-4477-B82F-E88C22E28D1D}" srcOrd="0" destOrd="0" presId="urn:microsoft.com/office/officeart/2005/8/layout/pList2"/>
    <dgm:cxn modelId="{8EF7085D-B5CD-49C9-92FB-E3E67CDD9278}" type="presParOf" srcId="{8DA16168-FB8F-4CB3-973E-9B10DA36CDA9}" destId="{17D7ECFD-A651-406A-9A12-17F2FF4CD7A7}" srcOrd="1" destOrd="0" presId="urn:microsoft.com/office/officeart/2005/8/layout/pList2"/>
    <dgm:cxn modelId="{2105708B-7D73-4BEA-8468-B7BBBC8F41BD}" type="presParOf" srcId="{8DA16168-FB8F-4CB3-973E-9B10DA36CDA9}" destId="{DF6DCC69-84C0-4448-9A7F-3B1A109C740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93FCC5-EF12-4A22-81C9-2928071B90DB}">
      <dsp:nvSpPr>
        <dsp:cNvPr id="0" name=""/>
        <dsp:cNvSpPr/>
      </dsp:nvSpPr>
      <dsp:spPr>
        <a:xfrm>
          <a:off x="0" y="16783"/>
          <a:ext cx="10503248" cy="209276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89553-134B-4533-A558-489D8B02E18E}">
      <dsp:nvSpPr>
        <dsp:cNvPr id="0" name=""/>
        <dsp:cNvSpPr/>
      </dsp:nvSpPr>
      <dsp:spPr>
        <a:xfrm>
          <a:off x="318472" y="279034"/>
          <a:ext cx="1827093" cy="153469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321" b="-55847"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B7B4C-A440-4071-9003-1C881D1D5CD5}">
      <dsp:nvSpPr>
        <dsp:cNvPr id="0" name=""/>
        <dsp:cNvSpPr/>
      </dsp:nvSpPr>
      <dsp:spPr>
        <a:xfrm rot="10800000">
          <a:off x="318472" y="2092760"/>
          <a:ext cx="1827093" cy="25578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256032" tIns="256032" rIns="256032" bIns="256032" numCol="1" spcCol="1270" anchor="ctr" anchorCtr="0">
          <a:noAutofit/>
        </a:bodyPr>
        <a:lstStyle/>
        <a:p>
          <a:pPr lvl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600" kern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蔡元培</a:t>
          </a:r>
          <a:endParaRPr lang="zh-HK" altLang="en-US" sz="3600" kern="1200" dirty="0">
            <a:solidFill>
              <a:schemeClr val="bg1"/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 rot="10800000">
        <a:off x="374661" y="2092760"/>
        <a:ext cx="1714715" cy="2501630"/>
      </dsp:txXfrm>
    </dsp:sp>
    <dsp:sp modelId="{A49780BB-EBC4-47E1-B4BA-287289A3F8EA}">
      <dsp:nvSpPr>
        <dsp:cNvPr id="0" name=""/>
        <dsp:cNvSpPr/>
      </dsp:nvSpPr>
      <dsp:spPr>
        <a:xfrm>
          <a:off x="2328274" y="279034"/>
          <a:ext cx="1827093" cy="153469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737" b="-55263"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4A03C-0A40-4632-92A9-1F8C3881C2B1}">
      <dsp:nvSpPr>
        <dsp:cNvPr id="0" name=""/>
        <dsp:cNvSpPr/>
      </dsp:nvSpPr>
      <dsp:spPr>
        <a:xfrm rot="10800000">
          <a:off x="2328274" y="2092760"/>
          <a:ext cx="1827093" cy="25578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陳獨秀</a:t>
          </a:r>
          <a:endParaRPr lang="en-US" altLang="zh-CN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2384463" y="2092760"/>
        <a:ext cx="1714715" cy="2501630"/>
      </dsp:txXfrm>
    </dsp:sp>
    <dsp:sp modelId="{3111B852-602F-4F7B-83EA-33865A9398EA}">
      <dsp:nvSpPr>
        <dsp:cNvPr id="0" name=""/>
        <dsp:cNvSpPr/>
      </dsp:nvSpPr>
      <dsp:spPr>
        <a:xfrm>
          <a:off x="4338077" y="279034"/>
          <a:ext cx="1827093" cy="153469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F05C8-61B7-49C0-99FA-B4E736C360A5}">
      <dsp:nvSpPr>
        <dsp:cNvPr id="0" name=""/>
        <dsp:cNvSpPr/>
      </dsp:nvSpPr>
      <dsp:spPr>
        <a:xfrm rot="10800000">
          <a:off x="4338077" y="2092760"/>
          <a:ext cx="1827093" cy="25578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魯 迅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4394266" y="2092760"/>
        <a:ext cx="1714715" cy="2501630"/>
      </dsp:txXfrm>
    </dsp:sp>
    <dsp:sp modelId="{3B04D43C-8515-41A4-86DF-C1AFB37950BB}">
      <dsp:nvSpPr>
        <dsp:cNvPr id="0" name=""/>
        <dsp:cNvSpPr/>
      </dsp:nvSpPr>
      <dsp:spPr>
        <a:xfrm>
          <a:off x="6347879" y="279034"/>
          <a:ext cx="1827093" cy="153469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737" b="-55263"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68F667-EF87-493C-B562-1FF3C91E4424}">
      <dsp:nvSpPr>
        <dsp:cNvPr id="0" name=""/>
        <dsp:cNvSpPr/>
      </dsp:nvSpPr>
      <dsp:spPr>
        <a:xfrm rot="10800000">
          <a:off x="6347879" y="2092760"/>
          <a:ext cx="1827093" cy="25578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顧維鈞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6404068" y="2092760"/>
        <a:ext cx="1714715" cy="2501630"/>
      </dsp:txXfrm>
    </dsp:sp>
    <dsp:sp modelId="{DF6DCC69-84C0-4448-9A7F-3B1A109C740E}">
      <dsp:nvSpPr>
        <dsp:cNvPr id="0" name=""/>
        <dsp:cNvSpPr/>
      </dsp:nvSpPr>
      <dsp:spPr>
        <a:xfrm>
          <a:off x="8357682" y="279034"/>
          <a:ext cx="1827093" cy="1534691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63" b="-52937"/>
          </a:stretch>
        </a:blip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45A133-1C0A-4477-B82F-E88C22E28D1D}">
      <dsp:nvSpPr>
        <dsp:cNvPr id="0" name=""/>
        <dsp:cNvSpPr/>
      </dsp:nvSpPr>
      <dsp:spPr>
        <a:xfrm rot="10800000">
          <a:off x="8357682" y="2092760"/>
          <a:ext cx="1827093" cy="2557819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48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256032" tIns="256032" rIns="256032" bIns="256032" numCol="1" spcCol="127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3600" kern="12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rPr>
            <a:t>胡 適</a:t>
          </a:r>
          <a:endParaRPr lang="zh-HK" altLang="en-US" sz="3600" kern="1200" dirty="0">
            <a:solidFill>
              <a:prstClr val="white"/>
            </a:solidFill>
            <a:latin typeface="微軟正黑體" panose="020B0604030504040204" pitchFamily="34" charset="-120"/>
            <a:ea typeface="微軟正黑體" panose="020B0604030504040204" pitchFamily="34" charset="-120"/>
            <a:cs typeface="+mn-cs"/>
          </a:endParaRPr>
        </a:p>
      </dsp:txBody>
      <dsp:txXfrm rot="10800000">
        <a:off x="8413871" y="2092760"/>
        <a:ext cx="1714715" cy="2501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3" name="日期預留位置 2"/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B371FDD4-1ACE-4353-829D-0505EA0F4DC5}" type="datetime1">
              <a:rPr lang="zh-TW" altLang="en-US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2019/10/17</a:t>
            </a:fld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2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zh-TW" altLang="en-US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3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06834459-7356-44BF-850D-8B30C4FB3B6B}" type="slidenum">
              <a:rPr lang="en-US" altLang="zh-TW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pPr algn="r" rtl="0"/>
              <a:t>‹#›</a:t>
            </a:fld>
            <a:endParaRPr lang="en-US" altLang="zh-TW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預留位置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C3A96AD4-FA7B-45A4-B8C6-63FF3B17A7BB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4" name="投影片圖像預留位置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zh-TW" altLang="en-US" noProof="0" dirty="0"/>
          </a:p>
        </p:txBody>
      </p:sp>
      <p:sp>
        <p:nvSpPr>
          <p:cNvPr id="5" name="備忘稿預留位置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4"/>
          </p:nvPr>
        </p:nvSpPr>
        <p:spPr>
          <a:xfrm>
            <a:off x="1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A3C37BE-C303-496D-B5CD-85F2937540FC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crosoft JhengHei UI" panose="020B0604030504040204" pitchFamily="34" charset="-120"/>
        <a:ea typeface="Microsoft JhengHei UI" panose="020B0604030504040204" pitchFamily="34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altLang="zh-TW" smtClean="0"/>
              <a:pPr/>
              <a:t>69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752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按一下以編輯母片子標題樣式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59B422B-3BF5-43B3-9165-CCDB821825AF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B725DB8-7E1F-4134-B0B4-81426C2F1419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含圖片的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直線接點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接點​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群組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直線接點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zh-TW" altLang="en-US" noProof="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800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zh-TW" altLang="en-US" noProof="0"/>
              <a:t>按一下以編輯母片子標題樣式</a:t>
            </a:r>
            <a:endParaRPr lang="zh-TW" altLang="en-US" noProof="0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sp>
        <p:nvSpPr>
          <p:cNvPr id="11" name="圖片預留位置 10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 rtl="0">
              <a:buNone/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19" name="說明文字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rtl="0"/>
            <a:r>
              <a:rPr lang="zh-TW" altLang="en-US" sz="1200" b="1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附註</a:t>
            </a:r>
            <a:r>
              <a:rPr lang="en-US" altLang="zh-TW" sz="1200" b="1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︰</a:t>
            </a:r>
          </a:p>
          <a:p>
            <a:pPr rtl="0"/>
            <a:r>
              <a:rPr lang="zh-TW" altLang="en-US" sz="1200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若要變更此投影片上的影像，請選取該影像並將其刪除。然後按一下預留位置中的 </a:t>
            </a:r>
            <a:r>
              <a:rPr lang="en-US" altLang="zh-TW" sz="1200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[</a:t>
            </a:r>
            <a:r>
              <a:rPr lang="zh-TW" altLang="en-US" sz="1200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圖片</a:t>
            </a:r>
            <a:r>
              <a:rPr lang="en-US" altLang="zh-TW" sz="1200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] </a:t>
            </a:r>
            <a:r>
              <a:rPr lang="zh-TW" altLang="en-US" sz="1200" i="1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  <a:cs typeface="Arial" pitchFamily="34" charset="0"/>
              </a:rPr>
              <a:t>圖示以插入您自己的影像。</a:t>
            </a:r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群組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直線接點​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矩形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zh-TW" altLang="en-US" noProof="0" dirty="0">
                <a:latin typeface="Microsoft JhengHei UI" panose="020B0604030504040204" pitchFamily="34" charset="-120"/>
                <a:ea typeface="Microsoft JhengHei UI" panose="020B0604030504040204" pitchFamily="34" charset="-120"/>
              </a:endParaRPr>
            </a:p>
          </p:txBody>
        </p:sp>
        <p:grpSp>
          <p:nvGrpSpPr>
            <p:cNvPr id="11" name="群組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直線接點​​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接點​​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 algn="l" rtl="0">
              <a:defRPr sz="4400" cap="all" baseline="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5F88363-1F06-484F-8EF8-105DD2962615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  <a:lvl9pPr algn="l" rtl="0">
              <a:defRPr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 algn="l" rtl="0"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  <a:lvl6pPr algn="l" rtl="0">
              <a:defRPr/>
            </a:lvl6pPr>
            <a:lvl7pPr algn="l" rtl="0">
              <a:defRPr/>
            </a:lvl7pPr>
            <a:lvl8pPr algn="l" rtl="0">
              <a:defRPr/>
            </a:lvl8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A25015EE-A651-48B6-9DC6-905699ADF8ED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noProof="0" smtClean="0"/>
              <a:pPr/>
              <a:t>‹#›</a:t>
            </a:fld>
            <a:endParaRPr lang="zh-TW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4" name="內容預留位置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5" name="文字預留位置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6" name="內容預留位置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  <a:lvl2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2pPr>
            <a:lvl3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3pPr>
            <a:lvl4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4pPr>
            <a:lvl5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5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7" name="日期預留位置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8E8B0A60-0F1A-4E29-9883-18EE76F0CFF8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8" name="頁尾預留位置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9" name="投影片編號預留位置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日期預留位置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1825917-AF7F-4360-B651-0C1870BBDB38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4" name="頁尾預留位置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5" name="投影片編號預留位置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預留位置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EE9807A-A7EC-48A6-8C49-0D504F76532B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3" name="頁尾預留位置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4" name="投影片編號預留位置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 algn="l" rtl="0">
              <a:defRPr sz="2000"/>
            </a:lvl1pPr>
            <a:lvl2pPr algn="l" rtl="0">
              <a:defRPr sz="1600"/>
            </a:lvl2pPr>
            <a:lvl3pPr algn="l" rtl="0">
              <a:defRPr sz="1600"/>
            </a:lvl3pPr>
            <a:lvl4pPr algn="l" rtl="0">
              <a:defRPr sz="14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7B48C6C-65B7-481E-987C-5E2442136467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 algn="l" rtl="0">
              <a:defRPr sz="3200"/>
            </a:lvl1pPr>
          </a:lstStyle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圖片預留位置 2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 rtl="0">
              <a:buNone/>
              <a:defRPr sz="20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zh-TW" altLang="en-US" noProof="0"/>
              <a:t>按一下圖示以新增圖片</a:t>
            </a:r>
            <a:endParaRPr lang="zh-TW" altLang="en-US" noProof="0" dirty="0"/>
          </a:p>
        </p:txBody>
      </p:sp>
      <p:sp>
        <p:nvSpPr>
          <p:cNvPr id="4" name="文字預留位置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zh-TW" altLang="en-US" noProof="0"/>
              <a:t>按一下以編輯母片文字樣式</a:t>
            </a:r>
          </a:p>
        </p:txBody>
      </p:sp>
      <p:sp>
        <p:nvSpPr>
          <p:cNvPr id="5" name="日期預留位置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B2563F1-500E-408A-A491-AE24D688795F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6" name="頁尾預留位置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7" name="投影片編號預留位置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87B3416-5CF5-4927-985D-18A895A86DC6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zh-TW" altLang="en-US" noProof="0"/>
              <a:t>按一下以編輯母片標題樣式</a:t>
            </a:r>
            <a:endParaRPr lang="zh-TW" altLang="en-US" noProof="0" dirty="0"/>
          </a:p>
        </p:txBody>
      </p:sp>
      <p:sp>
        <p:nvSpPr>
          <p:cNvPr id="3" name="直排文字預留位置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zh-TW" altLang="en-US" noProof="0"/>
              <a:t>按一下以編輯母片文字樣式</a:t>
            </a:r>
          </a:p>
          <a:p>
            <a:pPr lvl="1" rtl="0"/>
            <a:r>
              <a:rPr lang="zh-TW" altLang="en-US" noProof="0"/>
              <a:t>第二層</a:t>
            </a:r>
          </a:p>
          <a:p>
            <a:pPr lvl="2" rtl="0"/>
            <a:r>
              <a:rPr lang="zh-TW" altLang="en-US" noProof="0"/>
              <a:t>第三層</a:t>
            </a:r>
          </a:p>
          <a:p>
            <a:pPr lvl="3" rtl="0"/>
            <a:r>
              <a:rPr lang="zh-TW" altLang="en-US" noProof="0"/>
              <a:t>第四層</a:t>
            </a:r>
          </a:p>
          <a:p>
            <a:pPr lvl="4" rtl="0"/>
            <a:r>
              <a:rPr lang="zh-TW" altLang="en-US" noProof="0"/>
              <a:t>第五層</a:t>
            </a:r>
            <a:endParaRPr lang="zh-TW" altLang="en-US" noProof="0" dirty="0"/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7889B35-78A4-45CE-AD89-6D92CED8C8C3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en-US" altLang="zh-TW" noProof="0" smtClean="0"/>
              <a:t>‹#›</a:t>
            </a:fld>
            <a:endParaRPr lang="en-US" altLang="zh-TW" noProof="0" dirty="0"/>
          </a:p>
        </p:txBody>
      </p:sp>
      <p:grpSp>
        <p:nvGrpSpPr>
          <p:cNvPr id="7" name="群組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直線接點​​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線接點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預留位置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3" name="文字預留位置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zh-TW" altLang="en-US" noProof="0" dirty="0"/>
              <a:t>按一下以編輯母片文字樣式</a:t>
            </a:r>
          </a:p>
          <a:p>
            <a:pPr lvl="1" rtl="0"/>
            <a:r>
              <a:rPr lang="zh-TW" altLang="en-US" noProof="0" dirty="0"/>
              <a:t>第二層</a:t>
            </a:r>
          </a:p>
          <a:p>
            <a:pPr lvl="2" rtl="0"/>
            <a:r>
              <a:rPr lang="zh-TW" altLang="en-US" noProof="0" dirty="0"/>
              <a:t>第三層</a:t>
            </a:r>
          </a:p>
          <a:p>
            <a:pPr lvl="3" rtl="0"/>
            <a:r>
              <a:rPr lang="zh-TW" altLang="en-US" noProof="0" dirty="0"/>
              <a:t>第四層</a:t>
            </a:r>
          </a:p>
          <a:p>
            <a:pPr lvl="4" rtl="0"/>
            <a:r>
              <a:rPr lang="zh-TW" altLang="en-US" noProof="0" dirty="0"/>
              <a:t>第五層</a:t>
            </a:r>
          </a:p>
          <a:p>
            <a:pPr lvl="5" rtl="0"/>
            <a:r>
              <a:rPr lang="zh-TW" altLang="en-US" noProof="0" dirty="0"/>
              <a:t>第六層</a:t>
            </a:r>
          </a:p>
          <a:p>
            <a:pPr lvl="6" rtl="0"/>
            <a:r>
              <a:rPr lang="zh-TW" altLang="en-US" noProof="0" dirty="0"/>
              <a:t>第七層</a:t>
            </a:r>
          </a:p>
          <a:p>
            <a:pPr lvl="7" rtl="0"/>
            <a:r>
              <a:rPr lang="zh-TW" altLang="en-US" noProof="0" dirty="0"/>
              <a:t>第八層</a:t>
            </a:r>
          </a:p>
          <a:p>
            <a:pPr lvl="8" rtl="0"/>
            <a:r>
              <a:rPr lang="zh-TW" altLang="en-US" noProof="0" dirty="0"/>
              <a:t>第九層</a:t>
            </a:r>
          </a:p>
        </p:txBody>
      </p:sp>
      <p:sp>
        <p:nvSpPr>
          <p:cNvPr id="4" name="日期預留位置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EB9DC7F4-5BF6-457F-99BE-03398AF10899}" type="datetime1">
              <a:rPr lang="zh-TW" altLang="en-US" smtClean="0"/>
              <a:pPr/>
              <a:t>2019/10/17</a:t>
            </a:fld>
            <a:endParaRPr lang="zh-TW" altLang="en-US" dirty="0"/>
          </a:p>
        </p:txBody>
      </p:sp>
      <p:sp>
        <p:nvSpPr>
          <p:cNvPr id="5" name="頁尾預留位置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endParaRPr lang="zh-TW" altLang="en-US" noProof="0" dirty="0"/>
          </a:p>
        </p:txBody>
      </p:sp>
      <p:sp>
        <p:nvSpPr>
          <p:cNvPr id="6" name="投影片編號預留位置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 rtl="0">
              <a:defRPr sz="1200">
                <a:solidFill>
                  <a:schemeClr val="tx1">
                    <a:lumMod val="60000"/>
                    <a:lumOff val="40000"/>
                  </a:schemeClr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defRPr>
            </a:lvl1pPr>
          </a:lstStyle>
          <a:p>
            <a:fld id="{0FF54DE5-C571-48E8-A5BC-B369434E2F4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grpSp>
        <p:nvGrpSpPr>
          <p:cNvPr id="15" name="群組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直線接點​​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接點​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Microsoft JhengHei UI" panose="020B0604030504040204" pitchFamily="34" charset="-120"/>
          <a:ea typeface="Microsoft JhengHei UI" panose="020B0604030504040204" pitchFamily="34" charset="-120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diagramLayout" Target="../diagrams/layout1.xml"/><Relationship Id="rId7" Type="http://schemas.openxmlformats.org/officeDocument/2006/relationships/slide" Target="slide23.xml"/><Relationship Id="rId12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11" Type="http://schemas.openxmlformats.org/officeDocument/2006/relationships/slide" Target="slide60.xml"/><Relationship Id="rId5" Type="http://schemas.openxmlformats.org/officeDocument/2006/relationships/diagramColors" Target="../diagrams/colors1.xml"/><Relationship Id="rId10" Type="http://schemas.openxmlformats.org/officeDocument/2006/relationships/slide" Target="slide50.xml"/><Relationship Id="rId4" Type="http://schemas.openxmlformats.org/officeDocument/2006/relationships/diagramQuickStyle" Target="../diagrams/quickStyle1.xml"/><Relationship Id="rId9" Type="http://schemas.openxmlformats.org/officeDocument/2006/relationships/slide" Target="slide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2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FwipRcSL3Q?start=267&amp;feature=oembed" TargetMode="External"/><Relationship Id="rId4" Type="http://schemas.openxmlformats.org/officeDocument/2006/relationships/image" Target="../media/image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0.png"/><Relationship Id="rId4" Type="http://schemas.openxmlformats.org/officeDocument/2006/relationships/image" Target="../media/image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b.gov.hk/attachment/tc/curriculum-development/kla/pshe/references-and-resources/chinese-history/chow_ref1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master-insight.com/&#20116;&#22235;&#31934;&#31070;&#21450;&#20854;&#29694;&#20195;&#24847;&#32681;/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ctrTitle"/>
          </p:nvPr>
        </p:nvSpPr>
        <p:spPr>
          <a:xfrm>
            <a:off x="0" y="1882715"/>
            <a:ext cx="6365627" cy="2326976"/>
          </a:xfrm>
        </p:spPr>
        <p:txBody>
          <a:bodyPr rtlCol="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年度中國歷史人物選</a:t>
            </a:r>
            <a:r>
              <a:rPr lang="zh-CN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舉</a:t>
            </a:r>
            <a:r>
              <a:rPr lang="en-US" altLang="zh-TW" sz="36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2019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/>
            </a:r>
            <a:b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</a:b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暨專題研習報告</a:t>
            </a:r>
            <a:endParaRPr lang="zh-TW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7" name="副標題 6"/>
          <p:cNvSpPr>
            <a:spLocks noGrp="1"/>
          </p:cNvSpPr>
          <p:nvPr>
            <p:ph type="subTitle" idx="1"/>
          </p:nvPr>
        </p:nvSpPr>
        <p:spPr>
          <a:xfrm>
            <a:off x="117361" y="4246354"/>
            <a:ext cx="6130903" cy="728931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4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候選歷史人物簡介</a:t>
            </a:r>
          </a:p>
        </p:txBody>
      </p:sp>
      <p:pic>
        <p:nvPicPr>
          <p:cNvPr id="4" name="圖片預留位置 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65627" y="1882715"/>
            <a:ext cx="5826373" cy="3092570"/>
          </a:xfrm>
        </p:spPr>
      </p:pic>
      <p:pic>
        <p:nvPicPr>
          <p:cNvPr id="3" name="圖片 2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0B54150-6596-4C8F-8E65-F5A41546E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088" y="231356"/>
            <a:ext cx="5326507" cy="68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4036147-88FE-49F1-8BF3-A0AB5AB91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年度中國歷史人物選舉</a:t>
            </a:r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暨專題研習報告</a:t>
            </a:r>
            <a:endParaRPr lang="zh-HK" alt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C9F732B1-1A71-48FA-BAD3-4AE8441AA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活動分為兩個階段：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第一階段：歷史人物選舉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2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第二階段：專題研習報告比賽</a:t>
            </a:r>
          </a:p>
          <a:p>
            <a:pPr>
              <a:lnSpc>
                <a:spcPct val="150000"/>
              </a:lnSpc>
            </a:pP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參加者須先瞭解各位候選歷史人物生平事跡，繼而投選其認為最賦    </a:t>
            </a:r>
            <a:endParaRPr lang="en-US" altLang="zh-TW" sz="2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2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有特別歷史意義的人物作為年度代表，依此撰寫專題研習報告。</a:t>
            </a:r>
          </a:p>
          <a:p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999CBAF6-3E64-42AB-A23F-82E41A8A4B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2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8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「五四運動」</a:t>
            </a:r>
            <a:r>
              <a:rPr lang="en-US" altLang="zh-TW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TW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周年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活動緣起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56E5121-5569-42B6-8D7D-41753F116B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7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憶古思今：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TW" altLang="en-US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4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預留位置 2"/>
          <p:cNvSpPr>
            <a:spLocks noGrp="1"/>
          </p:cNvSpPr>
          <p:nvPr>
            <p:ph idx="1"/>
          </p:nvPr>
        </p:nvSpPr>
        <p:spPr>
          <a:xfrm>
            <a:off x="1104899" y="1600200"/>
            <a:ext cx="10286541" cy="3996369"/>
          </a:xfrm>
        </p:spPr>
        <p:txBody>
          <a:bodyPr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年，毋庸置疑是「五四」時期色彩濃重的一筆，時至今日已是</a:t>
            </a:r>
            <a:r>
              <a:rPr lang="en-US" altLang="zh-CN" sz="2400" b="1" dirty="0">
                <a:solidFill>
                  <a:srgbClr val="8EA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lang="zh-CN" altLang="en-US" sz="2400" b="1" dirty="0">
                <a:solidFill>
                  <a:srgbClr val="8EAF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endParaRPr lang="en-US" altLang="zh-CN" sz="2400" b="1" dirty="0">
              <a:solidFill>
                <a:srgbClr val="D46A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紀念這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段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非凡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的歷史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讓年青一代全面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瞭解「五四運動」的歷史面貌及相關的事件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認識歷史人物對國家及社會文化的貢獻，憶古思今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是次活動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將以</a:t>
            </a:r>
            <a:r>
              <a:rPr lang="zh-TW" altLang="en-US" sz="24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「吾土吾民，圖強奮進」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為思考方向，推舉五位息息相關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歷史人物：</a:t>
            </a:r>
            <a:r>
              <a:rPr lang="zh-TW" altLang="en-US" sz="2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b="1" u="sng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，作為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年度候選人物</a:t>
            </a:r>
          </a:p>
          <a:p>
            <a:pPr rtl="0"/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F874997-64BD-46BE-90FD-9F480F722E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DC00C5E-9193-4FCF-8601-49B8F9C540C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50848" y="658538"/>
            <a:ext cx="11290300" cy="6365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五位候選歷史人物，分別是：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5" name="資料庫圖表 64">
            <a:extLst>
              <a:ext uri="{FF2B5EF4-FFF2-40B4-BE49-F238E27FC236}">
                <a16:creationId xmlns:a16="http://schemas.microsoft.com/office/drawing/2014/main" xmlns="" id="{C83EE461-6F33-4BA6-8218-8AFD4D2E6B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533418"/>
              </p:ext>
            </p:extLst>
          </p:nvPr>
        </p:nvGraphicFramePr>
        <p:xfrm>
          <a:off x="844374" y="1548882"/>
          <a:ext cx="10503248" cy="4650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5A5FA8F0-E781-48D5-B82C-09FCFFCEEFD9}"/>
              </a:ext>
            </a:extLst>
          </p:cNvPr>
          <p:cNvSpPr txBox="1"/>
          <p:nvPr/>
        </p:nvSpPr>
        <p:spPr>
          <a:xfrm>
            <a:off x="9211412" y="3323494"/>
            <a:ext cx="179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1891~1962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ACC9DF3C-428E-4B93-80EC-ABF22E42E777}"/>
              </a:ext>
            </a:extLst>
          </p:cNvPr>
          <p:cNvSpPr txBox="1"/>
          <p:nvPr/>
        </p:nvSpPr>
        <p:spPr>
          <a:xfrm>
            <a:off x="1186958" y="3323494"/>
            <a:ext cx="179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1868~1940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4ADB2CF9-9A1E-4489-BC1A-D612DA6F0C80}"/>
              </a:ext>
            </a:extLst>
          </p:cNvPr>
          <p:cNvSpPr txBox="1"/>
          <p:nvPr/>
        </p:nvSpPr>
        <p:spPr>
          <a:xfrm>
            <a:off x="7205302" y="3323494"/>
            <a:ext cx="179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1888~1985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CFADA9AB-8A5F-4293-ACCF-6726D16EB32C}"/>
              </a:ext>
            </a:extLst>
          </p:cNvPr>
          <p:cNvSpPr txBox="1"/>
          <p:nvPr/>
        </p:nvSpPr>
        <p:spPr>
          <a:xfrm>
            <a:off x="5199192" y="3323494"/>
            <a:ext cx="179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1881~1936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1C0BF33C-0488-4BDF-B1AE-A324AB876D29}"/>
              </a:ext>
            </a:extLst>
          </p:cNvPr>
          <p:cNvSpPr txBox="1"/>
          <p:nvPr/>
        </p:nvSpPr>
        <p:spPr>
          <a:xfrm>
            <a:off x="3193082" y="3323494"/>
            <a:ext cx="1793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HK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1879~1942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</a:p>
        </p:txBody>
      </p:sp>
      <p:sp>
        <p:nvSpPr>
          <p:cNvPr id="10" name="動作按鈕: 空白 9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xmlns="" id="{89D55250-A544-4D47-8B70-0E8083405C65}"/>
              </a:ext>
            </a:extLst>
          </p:cNvPr>
          <p:cNvSpPr/>
          <p:nvPr/>
        </p:nvSpPr>
        <p:spPr>
          <a:xfrm>
            <a:off x="1613989" y="5467438"/>
            <a:ext cx="939567" cy="545284"/>
          </a:xfrm>
          <a:prstGeom prst="actionButtonBlank">
            <a:avLst/>
          </a:prstGeom>
          <a:solidFill>
            <a:schemeClr val="bg2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>
                <a:solidFill>
                  <a:schemeClr val="tx1"/>
                </a:solidFill>
              </a:rPr>
              <a:t>☝</a:t>
            </a:r>
            <a:endParaRPr lang="zh-HK" altLang="en-US" dirty="0">
              <a:solidFill>
                <a:schemeClr val="tx1"/>
              </a:solidFill>
            </a:endParaRPr>
          </a:p>
        </p:txBody>
      </p:sp>
      <p:sp>
        <p:nvSpPr>
          <p:cNvPr id="12" name="動作按鈕: 空白 11">
            <a:hlinkClick r:id="rId8" action="ppaction://hlinksldjump" highlightClick="1"/>
            <a:extLst>
              <a:ext uri="{FF2B5EF4-FFF2-40B4-BE49-F238E27FC236}">
                <a16:creationId xmlns:a16="http://schemas.microsoft.com/office/drawing/2014/main" xmlns="" id="{6C516AC7-0164-443B-8421-E4C8147534B8}"/>
              </a:ext>
            </a:extLst>
          </p:cNvPr>
          <p:cNvSpPr/>
          <p:nvPr/>
        </p:nvSpPr>
        <p:spPr>
          <a:xfrm>
            <a:off x="3620113" y="5467438"/>
            <a:ext cx="939567" cy="545284"/>
          </a:xfrm>
          <a:prstGeom prst="actionButtonBlank">
            <a:avLst/>
          </a:prstGeom>
          <a:solidFill>
            <a:schemeClr val="bg2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>
                <a:solidFill>
                  <a:schemeClr val="tx1"/>
                </a:solidFill>
              </a:rPr>
              <a:t>☝</a:t>
            </a:r>
            <a:endParaRPr lang="zh-HK" altLang="en-US" dirty="0">
              <a:solidFill>
                <a:schemeClr val="tx1"/>
              </a:solidFill>
            </a:endParaRPr>
          </a:p>
        </p:txBody>
      </p:sp>
      <p:sp>
        <p:nvSpPr>
          <p:cNvPr id="13" name="動作按鈕: 空白 12">
            <a:hlinkClick r:id="rId9" action="ppaction://hlinksldjump" highlightClick="1"/>
            <a:extLst>
              <a:ext uri="{FF2B5EF4-FFF2-40B4-BE49-F238E27FC236}">
                <a16:creationId xmlns:a16="http://schemas.microsoft.com/office/drawing/2014/main" xmlns="" id="{5038EF85-FC83-47C3-B851-3BB06EF224EB}"/>
              </a:ext>
            </a:extLst>
          </p:cNvPr>
          <p:cNvSpPr/>
          <p:nvPr/>
        </p:nvSpPr>
        <p:spPr>
          <a:xfrm>
            <a:off x="5626214" y="5447555"/>
            <a:ext cx="939567" cy="545284"/>
          </a:xfrm>
          <a:prstGeom prst="actionButtonBlank">
            <a:avLst/>
          </a:prstGeom>
          <a:solidFill>
            <a:schemeClr val="bg2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>
                <a:solidFill>
                  <a:schemeClr val="tx1"/>
                </a:solidFill>
              </a:rPr>
              <a:t>☝</a:t>
            </a:r>
            <a:endParaRPr lang="zh-HK" altLang="en-US" dirty="0">
              <a:solidFill>
                <a:schemeClr val="tx1"/>
              </a:solidFill>
            </a:endParaRPr>
          </a:p>
        </p:txBody>
      </p:sp>
      <p:sp>
        <p:nvSpPr>
          <p:cNvPr id="14" name="動作按鈕: 空白 13">
            <a:hlinkClick r:id="rId10" action="ppaction://hlinksldjump" highlightClick="1"/>
            <a:extLst>
              <a:ext uri="{FF2B5EF4-FFF2-40B4-BE49-F238E27FC236}">
                <a16:creationId xmlns:a16="http://schemas.microsoft.com/office/drawing/2014/main" xmlns="" id="{39121C28-C04A-4702-B68A-6586B1EFE83D}"/>
              </a:ext>
            </a:extLst>
          </p:cNvPr>
          <p:cNvSpPr/>
          <p:nvPr/>
        </p:nvSpPr>
        <p:spPr>
          <a:xfrm>
            <a:off x="7632333" y="5447555"/>
            <a:ext cx="939567" cy="545284"/>
          </a:xfrm>
          <a:prstGeom prst="actionButtonBlank">
            <a:avLst/>
          </a:prstGeom>
          <a:solidFill>
            <a:schemeClr val="bg2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 dirty="0">
                <a:solidFill>
                  <a:schemeClr val="tx1"/>
                </a:solidFill>
              </a:rPr>
              <a:t>☝</a:t>
            </a:r>
          </a:p>
        </p:txBody>
      </p:sp>
      <p:sp>
        <p:nvSpPr>
          <p:cNvPr id="15" name="動作按鈕: 空白 14">
            <a:hlinkClick r:id="rId11" action="ppaction://hlinksldjump" highlightClick="1"/>
            <a:extLst>
              <a:ext uri="{FF2B5EF4-FFF2-40B4-BE49-F238E27FC236}">
                <a16:creationId xmlns:a16="http://schemas.microsoft.com/office/drawing/2014/main" xmlns="" id="{5B10557F-68C6-4C8F-A9E2-5717D5FD5D4B}"/>
              </a:ext>
            </a:extLst>
          </p:cNvPr>
          <p:cNvSpPr/>
          <p:nvPr/>
        </p:nvSpPr>
        <p:spPr>
          <a:xfrm>
            <a:off x="9638444" y="5447555"/>
            <a:ext cx="939567" cy="545284"/>
          </a:xfrm>
          <a:prstGeom prst="actionButtonBlank">
            <a:avLst/>
          </a:prstGeom>
          <a:solidFill>
            <a:schemeClr val="bg2"/>
          </a:solidFill>
          <a:ln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>
                <a:solidFill>
                  <a:schemeClr val="tx1"/>
                </a:solidFill>
              </a:rPr>
              <a:t>☝</a:t>
            </a:r>
            <a:endParaRPr lang="zh-HK" altLang="en-US" dirty="0">
              <a:solidFill>
                <a:schemeClr val="tx1"/>
              </a:solidFill>
            </a:endParaRPr>
          </a:p>
        </p:txBody>
      </p:sp>
      <p:pic>
        <p:nvPicPr>
          <p:cNvPr id="16" name="圖片 1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C43D4CF-E244-4467-B339-093EA52CD53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7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TW" altLang="en-US" sz="8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簡述「五四運動」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時代背景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C2F03E3B-91A5-4FB7-A855-8E323827B6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2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7EA8E17-440F-4D56-925D-EF448802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何謂「五四運動」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623987D3-4F8F-40EC-B653-F7B01437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4572000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</a:pPr>
            <a:r>
              <a:rPr lang="zh-CN" altLang="en-US" sz="3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「五四運動」的定義存在多種詮釋，一般可簡單分為</a:t>
            </a:r>
            <a:r>
              <a:rPr lang="zh-CN" altLang="en-US" sz="36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狹義</a:t>
            </a:r>
            <a:r>
              <a:rPr lang="zh-CN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CN" altLang="en-US" sz="36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廣義</a:t>
            </a:r>
            <a:r>
              <a:rPr lang="zh-CN" altLang="en-US" sz="36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3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00000"/>
              </a:lnSpc>
            </a:pPr>
            <a:endParaRPr lang="en-US" altLang="zh-CN" sz="3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en-US" altLang="zh-CN" sz="3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>
              <a:lnSpc>
                <a:spcPct val="100000"/>
              </a:lnSpc>
              <a:buNone/>
            </a:pPr>
            <a:endParaRPr lang="en-US" altLang="zh-CN" sz="36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00000"/>
              </a:lnSpc>
            </a:pPr>
            <a:r>
              <a:rPr lang="zh-CN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雖內涵不盡相同，但</a:t>
            </a:r>
            <a:r>
              <a:rPr lang="zh-TW" altLang="en-US" sz="36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</a:t>
            </a:r>
            <a:r>
              <a:rPr lang="zh-TW" altLang="en-US" sz="36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36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「五四事件」</a:t>
            </a:r>
            <a:r>
              <a:rPr lang="zh-CN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確實存在千絲萬縷之關係</a:t>
            </a:r>
            <a:endParaRPr lang="en-US" altLang="zh-CN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00000"/>
              </a:lnSpc>
            </a:pPr>
            <a:endParaRPr lang="zh-HK" altLang="en-US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A29D3C41-59A1-48B4-8B51-2AB69A922F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33225"/>
              </p:ext>
            </p:extLst>
          </p:nvPr>
        </p:nvGraphicFramePr>
        <p:xfrm>
          <a:off x="1295808" y="2930486"/>
          <a:ext cx="9522756" cy="8229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58838">
                  <a:extLst>
                    <a:ext uri="{9D8B030D-6E8A-4147-A177-3AD203B41FA5}">
                      <a16:colId xmlns:a16="http://schemas.microsoft.com/office/drawing/2014/main" xmlns="" val="2393039573"/>
                    </a:ext>
                  </a:extLst>
                </a:gridCol>
                <a:gridCol w="7863918">
                  <a:extLst>
                    <a:ext uri="{9D8B030D-6E8A-4147-A177-3AD203B41FA5}">
                      <a16:colId xmlns:a16="http://schemas.microsoft.com/office/drawing/2014/main" xmlns="" val="1582380242"/>
                    </a:ext>
                  </a:extLst>
                </a:gridCol>
              </a:tblGrid>
              <a:tr h="2726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狹義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專指以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1919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4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日爆發的「五四事件」為開端，一系列學生愛國運動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47062640"/>
                  </a:ext>
                </a:extLst>
              </a:tr>
            </a:tbl>
          </a:graphicData>
        </a:graphic>
      </p:graphicFrame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B18C6A8E-7FB1-4322-9A5E-939026D36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xmlns="" id="{01100435-A773-40F3-A6CA-28A9F0BF1E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206505"/>
              </p:ext>
            </p:extLst>
          </p:nvPr>
        </p:nvGraphicFramePr>
        <p:xfrm>
          <a:off x="1295808" y="3886200"/>
          <a:ext cx="9522756" cy="86342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58838">
                  <a:extLst>
                    <a:ext uri="{9D8B030D-6E8A-4147-A177-3AD203B41FA5}">
                      <a16:colId xmlns:a16="http://schemas.microsoft.com/office/drawing/2014/main" xmlns="" val="2393039573"/>
                    </a:ext>
                  </a:extLst>
                </a:gridCol>
                <a:gridCol w="7863918">
                  <a:extLst>
                    <a:ext uri="{9D8B030D-6E8A-4147-A177-3AD203B41FA5}">
                      <a16:colId xmlns:a16="http://schemas.microsoft.com/office/drawing/2014/main" xmlns="" val="1582380242"/>
                    </a:ext>
                  </a:extLst>
                </a:gridCol>
              </a:tblGrid>
              <a:tr h="8634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廣義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有人亦稱之為「五四新文化運動」，既包含狹義所指</a:t>
                      </a:r>
                      <a:r>
                        <a:rPr lang="zh-TW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「五四事件」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，同時亦指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1915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年開展的新文化運動在內</a:t>
                      </a:r>
                      <a:endParaRPr lang="en-US" altLang="zh-CN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16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834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7EA8E17-440F-4D56-925D-EF448802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何謂「五四運動」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623987D3-4F8F-40EC-B653-F7B01437C8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0"/>
            <a:ext cx="9982200" cy="4572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胡適：「我們在這紀念五四的日子，不可不細細想想今日是否還是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必有賴</a:t>
            </a:r>
            <a:r>
              <a:rPr lang="zh-TW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思想的變化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』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。因為當年若沒有思想的變化，決不會有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『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五四運動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』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。 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歷史學家王德昭先生：「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新文化運動對五四運動可能起了啟發作用，因為五四運動不僅是以北京大學的學生為首，而且它的思想精神的指導者主要也就是新文化運動的指導者</a:t>
            </a:r>
            <a:r>
              <a:rPr lang="en-US" altLang="zh-CN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CN" altLang="en-US" sz="29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9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lvl="0" indent="0">
              <a:buNone/>
            </a:pP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B18C6A8E-7FB1-4322-9A5E-939026D362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05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時代背景：新文化運動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AC67664D-CE38-4280-9C90-20F5CA0EB2D1}"/>
              </a:ext>
            </a:extLst>
          </p:cNvPr>
          <p:cNvSpPr txBox="1"/>
          <p:nvPr/>
        </p:nvSpPr>
        <p:spPr>
          <a:xfrm>
            <a:off x="1147899" y="1713935"/>
            <a:ext cx="1014817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政治方面：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政局混亂</a:t>
            </a:r>
            <a:r>
              <a:rPr lang="zh-CN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HK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HK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辛亥革命，推翻千百年來帝制，建立中華民國。事實上，當時各方勢力漸漸坐大，袁世凱死後更甚，形成軍閥割據分裂局面；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帝制復燃：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時任大總統袁世凱一直謀劃稱帝；後有「張勳復辟」，確如時人所說：「人人腦中的皇帝尚未退位」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列強加緊侵略：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當時內有亂政，外有列強不斷欺壓中國，謀取利益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059F6E0-3CD3-4496-AC44-0DFEABB90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9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時代背景：新文化運動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9281A6B3-31B7-4939-89A8-FD020D214B3D}"/>
              </a:ext>
            </a:extLst>
          </p:cNvPr>
          <p:cNvSpPr txBox="1"/>
          <p:nvPr/>
        </p:nvSpPr>
        <p:spPr>
          <a:xfrm>
            <a:off x="1246909" y="1713935"/>
            <a:ext cx="979719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</a:t>
            </a:r>
            <a:r>
              <a: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方面：</a:t>
            </a:r>
            <a:endParaRPr lang="en-US" altLang="zh-HK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新階級興起：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隨著形勢改變及實業的發展，資本家及工人階級興起，但面對當時內憂外患的情況，其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利益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難以得到更大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的保障和擴張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教育改革：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清末所辦「京師大學堂」可稱為中國近代高等教育的開端，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1912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年改名「北京大學」。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800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出任校長，發展革新，令其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作為日後新文化運動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基地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059F6E0-3CD3-4496-AC44-0DFEABB90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4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時代背景：新文化運動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21390F69-37C9-427F-A3D0-838D061EEA19}"/>
              </a:ext>
            </a:extLst>
          </p:cNvPr>
          <p:cNvSpPr txBox="1"/>
          <p:nvPr/>
        </p:nvSpPr>
        <p:spPr>
          <a:xfrm>
            <a:off x="944700" y="1553327"/>
            <a:ext cx="102405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思想文化</a:t>
            </a:r>
            <a:r>
              <a: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方面：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復古尊孔</a:t>
            </a:r>
            <a:r>
              <a:rPr lang="zh-CN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袁世凱為稱帝，積極提倡尊孔讀經、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復古制度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等，將復舊推向高峰，一時間，民國的社會面貌頗有復舊之徵相。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知識份子覺醒：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自西學東漸，培養了一批先進的有識之士包括</a:t>
            </a:r>
            <a:r>
              <a:rPr lang="zh-CN" altLang="en-US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CN" altLang="en-US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李大釗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CN" altLang="en-US" sz="28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等，成為日後新文化運動，重要領導者。</a:t>
            </a:r>
            <a:endParaRPr lang="en-US" altLang="zh-CN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HK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059F6E0-3CD3-4496-AC44-0DFEABB90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時代背景：新文化運動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94F7AFB6-CFCC-4B70-B02F-975960DC71BD}"/>
              </a:ext>
            </a:extLst>
          </p:cNvPr>
          <p:cNvSpPr txBox="1"/>
          <p:nvPr/>
        </p:nvSpPr>
        <p:spPr>
          <a:xfrm>
            <a:off x="1256145" y="1533237"/>
            <a:ext cx="978795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HK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方面：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第一次世界大戰</a:t>
            </a: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1914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月至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月，歐洲發生世界大戰，多數國家捲入其中，包括中國也輸入大量華工等，但其後「巴黎和會」中卻得不到應有對待。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俄國十月革命</a:t>
            </a:r>
            <a:r>
              <a:rPr lang="zh-CN" altLang="en-US" sz="2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俄國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革命成功，震動了世界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，包括中國，既鼓舞那些具先見之士推行新文化運動的決心，另馬克思主義等思想進入中國，助日後中國共產黨發展。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A5DD227D-EA6B-493D-8311-EB3EBEC682D3}"/>
              </a:ext>
            </a:extLst>
          </p:cNvPr>
          <p:cNvSpPr txBox="1"/>
          <p:nvPr/>
        </p:nvSpPr>
        <p:spPr>
          <a:xfrm>
            <a:off x="793480" y="5124966"/>
            <a:ext cx="10605040" cy="10969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zh-CN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面對內憂外患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不少知識份子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深感惟有啟蒙與解放國人思想才是出路，遂</a:t>
            </a:r>
            <a:r>
              <a:rPr lang="zh-CN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開展</a:t>
            </a:r>
            <a:r>
              <a:rPr lang="zh-TW" altLang="en-US" sz="3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</a:t>
            </a:r>
            <a:endParaRPr lang="zh-HK" altLang="en-US" sz="3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059F6E0-3CD3-4496-AC44-0DFEABB90E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5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xmlns="" id="{101818A4-690F-47C4-BA3F-80840FAB3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898" y="1600200"/>
            <a:ext cx="9817567" cy="271318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學界一般認為新文化運動是從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青年雜誌</a:t>
            </a:r>
            <a:r>
              <a:rPr lang="en-US" altLang="zh-CN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在上海創刊開始。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敬告青年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國人而欲脫蒙昧時代，羞為淺化之民也，則急起直追，當以</a:t>
            </a:r>
            <a:r>
              <a:rPr lang="zh-TW" altLang="en-US" sz="28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科學與人權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並重。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HK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xmlns="" id="{8D54BAAF-504C-422A-A308-0C7FD0B0F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241" y="3752739"/>
            <a:ext cx="2340529" cy="286868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C7DCC1D8-A25D-4972-8A22-D16513500689}"/>
              </a:ext>
            </a:extLst>
          </p:cNvPr>
          <p:cNvSpPr/>
          <p:nvPr/>
        </p:nvSpPr>
        <p:spPr>
          <a:xfrm>
            <a:off x="3214745" y="4306455"/>
            <a:ext cx="2407089" cy="1754326"/>
          </a:xfrm>
          <a:custGeom>
            <a:avLst/>
            <a:gdLst>
              <a:gd name="connsiteX0" fmla="*/ 0 w 2407089"/>
              <a:gd name="connsiteY0" fmla="*/ 0 h 1754326"/>
              <a:gd name="connsiteX1" fmla="*/ 2407089 w 2407089"/>
              <a:gd name="connsiteY1" fmla="*/ 0 h 1754326"/>
              <a:gd name="connsiteX2" fmla="*/ 2407089 w 2407089"/>
              <a:gd name="connsiteY2" fmla="*/ 1754326 h 1754326"/>
              <a:gd name="connsiteX3" fmla="*/ 0 w 2407089"/>
              <a:gd name="connsiteY3" fmla="*/ 1754326 h 1754326"/>
              <a:gd name="connsiteX4" fmla="*/ 0 w 2407089"/>
              <a:gd name="connsiteY4" fmla="*/ 0 h 1754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7089" h="1754326" fill="none" extrusionOk="0">
                <a:moveTo>
                  <a:pt x="0" y="0"/>
                </a:moveTo>
                <a:cubicBezTo>
                  <a:pt x="464974" y="-29100"/>
                  <a:pt x="2051307" y="110256"/>
                  <a:pt x="2407089" y="0"/>
                </a:cubicBezTo>
                <a:cubicBezTo>
                  <a:pt x="2446181" y="789262"/>
                  <a:pt x="2289075" y="1213931"/>
                  <a:pt x="2407089" y="1754326"/>
                </a:cubicBezTo>
                <a:cubicBezTo>
                  <a:pt x="1323123" y="1893983"/>
                  <a:pt x="401798" y="1674563"/>
                  <a:pt x="0" y="1754326"/>
                </a:cubicBezTo>
                <a:cubicBezTo>
                  <a:pt x="51267" y="1451875"/>
                  <a:pt x="75747" y="392905"/>
                  <a:pt x="0" y="0"/>
                </a:cubicBezTo>
                <a:close/>
              </a:path>
              <a:path w="2407089" h="1754326" stroke="0" extrusionOk="0">
                <a:moveTo>
                  <a:pt x="0" y="0"/>
                </a:moveTo>
                <a:cubicBezTo>
                  <a:pt x="517604" y="57542"/>
                  <a:pt x="1464418" y="137302"/>
                  <a:pt x="2407089" y="0"/>
                </a:cubicBezTo>
                <a:cubicBezTo>
                  <a:pt x="2278627" y="409295"/>
                  <a:pt x="2405629" y="1413834"/>
                  <a:pt x="2407089" y="1754326"/>
                </a:cubicBezTo>
                <a:cubicBezTo>
                  <a:pt x="1755772" y="1836963"/>
                  <a:pt x="1045865" y="1634243"/>
                  <a:pt x="0" y="1754326"/>
                </a:cubicBezTo>
                <a:cubicBezTo>
                  <a:pt x="5167" y="1578609"/>
                  <a:pt x="-58311" y="635096"/>
                  <a:pt x="0" y="0"/>
                </a:cubicBezTo>
                <a:close/>
              </a:path>
            </a:pathLst>
          </a:custGeom>
          <a:ln w="19050">
            <a:solidFill>
              <a:schemeClr val="tx1"/>
            </a:solidFill>
            <a:prstDash val="solid"/>
            <a:extLst>
              <a:ext uri="{C807C97D-BFC1-408E-A445-0C87EB9F89A2}">
                <ask:lineSketchStyleProps xmlns:ask="http://schemas.microsoft.com/office/drawing/2018/sketchyshapes" xmlns="" sd="351094221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提出兩大口號：</a:t>
            </a:r>
            <a:endParaRPr lang="en-US" altLang="zh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德</a:t>
            </a:r>
            <a:r>
              <a:rPr lang="zh-HK" altLang="en-US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先生」</a:t>
            </a:r>
            <a:endParaRPr lang="en-US" altLang="zh-HK" b="1" dirty="0"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民主（</a:t>
            </a:r>
            <a:r>
              <a:rPr lang="en-US" altLang="zh-HK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</a:t>
            </a:r>
            <a:r>
              <a:rPr lang="en-US" altLang="zh-HK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mocracy</a:t>
            </a:r>
            <a:r>
              <a:rPr lang="zh-HK" altLang="en-US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HK" b="1" dirty="0"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HK" b="1" dirty="0"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HK" altLang="en-US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賽</a:t>
            </a:r>
            <a:r>
              <a:rPr lang="zh-HK" altLang="en-US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先生」</a:t>
            </a:r>
            <a:endParaRPr lang="en-US" altLang="zh-HK" b="1" dirty="0">
              <a:solidFill>
                <a:schemeClr val="accent6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HK" altLang="en-US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科學（</a:t>
            </a:r>
            <a:r>
              <a:rPr lang="en-US" altLang="zh-HK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Sci</a:t>
            </a:r>
            <a:r>
              <a:rPr lang="en-US" altLang="zh-HK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ence</a:t>
            </a:r>
            <a:r>
              <a:rPr lang="zh-HK" altLang="en-US" b="1" dirty="0">
                <a:solidFill>
                  <a:schemeClr val="accent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 </a:t>
            </a: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B3B0168D-EC6D-4DE5-929C-0000EC1DDB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13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436D994-B956-4B73-8003-D7C84ED20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xmlns="" id="{101818A4-690F-47C4-BA3F-80840FAB39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898" y="1600200"/>
            <a:ext cx="9817567" cy="782782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具體可見於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「四個反對」和「四個提倡」</a:t>
            </a:r>
            <a:r>
              <a:rPr lang="zh-CN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闡釋：</a:t>
            </a:r>
            <a:endParaRPr lang="en-US" altLang="zh-CN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9DF8A0BC-BC05-4062-83AD-A7849874707E}"/>
              </a:ext>
            </a:extLst>
          </p:cNvPr>
          <p:cNvSpPr txBox="1"/>
          <p:nvPr/>
        </p:nvSpPr>
        <p:spPr>
          <a:xfrm>
            <a:off x="3523376" y="261736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HK" altLang="en-US" dirty="0"/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B3B0168D-EC6D-4DE5-929C-0000EC1DDB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BB228E5B-3585-4F27-8597-A7377425BBAC}"/>
              </a:ext>
            </a:extLst>
          </p:cNvPr>
          <p:cNvSpPr/>
          <p:nvPr/>
        </p:nvSpPr>
        <p:spPr>
          <a:xfrm>
            <a:off x="1043709" y="5276690"/>
            <a:ext cx="10104582" cy="1305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è"/>
              <a:defRPr/>
            </a:pPr>
            <a:r>
              <a:rPr lang="zh-CN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破舊立新風氣吹遍當時社會，喚醒不少人政治意識，為後來「五四事件」埋下伏線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93E47E0-9327-4D92-A3F8-F367EB7FCC8B}"/>
              </a:ext>
            </a:extLst>
          </p:cNvPr>
          <p:cNvSpPr/>
          <p:nvPr/>
        </p:nvSpPr>
        <p:spPr>
          <a:xfrm>
            <a:off x="1104898" y="2193841"/>
            <a:ext cx="5606022" cy="6595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提倡民主，反對專制、獨裁       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75C523B-21CB-459D-AE68-D33CA2C1AC15}"/>
              </a:ext>
            </a:extLst>
          </p:cNvPr>
          <p:cNvSpPr/>
          <p:nvPr/>
        </p:nvSpPr>
        <p:spPr>
          <a:xfrm>
            <a:off x="1098647" y="2960303"/>
            <a:ext cx="4887877" cy="6595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提倡科學，反對愚昧、迷信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6E2800C-7FDA-4374-B1E9-B0BC84A86E4C}"/>
              </a:ext>
            </a:extLst>
          </p:cNvPr>
          <p:cNvSpPr/>
          <p:nvPr/>
        </p:nvSpPr>
        <p:spPr>
          <a:xfrm>
            <a:off x="1098647" y="3725820"/>
            <a:ext cx="4528804" cy="6595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提倡新道德，反對舊道德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F8BBAB61-58FD-4AD4-89DB-3C00BE97EFB2}"/>
              </a:ext>
            </a:extLst>
          </p:cNvPr>
          <p:cNvSpPr/>
          <p:nvPr/>
        </p:nvSpPr>
        <p:spPr>
          <a:xfrm>
            <a:off x="1098647" y="4491337"/>
            <a:ext cx="4528804" cy="6595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提倡新文學，反對舊文學</a:t>
            </a:r>
            <a:endPara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6656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5" grpId="0"/>
      <p:bldP spid="6" grpId="0" animBg="1"/>
      <p:bldP spid="7" grpId="0" animBg="1"/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BA621A0-016C-475E-B4AD-B122A838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</a:t>
            </a:r>
            <a:r>
              <a:rPr lang="en-US" altLang="zh-CN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導火線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33E7638-3195-4E6D-891D-79C40095E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6257" y="1442907"/>
            <a:ext cx="10458433" cy="1648714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國內新文化運動正進行，國外局勢亦發生重大變化</a:t>
            </a:r>
            <a:endParaRPr lang="en-US" altLang="zh-TW" sz="2400" b="1" dirty="0"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月，第一次世界大戰宣告結束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列強於法國凡爾賽宮召開巴黎和會，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解決戰後種種問題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HK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0F0CF1E7-0E8A-4457-8A65-3B587F116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059" y="3107653"/>
            <a:ext cx="5918364" cy="3362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圖片 11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37F3322-5C4C-4D3F-974F-6516645F31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13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BA621A0-016C-475E-B4AD-B122A838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</a:t>
            </a:r>
            <a:r>
              <a:rPr lang="en-US" altLang="zh-CN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導火線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3A90B6A-FD36-4251-A63B-B9EB5EC8CE7B}"/>
              </a:ext>
            </a:extLst>
          </p:cNvPr>
          <p:cNvSpPr/>
          <p:nvPr/>
        </p:nvSpPr>
        <p:spPr>
          <a:xfrm>
            <a:off x="1061349" y="1612484"/>
            <a:ext cx="588538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中國作為戰勝國之一，派出五名代表：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北洋政府外交總長 陸徵祥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b="1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駐美國公使 顧維鈞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南方革命政府代表 王正廷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駐英國公使 施肇基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駐比利時公使 魏宸祖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225133F4-736A-4DCC-8245-B99C7E9AF2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4904" y="1612484"/>
            <a:ext cx="2570678" cy="331273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7C11163B-A768-46A4-9B27-062EC17A86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454" t="5888" r="6344" b="54354"/>
          <a:stretch/>
        </p:blipFill>
        <p:spPr>
          <a:xfrm>
            <a:off x="5385392" y="3055432"/>
            <a:ext cx="2570678" cy="341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4" name="直線單箭頭接點 13">
            <a:extLst>
              <a:ext uri="{FF2B5EF4-FFF2-40B4-BE49-F238E27FC236}">
                <a16:creationId xmlns:a16="http://schemas.microsoft.com/office/drawing/2014/main" xmlns="" id="{8893187B-5756-4F15-AC98-67078DC5408B}"/>
              </a:ext>
            </a:extLst>
          </p:cNvPr>
          <p:cNvCxnSpPr>
            <a:cxnSpLocks/>
          </p:cNvCxnSpPr>
          <p:nvPr/>
        </p:nvCxnSpPr>
        <p:spPr>
          <a:xfrm flipH="1">
            <a:off x="7583055" y="2663003"/>
            <a:ext cx="2403790" cy="1447179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37F3322-5C4C-4D3F-974F-6516645F31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2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BA621A0-016C-475E-B4AD-B122A838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</a:t>
            </a:r>
            <a:r>
              <a:rPr lang="en-US" altLang="zh-CN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導火線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33E7638-3195-4E6D-891D-79C40095E9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612409" cy="5003800"/>
          </a:xfrm>
        </p:spPr>
        <p:txBody>
          <a:bodyPr>
            <a:noAutofit/>
          </a:bodyPr>
          <a:lstStyle/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於和會上，中國提出兩大主要要求：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列強放棄在華勢力範圍，包括撤退軍隊、撤銷領事裁判權、歸還租借地及租界等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解決山東權益問題，包括取消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二十一條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中日密約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lang="en-US" altLang="zh-HK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xmlns="" id="{4DF7D1E0-F190-456C-996C-7D0B1E54728C}"/>
              </a:ext>
            </a:extLst>
          </p:cNvPr>
          <p:cNvSpPr/>
          <p:nvPr/>
        </p:nvSpPr>
        <p:spPr>
          <a:xfrm>
            <a:off x="6656464" y="1535437"/>
            <a:ext cx="5348249" cy="4484398"/>
          </a:xfrm>
          <a:prstGeom prst="wedgeRoundRectCallout">
            <a:avLst>
              <a:gd name="adj1" fmla="val -68309"/>
              <a:gd name="adj2" fmla="val -267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山東權益問題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CN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1897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年，德國藉機強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佔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膠澳（後改名青島），將山東劃為勢力範圍；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1914</a:t>
            </a:r>
            <a:r>
              <a:rPr lang="zh-HK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，在第一次世界大戰內日本藉向德國宣戰，出兵山東，並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要求中華民國政府承認日本繼承德國在山東的權利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年簽</a:t>
            </a:r>
            <a:r>
              <a:rPr lang="en-US" altLang="zh-CN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二十一條</a:t>
            </a:r>
            <a:r>
              <a:rPr lang="en-US" altLang="zh-CN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袁世凱與日本簽訂協定，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把日本軍事侵略山東行為合法化，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令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山東成為日本的勢力範圍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r>
              <a:rPr lang="en-US" altLang="zh-CN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年簽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「中日密約」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：時任國務總理段祺瑞為獲得日本進一步援助，「欣然同意」簽訂一系列協定，出賣國家主權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D79DE52-9341-4A18-B978-574B723FD4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3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7BA621A0-016C-475E-B4AD-B122A8384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</a:t>
            </a:r>
            <a:r>
              <a:rPr lang="en-US" altLang="zh-CN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導火線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内容占位符 11">
            <a:extLst>
              <a:ext uri="{FF2B5EF4-FFF2-40B4-BE49-F238E27FC236}">
                <a16:creationId xmlns:a16="http://schemas.microsoft.com/office/drawing/2014/main" xmlns="" id="{12805877-A88E-4189-AC0C-85FE4C862E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1600201"/>
            <a:ext cx="9982200" cy="182879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儘管中國代表之一顧維鈞據理力爭、慷慨陳詞，會議卻拒絕中國提出的希望條件：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作出裁決：將德國在山東權益均讓與日本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00000"/>
              </a:lnSpc>
              <a:spcBef>
                <a:spcPts val="1200"/>
              </a:spcBef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結果揭示和會更像大國分贓，強權凌駕於公理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1B3B23B2-D49A-4375-A294-58799DF79E73}"/>
              </a:ext>
            </a:extLst>
          </p:cNvPr>
          <p:cNvSpPr txBox="1"/>
          <p:nvPr/>
        </p:nvSpPr>
        <p:spPr>
          <a:xfrm>
            <a:off x="1104899" y="5915375"/>
            <a:ext cx="6792191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巴黎和會上的外交失敗，在國內掀起軒然大波，並成為「五四事件」的導火線</a:t>
            </a:r>
            <a:endParaRPr lang="zh-TW" altLang="en-US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130F0DD-D919-4B32-B1E5-3F7DDA5F8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335"/>
          <a:stretch/>
        </p:blipFill>
        <p:spPr>
          <a:xfrm>
            <a:off x="2920716" y="3579439"/>
            <a:ext cx="4121139" cy="224019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8E428429-66CD-4944-8EA5-C68EB4796662}"/>
              </a:ext>
            </a:extLst>
          </p:cNvPr>
          <p:cNvSpPr txBox="1"/>
          <p:nvPr/>
        </p:nvSpPr>
        <p:spPr>
          <a:xfrm>
            <a:off x="7172614" y="4426208"/>
            <a:ext cx="2814230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中國漫畫家馬星馳，於</a:t>
            </a:r>
            <a:r>
              <a:rPr lang="en-US" altLang="zh-CN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CN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年創作，名為</a:t>
            </a:r>
            <a:r>
              <a:rPr lang="en-US" altLang="zh-HK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HK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玩弄於股掌之上</a:t>
            </a:r>
            <a:r>
              <a:rPr lang="en-US" altLang="zh-HK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以諷刺時弊</a:t>
            </a:r>
            <a:endParaRPr lang="en-US" altLang="zh-CN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D79DE52-9341-4A18-B978-574B723FD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34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animBg="1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7939549-6094-41D3-8620-628B5E099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82" y="0"/>
            <a:ext cx="9980682" cy="1096962"/>
          </a:xfrm>
        </p:spPr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「五四事件」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5E4FF568-E89E-42EF-A445-71228CC864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82" y="1524000"/>
            <a:ext cx="7324338" cy="4939204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巴黎和會的消息傳入國內，引起國民群情激憤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爆發以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日為開端，一連串事件：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xmlns="" id="{5BE1C5F7-3A8A-48F4-8A4F-065CC3444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4621145"/>
              </p:ext>
            </p:extLst>
          </p:nvPr>
        </p:nvGraphicFramePr>
        <p:xfrm>
          <a:off x="1309081" y="2685015"/>
          <a:ext cx="9220373" cy="342022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20373">
                  <a:extLst>
                    <a:ext uri="{9D8B030D-6E8A-4147-A177-3AD203B41FA5}">
                      <a16:colId xmlns:a16="http://schemas.microsoft.com/office/drawing/2014/main" xmlns="" val="887623599"/>
                    </a:ext>
                  </a:extLst>
                </a:gridCol>
              </a:tblGrid>
              <a:tr h="3420221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1919</a:t>
                      </a: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CN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</a:t>
                      </a: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月</a:t>
                      </a:r>
                      <a:r>
                        <a:rPr lang="en-US" altLang="zh-CN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日，北京大學及其他大、中學</a:t>
                      </a:r>
                      <a:r>
                        <a:rPr lang="en-US" altLang="zh-CN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3000</a:t>
                      </a: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多名學生齊集天安門，提出「外抗強權，內除國賊」、「還我青島」、「保我主權」等口號，示威遊行，並向東交民巷各大使館遞請願書，卻受到阻擾</a:t>
                      </a:r>
                      <a:endParaRPr lang="en-US" altLang="zh-CN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學生隊伍轉而火燒趙家樓胡同曹汝霖住宅，痛打官員章宗祥，結果，北洋政府大力鎮壓，逮捕學生</a:t>
                      </a:r>
                      <a:r>
                        <a:rPr lang="en-US" altLang="zh-CN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32</a:t>
                      </a:r>
                      <a:r>
                        <a:rPr lang="zh-CN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</a:t>
                      </a:r>
                      <a:endParaRPr lang="zh-HK" altLang="en-US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87655754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3469706-4D7B-4A42-8615-3A03CF031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3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7939549-6094-41D3-8620-628B5E099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82" y="0"/>
            <a:ext cx="9980682" cy="1096962"/>
          </a:xfrm>
        </p:spPr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「五四事件」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xmlns="" id="{5BE1C5F7-3A8A-48F4-8A4F-065CC3444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377101"/>
              </p:ext>
            </p:extLst>
          </p:nvPr>
        </p:nvGraphicFramePr>
        <p:xfrm>
          <a:off x="1361999" y="1597413"/>
          <a:ext cx="6304183" cy="426767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304183">
                  <a:extLst>
                    <a:ext uri="{9D8B030D-6E8A-4147-A177-3AD203B41FA5}">
                      <a16:colId xmlns:a16="http://schemas.microsoft.com/office/drawing/2014/main" xmlns="" val="887623599"/>
                    </a:ext>
                  </a:extLst>
                </a:gridCol>
              </a:tblGrid>
              <a:tr h="4267678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北京學生的愛國行動，得到各地學生響應，紛紛成立學生聯合會等，舉行罷課，上街演講，抵制日貨等等；</a:t>
                      </a:r>
                      <a:endParaRPr lang="en-US" altLang="zh-CN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運動範圍更從學界擴大至社會各界、各階層，包括商界、工人階層等，形成大規模罷課、罷工、罷市，各地群眾上下團結一心，勢不可擋</a:t>
                      </a:r>
                      <a:endParaRPr lang="zh-HK" altLang="en-US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0188381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3469706-4D7B-4A42-8615-3A03CF031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pic>
        <p:nvPicPr>
          <p:cNvPr id="5" name="图片 15">
            <a:extLst>
              <a:ext uri="{FF2B5EF4-FFF2-40B4-BE49-F238E27FC236}">
                <a16:creationId xmlns:a16="http://schemas.microsoft.com/office/drawing/2014/main" xmlns="" id="{E587FB5D-7D80-45EC-BFB5-6EE84E46E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146" y="1588380"/>
            <a:ext cx="2145318" cy="420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39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7939549-6094-41D3-8620-628B5E099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382" y="0"/>
            <a:ext cx="9980682" cy="1096962"/>
          </a:xfrm>
        </p:spPr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「五四事件」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xmlns="" id="{5BE1C5F7-3A8A-48F4-8A4F-065CC3444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498993"/>
              </p:ext>
            </p:extLst>
          </p:nvPr>
        </p:nvGraphicFramePr>
        <p:xfrm>
          <a:off x="1426655" y="1795517"/>
          <a:ext cx="8197636" cy="304433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197636">
                  <a:extLst>
                    <a:ext uri="{9D8B030D-6E8A-4147-A177-3AD203B41FA5}">
                      <a16:colId xmlns:a16="http://schemas.microsoft.com/office/drawing/2014/main" xmlns="" val="887623599"/>
                    </a:ext>
                  </a:extLst>
                </a:gridCol>
              </a:tblGrid>
              <a:tr h="3044337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HK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1919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日，北洋政府眼見形勢嚴峻，釋放所有學生；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CN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10</a:t>
                      </a:r>
                      <a:r>
                        <a:rPr lang="zh-CN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日，總統徐世昌被迫下令罷免曹汝霖、陸宗輿、章宗祥三位官員，並令代表團「自酌辦理」；</a:t>
                      </a:r>
                      <a:endParaRPr lang="en-US" altLang="zh-CN" sz="2400" b="0" kern="1200" dirty="0">
                        <a:solidFill>
                          <a:schemeClr val="dk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342900" indent="-342900" algn="l" defTabSz="914400" rtl="0" eaLnBrk="1" latinLnBrk="0" hangingPunct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1919</a:t>
                      </a:r>
                      <a:r>
                        <a:rPr lang="zh-TW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年</a:t>
                      </a:r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6</a:t>
                      </a:r>
                      <a:r>
                        <a:rPr lang="zh-TW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月</a:t>
                      </a:r>
                      <a:r>
                        <a:rPr lang="en-US" altLang="zh-TW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28</a:t>
                      </a:r>
                      <a:r>
                        <a:rPr lang="zh-TW" altLang="en-US" sz="2400" b="0" kern="1200" dirty="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日，中國全權代表集體缺席巴黎和會簽字儀式，拒簽和約，以抗議和會不公正對待中國。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08741115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3469706-4D7B-4A42-8615-3A03CF031C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15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C13D062-935A-400C-AFDD-B3C44541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新文化運動與「五四事件」</a:t>
            </a:r>
            <a:endParaRPr lang="zh-HK" altLang="en-US" sz="4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85C2A6A4-5D7D-4BEB-83EF-0142D4230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899" y="1600199"/>
            <a:ext cx="10294619" cy="137233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時間上而言，新文化運動提倡於前，「五四事件」爆發於後，關鍵在</a:t>
            </a:r>
            <a:r>
              <a:rPr lang="en-US" altLang="zh-CN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至</a:t>
            </a:r>
            <a:r>
              <a:rPr lang="en-US" altLang="zh-CN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1922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之間；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0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意義上而言，「五四事件」又可視為新文化運動發展的界線：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xmlns="" id="{4002C502-CB5D-4AA0-A93F-8240DCFBDF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89358"/>
              </p:ext>
            </p:extLst>
          </p:nvPr>
        </p:nvGraphicFramePr>
        <p:xfrm>
          <a:off x="1104898" y="3062072"/>
          <a:ext cx="10294620" cy="21322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31540">
                  <a:extLst>
                    <a:ext uri="{9D8B030D-6E8A-4147-A177-3AD203B41FA5}">
                      <a16:colId xmlns:a16="http://schemas.microsoft.com/office/drawing/2014/main" xmlns="" val="1450507038"/>
                    </a:ext>
                  </a:extLst>
                </a:gridCol>
                <a:gridCol w="3431540">
                  <a:extLst>
                    <a:ext uri="{9D8B030D-6E8A-4147-A177-3AD203B41FA5}">
                      <a16:colId xmlns:a16="http://schemas.microsoft.com/office/drawing/2014/main" xmlns="" val="1713257570"/>
                    </a:ext>
                  </a:extLst>
                </a:gridCol>
                <a:gridCol w="3431540">
                  <a:extLst>
                    <a:ext uri="{9D8B030D-6E8A-4147-A177-3AD203B41FA5}">
                      <a16:colId xmlns:a16="http://schemas.microsoft.com/office/drawing/2014/main" xmlns="" val="807891802"/>
                    </a:ext>
                  </a:extLst>
                </a:gridCol>
              </a:tblGrid>
              <a:tr h="4673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            促進</a:t>
                      </a:r>
                      <a:endParaRPr lang="en-US" altLang="zh-CN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                  推向高峰</a:t>
                      </a:r>
                      <a:endParaRPr lang="zh-HK" altLang="en-US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HK" altLang="en-US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675492691"/>
                  </a:ext>
                </a:extLst>
              </a:tr>
              <a:tr h="10349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新文化運動前期發展</a:t>
                      </a:r>
                      <a:endParaRPr lang="en-US" altLang="zh-CN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1915-1919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altLang="zh-CN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HK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五四事件</a:t>
                      </a:r>
                      <a:endParaRPr lang="en-US" altLang="zh-HK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1919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HK" altLang="en-US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新文化運動後期發展</a:t>
                      </a:r>
                      <a:endParaRPr lang="en-US" altLang="zh-CN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（</a:t>
                      </a:r>
                      <a:r>
                        <a:rPr lang="en-US" altLang="zh-CN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1919-1922</a:t>
                      </a: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zh-HK" altLang="en-US" sz="20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59074626"/>
                  </a:ext>
                </a:extLst>
              </a:tr>
              <a:tr h="46738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重點在於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啟蒙與救亡</a:t>
                      </a:r>
                      <a:endParaRPr lang="en-US" altLang="zh-CN" sz="20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重點在於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救亡</a:t>
                      </a:r>
                      <a:endParaRPr lang="zh-HK" altLang="en-US" sz="20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00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重點在於</a:t>
                      </a:r>
                      <a:r>
                        <a:rPr lang="zh-CN" altLang="en-US" sz="2000" b="1" dirty="0">
                          <a:solidFill>
                            <a:srgbClr val="FF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救亡與革命</a:t>
                      </a:r>
                      <a:endParaRPr lang="zh-HK" altLang="en-US" sz="2000" b="1" dirty="0">
                        <a:solidFill>
                          <a:srgbClr val="FF00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66432927"/>
                  </a:ext>
                </a:extLst>
              </a:tr>
            </a:tbl>
          </a:graphicData>
        </a:graphic>
      </p:graphicFrame>
      <p:sp>
        <p:nvSpPr>
          <p:cNvPr id="14" name="箭號: 迴轉箭號 13">
            <a:extLst>
              <a:ext uri="{FF2B5EF4-FFF2-40B4-BE49-F238E27FC236}">
                <a16:creationId xmlns:a16="http://schemas.microsoft.com/office/drawing/2014/main" xmlns="" id="{D6ED4F1C-1739-4F37-91CD-94B75678CEC4}"/>
              </a:ext>
            </a:extLst>
          </p:cNvPr>
          <p:cNvSpPr/>
          <p:nvPr/>
        </p:nvSpPr>
        <p:spPr>
          <a:xfrm>
            <a:off x="2831959" y="3075865"/>
            <a:ext cx="1853967" cy="352338"/>
          </a:xfrm>
          <a:prstGeom prst="utur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>
              <a:solidFill>
                <a:schemeClr val="tx1"/>
              </a:solidFill>
            </a:endParaRPr>
          </a:p>
        </p:txBody>
      </p:sp>
      <p:sp>
        <p:nvSpPr>
          <p:cNvPr id="15" name="箭號: 迴轉箭號 14">
            <a:extLst>
              <a:ext uri="{FF2B5EF4-FFF2-40B4-BE49-F238E27FC236}">
                <a16:creationId xmlns:a16="http://schemas.microsoft.com/office/drawing/2014/main" xmlns="" id="{14CEFD3A-3BEA-48BF-9D2A-EFFCED037543}"/>
              </a:ext>
            </a:extLst>
          </p:cNvPr>
          <p:cNvSpPr/>
          <p:nvPr/>
        </p:nvSpPr>
        <p:spPr>
          <a:xfrm>
            <a:off x="6252210" y="3064210"/>
            <a:ext cx="1853967" cy="352338"/>
          </a:xfrm>
          <a:prstGeom prst="utur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 dirty="0">
              <a:solidFill>
                <a:schemeClr val="tx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88C1B0D-57D6-4D26-99B1-C8CC67330DD4}"/>
              </a:ext>
            </a:extLst>
          </p:cNvPr>
          <p:cNvSpPr txBox="1"/>
          <p:nvPr/>
        </p:nvSpPr>
        <p:spPr>
          <a:xfrm>
            <a:off x="1104900" y="5171862"/>
            <a:ext cx="10468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spcBef>
                <a:spcPts val="0"/>
              </a:spcBef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新文化運動是促進「五四事件」的關鍵；而「五四事件」又把新文化運動推向發展高峰</a:t>
            </a:r>
            <a:endParaRPr lang="en-US" altLang="zh-TW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spcBef>
                <a:spcPts val="0"/>
              </a:spcBef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</a:t>
            </a: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歷史發展上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一個里程碑</a:t>
            </a: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，尤是思想、文化等現代化的開端</a:t>
            </a:r>
            <a:endParaRPr lang="en-US" altLang="zh-CN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3745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4" grpId="0" animBg="1"/>
      <p:bldP spid="15" grpId="0" animBg="1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CN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候選人</a:t>
            </a:r>
            <a:r>
              <a:rPr lang="zh-TW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026BE1EE-A124-482A-971C-F7C09FB908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5527" y="1560196"/>
            <a:ext cx="7959186" cy="522160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，浙江紹興人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字仲申，又字鶴卿，號孑民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傑出的教育家、思想家、政治家等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出生於清同治六年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1867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1940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於香港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病逝，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並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葬於香港仔華人永遠墳場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幼年讀四書五經，曾任翰林院編修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中日甲午戰爭（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1898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）後，受到西學影響且漸覺滿清之腐敗，遂投入反清革命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辛亥革命（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1911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年）後，留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德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返國後任首任民國教育總長，著手改革國內教育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為中國近代教育、文化、科學事業做出開創性貢獻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057AA2D-CD99-4FA4-A316-7CD7693D44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560195"/>
            <a:ext cx="2546389" cy="3414476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B03791A-5ED8-4187-94D3-0AEED5B57141}"/>
              </a:ext>
            </a:extLst>
          </p:cNvPr>
          <p:cNvSpPr txBox="1"/>
          <p:nvPr/>
        </p:nvSpPr>
        <p:spPr>
          <a:xfrm>
            <a:off x="8036653" y="5251508"/>
            <a:ext cx="201336" cy="1174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HK" altLang="en-US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xmlns="" id="{024535B9-BCDA-48FD-9674-72341D4B4194}"/>
              </a:ext>
            </a:extLst>
          </p:cNvPr>
          <p:cNvSpPr txBox="1"/>
          <p:nvPr/>
        </p:nvSpPr>
        <p:spPr>
          <a:xfrm>
            <a:off x="956303" y="5210245"/>
            <a:ext cx="5989442" cy="1077218"/>
          </a:xfrm>
          <a:custGeom>
            <a:avLst/>
            <a:gdLst>
              <a:gd name="connsiteX0" fmla="*/ 0 w 5989442"/>
              <a:gd name="connsiteY0" fmla="*/ 0 h 1077218"/>
              <a:gd name="connsiteX1" fmla="*/ 598944 w 5989442"/>
              <a:gd name="connsiteY1" fmla="*/ 0 h 1077218"/>
              <a:gd name="connsiteX2" fmla="*/ 1137994 w 5989442"/>
              <a:gd name="connsiteY2" fmla="*/ 0 h 1077218"/>
              <a:gd name="connsiteX3" fmla="*/ 1617149 w 5989442"/>
              <a:gd name="connsiteY3" fmla="*/ 0 h 1077218"/>
              <a:gd name="connsiteX4" fmla="*/ 2036410 w 5989442"/>
              <a:gd name="connsiteY4" fmla="*/ 0 h 1077218"/>
              <a:gd name="connsiteX5" fmla="*/ 2755143 w 5989442"/>
              <a:gd name="connsiteY5" fmla="*/ 0 h 1077218"/>
              <a:gd name="connsiteX6" fmla="*/ 3294193 w 5989442"/>
              <a:gd name="connsiteY6" fmla="*/ 0 h 1077218"/>
              <a:gd name="connsiteX7" fmla="*/ 3773348 w 5989442"/>
              <a:gd name="connsiteY7" fmla="*/ 0 h 1077218"/>
              <a:gd name="connsiteX8" fmla="*/ 4372293 w 5989442"/>
              <a:gd name="connsiteY8" fmla="*/ 0 h 1077218"/>
              <a:gd name="connsiteX9" fmla="*/ 4851448 w 5989442"/>
              <a:gd name="connsiteY9" fmla="*/ 0 h 1077218"/>
              <a:gd name="connsiteX10" fmla="*/ 5390498 w 5989442"/>
              <a:gd name="connsiteY10" fmla="*/ 0 h 1077218"/>
              <a:gd name="connsiteX11" fmla="*/ 5989442 w 5989442"/>
              <a:gd name="connsiteY11" fmla="*/ 0 h 1077218"/>
              <a:gd name="connsiteX12" fmla="*/ 5989442 w 5989442"/>
              <a:gd name="connsiteY12" fmla="*/ 538609 h 1077218"/>
              <a:gd name="connsiteX13" fmla="*/ 5989442 w 5989442"/>
              <a:gd name="connsiteY13" fmla="*/ 1077218 h 1077218"/>
              <a:gd name="connsiteX14" fmla="*/ 5390498 w 5989442"/>
              <a:gd name="connsiteY14" fmla="*/ 1077218 h 1077218"/>
              <a:gd name="connsiteX15" fmla="*/ 4851448 w 5989442"/>
              <a:gd name="connsiteY15" fmla="*/ 1077218 h 1077218"/>
              <a:gd name="connsiteX16" fmla="*/ 4372293 w 5989442"/>
              <a:gd name="connsiteY16" fmla="*/ 1077218 h 1077218"/>
              <a:gd name="connsiteX17" fmla="*/ 3893137 w 5989442"/>
              <a:gd name="connsiteY17" fmla="*/ 1077218 h 1077218"/>
              <a:gd name="connsiteX18" fmla="*/ 3174404 w 5989442"/>
              <a:gd name="connsiteY18" fmla="*/ 1077218 h 1077218"/>
              <a:gd name="connsiteX19" fmla="*/ 2515566 w 5989442"/>
              <a:gd name="connsiteY19" fmla="*/ 1077218 h 1077218"/>
              <a:gd name="connsiteX20" fmla="*/ 2096305 w 5989442"/>
              <a:gd name="connsiteY20" fmla="*/ 1077218 h 1077218"/>
              <a:gd name="connsiteX21" fmla="*/ 1677044 w 5989442"/>
              <a:gd name="connsiteY21" fmla="*/ 1077218 h 1077218"/>
              <a:gd name="connsiteX22" fmla="*/ 1197888 w 5989442"/>
              <a:gd name="connsiteY22" fmla="*/ 1077218 h 1077218"/>
              <a:gd name="connsiteX23" fmla="*/ 598944 w 5989442"/>
              <a:gd name="connsiteY23" fmla="*/ 1077218 h 1077218"/>
              <a:gd name="connsiteX24" fmla="*/ 0 w 5989442"/>
              <a:gd name="connsiteY24" fmla="*/ 1077218 h 1077218"/>
              <a:gd name="connsiteX25" fmla="*/ 0 w 5989442"/>
              <a:gd name="connsiteY25" fmla="*/ 549381 h 1077218"/>
              <a:gd name="connsiteX26" fmla="*/ 0 w 5989442"/>
              <a:gd name="connsiteY26" fmla="*/ 0 h 107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89442" h="1077218" fill="none" extrusionOk="0">
                <a:moveTo>
                  <a:pt x="0" y="0"/>
                </a:moveTo>
                <a:cubicBezTo>
                  <a:pt x="217097" y="-8604"/>
                  <a:pt x="336617" y="36944"/>
                  <a:pt x="598944" y="0"/>
                </a:cubicBezTo>
                <a:cubicBezTo>
                  <a:pt x="861271" y="-36944"/>
                  <a:pt x="869446" y="58118"/>
                  <a:pt x="1137994" y="0"/>
                </a:cubicBezTo>
                <a:cubicBezTo>
                  <a:pt x="1406542" y="-58118"/>
                  <a:pt x="1471009" y="55130"/>
                  <a:pt x="1617149" y="0"/>
                </a:cubicBezTo>
                <a:cubicBezTo>
                  <a:pt x="1763290" y="-55130"/>
                  <a:pt x="1860009" y="20045"/>
                  <a:pt x="2036410" y="0"/>
                </a:cubicBezTo>
                <a:cubicBezTo>
                  <a:pt x="2212811" y="-20045"/>
                  <a:pt x="2487078" y="24528"/>
                  <a:pt x="2755143" y="0"/>
                </a:cubicBezTo>
                <a:cubicBezTo>
                  <a:pt x="3023208" y="-24528"/>
                  <a:pt x="3059264" y="41566"/>
                  <a:pt x="3294193" y="0"/>
                </a:cubicBezTo>
                <a:cubicBezTo>
                  <a:pt x="3529122" y="-41566"/>
                  <a:pt x="3616962" y="13926"/>
                  <a:pt x="3773348" y="0"/>
                </a:cubicBezTo>
                <a:cubicBezTo>
                  <a:pt x="3929734" y="-13926"/>
                  <a:pt x="4165270" y="60214"/>
                  <a:pt x="4372293" y="0"/>
                </a:cubicBezTo>
                <a:cubicBezTo>
                  <a:pt x="4579317" y="-60214"/>
                  <a:pt x="4693960" y="48518"/>
                  <a:pt x="4851448" y="0"/>
                </a:cubicBezTo>
                <a:cubicBezTo>
                  <a:pt x="5008937" y="-48518"/>
                  <a:pt x="5179615" y="44294"/>
                  <a:pt x="5390498" y="0"/>
                </a:cubicBezTo>
                <a:cubicBezTo>
                  <a:pt x="5601381" y="-44294"/>
                  <a:pt x="5759235" y="1952"/>
                  <a:pt x="5989442" y="0"/>
                </a:cubicBezTo>
                <a:cubicBezTo>
                  <a:pt x="6008375" y="194384"/>
                  <a:pt x="5955876" y="409896"/>
                  <a:pt x="5989442" y="538609"/>
                </a:cubicBezTo>
                <a:cubicBezTo>
                  <a:pt x="6023008" y="667322"/>
                  <a:pt x="5945943" y="898816"/>
                  <a:pt x="5989442" y="1077218"/>
                </a:cubicBezTo>
                <a:cubicBezTo>
                  <a:pt x="5742993" y="1138171"/>
                  <a:pt x="5672000" y="1023223"/>
                  <a:pt x="5390498" y="1077218"/>
                </a:cubicBezTo>
                <a:cubicBezTo>
                  <a:pt x="5108996" y="1131213"/>
                  <a:pt x="4983012" y="1022305"/>
                  <a:pt x="4851448" y="1077218"/>
                </a:cubicBezTo>
                <a:cubicBezTo>
                  <a:pt x="4719884" y="1132131"/>
                  <a:pt x="4493999" y="1060032"/>
                  <a:pt x="4372293" y="1077218"/>
                </a:cubicBezTo>
                <a:cubicBezTo>
                  <a:pt x="4250587" y="1094404"/>
                  <a:pt x="4000241" y="1054771"/>
                  <a:pt x="3893137" y="1077218"/>
                </a:cubicBezTo>
                <a:cubicBezTo>
                  <a:pt x="3786033" y="1099665"/>
                  <a:pt x="3377445" y="1074174"/>
                  <a:pt x="3174404" y="1077218"/>
                </a:cubicBezTo>
                <a:cubicBezTo>
                  <a:pt x="2971363" y="1080262"/>
                  <a:pt x="2783758" y="1038161"/>
                  <a:pt x="2515566" y="1077218"/>
                </a:cubicBezTo>
                <a:cubicBezTo>
                  <a:pt x="2247374" y="1116275"/>
                  <a:pt x="2211369" y="1040409"/>
                  <a:pt x="2096305" y="1077218"/>
                </a:cubicBezTo>
                <a:cubicBezTo>
                  <a:pt x="1981241" y="1114027"/>
                  <a:pt x="1806869" y="1068667"/>
                  <a:pt x="1677044" y="1077218"/>
                </a:cubicBezTo>
                <a:cubicBezTo>
                  <a:pt x="1547219" y="1085769"/>
                  <a:pt x="1326969" y="1058842"/>
                  <a:pt x="1197888" y="1077218"/>
                </a:cubicBezTo>
                <a:cubicBezTo>
                  <a:pt x="1068807" y="1095594"/>
                  <a:pt x="795550" y="1046413"/>
                  <a:pt x="598944" y="1077218"/>
                </a:cubicBezTo>
                <a:cubicBezTo>
                  <a:pt x="402338" y="1108023"/>
                  <a:pt x="217870" y="1034955"/>
                  <a:pt x="0" y="1077218"/>
                </a:cubicBezTo>
                <a:cubicBezTo>
                  <a:pt x="-4100" y="906512"/>
                  <a:pt x="29798" y="747171"/>
                  <a:pt x="0" y="549381"/>
                </a:cubicBezTo>
                <a:cubicBezTo>
                  <a:pt x="-29798" y="351591"/>
                  <a:pt x="16157" y="238584"/>
                  <a:pt x="0" y="0"/>
                </a:cubicBezTo>
                <a:close/>
              </a:path>
              <a:path w="5989442" h="1077218" stroke="0" extrusionOk="0">
                <a:moveTo>
                  <a:pt x="0" y="0"/>
                </a:moveTo>
                <a:cubicBezTo>
                  <a:pt x="222743" y="-45473"/>
                  <a:pt x="387801" y="54408"/>
                  <a:pt x="539050" y="0"/>
                </a:cubicBezTo>
                <a:cubicBezTo>
                  <a:pt x="690299" y="-54408"/>
                  <a:pt x="1017912" y="27340"/>
                  <a:pt x="1197888" y="0"/>
                </a:cubicBezTo>
                <a:cubicBezTo>
                  <a:pt x="1377864" y="-27340"/>
                  <a:pt x="1617906" y="14444"/>
                  <a:pt x="1736938" y="0"/>
                </a:cubicBezTo>
                <a:cubicBezTo>
                  <a:pt x="1855970" y="-14444"/>
                  <a:pt x="2043382" y="2771"/>
                  <a:pt x="2275988" y="0"/>
                </a:cubicBezTo>
                <a:cubicBezTo>
                  <a:pt x="2508594" y="-2771"/>
                  <a:pt x="2555717" y="42520"/>
                  <a:pt x="2755143" y="0"/>
                </a:cubicBezTo>
                <a:cubicBezTo>
                  <a:pt x="2954569" y="-42520"/>
                  <a:pt x="3128541" y="12781"/>
                  <a:pt x="3413982" y="0"/>
                </a:cubicBezTo>
                <a:cubicBezTo>
                  <a:pt x="3699423" y="-12781"/>
                  <a:pt x="3780588" y="35079"/>
                  <a:pt x="4012926" y="0"/>
                </a:cubicBezTo>
                <a:cubicBezTo>
                  <a:pt x="4245264" y="-35079"/>
                  <a:pt x="4315354" y="32883"/>
                  <a:pt x="4492082" y="0"/>
                </a:cubicBezTo>
                <a:cubicBezTo>
                  <a:pt x="4668810" y="-32883"/>
                  <a:pt x="4803776" y="44041"/>
                  <a:pt x="5091026" y="0"/>
                </a:cubicBezTo>
                <a:cubicBezTo>
                  <a:pt x="5378276" y="-44041"/>
                  <a:pt x="5740709" y="86730"/>
                  <a:pt x="5989442" y="0"/>
                </a:cubicBezTo>
                <a:cubicBezTo>
                  <a:pt x="6037014" y="257105"/>
                  <a:pt x="5969172" y="391561"/>
                  <a:pt x="5989442" y="517065"/>
                </a:cubicBezTo>
                <a:cubicBezTo>
                  <a:pt x="6009712" y="642570"/>
                  <a:pt x="5971980" y="805424"/>
                  <a:pt x="5989442" y="1077218"/>
                </a:cubicBezTo>
                <a:cubicBezTo>
                  <a:pt x="5766759" y="1111990"/>
                  <a:pt x="5553282" y="1044605"/>
                  <a:pt x="5270709" y="1077218"/>
                </a:cubicBezTo>
                <a:cubicBezTo>
                  <a:pt x="4988136" y="1109831"/>
                  <a:pt x="4979012" y="1037818"/>
                  <a:pt x="4791554" y="1077218"/>
                </a:cubicBezTo>
                <a:cubicBezTo>
                  <a:pt x="4604097" y="1116618"/>
                  <a:pt x="4224101" y="1010729"/>
                  <a:pt x="4072821" y="1077218"/>
                </a:cubicBezTo>
                <a:cubicBezTo>
                  <a:pt x="3921541" y="1143707"/>
                  <a:pt x="3631480" y="1071430"/>
                  <a:pt x="3413982" y="1077218"/>
                </a:cubicBezTo>
                <a:cubicBezTo>
                  <a:pt x="3196484" y="1083006"/>
                  <a:pt x="2902675" y="1075242"/>
                  <a:pt x="2695249" y="1077218"/>
                </a:cubicBezTo>
                <a:cubicBezTo>
                  <a:pt x="2487823" y="1079194"/>
                  <a:pt x="2139527" y="1050939"/>
                  <a:pt x="1976516" y="1077218"/>
                </a:cubicBezTo>
                <a:cubicBezTo>
                  <a:pt x="1813505" y="1103497"/>
                  <a:pt x="1654678" y="1061733"/>
                  <a:pt x="1557255" y="1077218"/>
                </a:cubicBezTo>
                <a:cubicBezTo>
                  <a:pt x="1459832" y="1092703"/>
                  <a:pt x="1231483" y="1022259"/>
                  <a:pt x="1018205" y="1077218"/>
                </a:cubicBezTo>
                <a:cubicBezTo>
                  <a:pt x="804927" y="1132177"/>
                  <a:pt x="206299" y="1033056"/>
                  <a:pt x="0" y="1077218"/>
                </a:cubicBezTo>
                <a:cubicBezTo>
                  <a:pt x="-516" y="798655"/>
                  <a:pt x="26781" y="638590"/>
                  <a:pt x="0" y="517065"/>
                </a:cubicBezTo>
                <a:cubicBezTo>
                  <a:pt x="-26781" y="395540"/>
                  <a:pt x="39806" y="239016"/>
                  <a:pt x="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11744525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年，抱持教育救國之心，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出任北京大學校長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，改變了北大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，奠定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學術精神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，培養大批人才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為「五四運動」</a:t>
            </a:r>
            <a:r>
              <a:rPr lang="zh-CN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建立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重要中心、發祥地</a:t>
            </a:r>
            <a:endParaRPr lang="en-US" altLang="zh-TW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808A3F70-1FD9-4B17-B21F-1C569BCC21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5" y="652303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77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351F95C-E6B8-4CD7-A239-606F1B2DE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899" y="1560195"/>
            <a:ext cx="2875973" cy="3888464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1AEDF525-A3BA-4C34-8DE3-CFBB12441372}"/>
              </a:ext>
            </a:extLst>
          </p:cNvPr>
          <p:cNvSpPr txBox="1"/>
          <p:nvPr/>
        </p:nvSpPr>
        <p:spPr>
          <a:xfrm>
            <a:off x="4477104" y="1653020"/>
            <a:ext cx="6855914" cy="378565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翁同龢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年少通經，文極古藻，雋才也。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馮友蘭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「是近代確合乎君子的標準的一個人，他的人格，是儒家教育理想的最高的表現。」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傅斯年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蔡元培先生實在代表兩種偉大文化：一曰，中國傳統聖賢之修養；一曰，西歐自由博愛之理想。此兩種文化，具其一難，兼備尤不可覯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HK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約翰．杜威（</a:t>
            </a:r>
            <a:r>
              <a:rPr lang="en-US" altLang="zh-TW" sz="20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John Dewey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以一個校長身份而能領導那所大學，對一個民族，對一個時代，起到轉折作用的，除蔡元培外，恐怕找不出第二個。</a:t>
            </a:r>
            <a:r>
              <a:rPr lang="zh-CN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CB03791A-5ED8-4187-94D3-0AEED5B57141}"/>
              </a:ext>
            </a:extLst>
          </p:cNvPr>
          <p:cNvSpPr txBox="1"/>
          <p:nvPr/>
        </p:nvSpPr>
        <p:spPr>
          <a:xfrm>
            <a:off x="8036653" y="5251508"/>
            <a:ext cx="201336" cy="1174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HK" altLang="en-US" dirty="0"/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808A3F70-1FD9-4B17-B21F-1C569BCC21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43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201"/>
            <a:ext cx="9982200" cy="1025553"/>
          </a:xfrm>
        </p:spPr>
        <p:txBody>
          <a:bodyPr>
            <a:normAutofit/>
          </a:bodyPr>
          <a:lstStyle/>
          <a:p>
            <a:r>
              <a:rPr lang="zh-HK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改革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北京大學，培養人才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北京大學是五四運動之關鍵；蔡元培是北京大學之關鍵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2" descr="相關圖片">
            <a:extLst>
              <a:ext uri="{FF2B5EF4-FFF2-40B4-BE49-F238E27FC236}">
                <a16:creationId xmlns:a16="http://schemas.microsoft.com/office/drawing/2014/main" xmlns="" id="{15EBE2F9-E230-4AF7-AF28-F02B67134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172" y="2782454"/>
            <a:ext cx="3744191" cy="2720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151902A-0969-4726-9401-2B94BEE062E0}"/>
              </a:ext>
            </a:extLst>
          </p:cNvPr>
          <p:cNvSpPr/>
          <p:nvPr/>
        </p:nvSpPr>
        <p:spPr>
          <a:xfrm>
            <a:off x="1297158" y="2939473"/>
            <a:ext cx="533455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，在「戊戌變法」（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維新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運動）中，成立</a:t>
            </a:r>
            <a:r>
              <a:rPr lang="zh-TW" altLang="en-US" sz="24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京師大學堂</a:t>
            </a:r>
            <a:endParaRPr lang="en-US" altLang="zh-TW" sz="2400" b="1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，於民國政府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批准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京師大學堂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正式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改名為</a:t>
            </a:r>
            <a:r>
              <a:rPr lang="zh-TW" altLang="en-US" sz="2400" b="1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北京大學校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6120335-3A1E-4515-A334-F47D5DC6C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8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151902A-0969-4726-9401-2B94BEE062E0}"/>
              </a:ext>
            </a:extLst>
          </p:cNvPr>
          <p:cNvSpPr/>
          <p:nvPr/>
        </p:nvSpPr>
        <p:spPr>
          <a:xfrm>
            <a:off x="1075185" y="1422400"/>
            <a:ext cx="9589291" cy="3348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自開辦之初，提倡新式教育；到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嚴復成為北京大學首任校長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，進行些改革，但仍北大未能走出舊時「衙門」，兼且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校風腐敗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學校架構混亂：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構架及規章不清，學習氛圍、工作效率極差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師資參差不齊：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多頑固守舊派，部分學術水平差，或私德有損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學生無心向學：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視作大學為入仕捷徑，目的是升官發財並非為學習、學術研究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京師大學堂的圖片搜尋結果">
            <a:extLst>
              <a:ext uri="{FF2B5EF4-FFF2-40B4-BE49-F238E27FC236}">
                <a16:creationId xmlns:a16="http://schemas.microsoft.com/office/drawing/2014/main" xmlns="" id="{779A3280-9D51-489F-BED4-02F518686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4275275"/>
            <a:ext cx="3803664" cy="245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0B26EE7-0AFA-411C-9D5C-9EC92C1B762D}"/>
              </a:ext>
            </a:extLst>
          </p:cNvPr>
          <p:cNvSpPr/>
          <p:nvPr/>
        </p:nvSpPr>
        <p:spPr>
          <a:xfrm>
            <a:off x="5357090" y="4990442"/>
            <a:ext cx="6435186" cy="6078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è"/>
            </a:pPr>
            <a:r>
              <a:rPr lang="zh-TW" altLang="en-US" sz="32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直至蔡元培北上接任，遂見轉機</a:t>
            </a: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6120335-3A1E-4515-A334-F47D5DC6C7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50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43816"/>
            <a:ext cx="9982200" cy="160258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1912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年，他任教育總長時發佈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大學令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，為近代高等教育建立了較完整的體制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，成為北大校長，</a:t>
            </a:r>
            <a:r>
              <a:rPr lang="zh-CN" altLang="en-US" sz="2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倡導「思想自由、兼容並包」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b="1" dirty="0">
                <a:solidFill>
                  <a:schemeClr val="accent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大刀闊斧革新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6" name="表格 16">
            <a:extLst>
              <a:ext uri="{FF2B5EF4-FFF2-40B4-BE49-F238E27FC236}">
                <a16:creationId xmlns:a16="http://schemas.microsoft.com/office/drawing/2014/main" xmlns="" id="{8132D178-107D-47E9-8542-9A47F7877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318925"/>
              </p:ext>
            </p:extLst>
          </p:nvPr>
        </p:nvGraphicFramePr>
        <p:xfrm>
          <a:off x="1398943" y="3219558"/>
          <a:ext cx="9555383" cy="2497751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55383">
                  <a:extLst>
                    <a:ext uri="{9D8B030D-6E8A-4147-A177-3AD203B41FA5}">
                      <a16:colId xmlns:a16="http://schemas.microsoft.com/office/drawing/2014/main" xmlns="" val="2577502483"/>
                    </a:ext>
                  </a:extLst>
                </a:gridCol>
              </a:tblGrid>
              <a:tr h="2497751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zh-CN" altLang="en-US" sz="3200" dirty="0">
                          <a:solidFill>
                            <a:schemeClr val="accen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廣延積學與熱心的教員</a:t>
                      </a:r>
                      <a:r>
                        <a:rPr lang="zh-CN" altLang="en-US" sz="3200" b="1" i="0" u="none" strike="noStrike" kern="1200" baseline="0" dirty="0">
                          <a:solidFill>
                            <a:schemeClr val="accen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，</a:t>
                      </a:r>
                      <a:r>
                        <a:rPr lang="zh-CN" altLang="en-US" sz="3200" dirty="0">
                          <a:solidFill>
                            <a:schemeClr val="accen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認真教授</a:t>
                      </a:r>
                      <a:endParaRPr lang="en-US" altLang="zh-CN" sz="3200" dirty="0">
                        <a:solidFill>
                          <a:schemeClr val="accen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裁減不稱職的本國和外國教員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羅致了具有先進思想的新派人物，包括陳獨秀、胡適、李大釗、錢玄同、劉半農等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15849479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3169BCF-B8F0-420F-BA0C-0BBCF2BE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6" name="表格 16">
            <a:extLst>
              <a:ext uri="{FF2B5EF4-FFF2-40B4-BE49-F238E27FC236}">
                <a16:creationId xmlns:a16="http://schemas.microsoft.com/office/drawing/2014/main" xmlns="" id="{8132D178-107D-47E9-8542-9A47F7877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210842"/>
              </p:ext>
            </p:extLst>
          </p:nvPr>
        </p:nvGraphicFramePr>
        <p:xfrm>
          <a:off x="1260398" y="2075933"/>
          <a:ext cx="8290002" cy="2647813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8290002">
                  <a:extLst>
                    <a:ext uri="{9D8B030D-6E8A-4147-A177-3AD203B41FA5}">
                      <a16:colId xmlns:a16="http://schemas.microsoft.com/office/drawing/2014/main" xmlns="" val="3066747436"/>
                    </a:ext>
                  </a:extLst>
                </a:gridCol>
              </a:tblGrid>
              <a:tr h="26478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49E39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提倡思想自由，培養學術研究氛圍</a:t>
                      </a:r>
                      <a:endParaRPr kumimoji="0" lang="en-US" altLang="zh-CN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容許及包容各種學會、辦刊等，進行學術討論、思想爭辯</a:t>
                      </a:r>
                      <a:endParaRPr kumimoji="0" lang="en-US" altLang="zh-CN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zh-CN" alt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刊物：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《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北京大學日刊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》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、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《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北京大學月刊</a:t>
                      </a:r>
                      <a:r>
                        <a:rPr kumimoji="0" lang="en-US" altLang="zh-CN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》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等</a:t>
                      </a:r>
                      <a:endParaRPr kumimoji="0" lang="en-US" altLang="zh-CN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kumimoji="0" lang="zh-CN" alt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學會：</a:t>
                      </a:r>
                      <a:r>
                        <a:rPr kumimoji="0" lang="zh-CN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少年中國學會、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北京大學新聞學研究會、新潮社</a:t>
                      </a:r>
                      <a:endParaRPr lang="en-US" altLang="zh-CN" sz="3200" dirty="0">
                        <a:solidFill>
                          <a:schemeClr val="accen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1D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5849479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3169BCF-B8F0-420F-BA0C-0BBCF2BE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92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6" name="表格 16">
            <a:extLst>
              <a:ext uri="{FF2B5EF4-FFF2-40B4-BE49-F238E27FC236}">
                <a16:creationId xmlns:a16="http://schemas.microsoft.com/office/drawing/2014/main" xmlns="" id="{8132D178-107D-47E9-8542-9A47F7877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57790"/>
              </p:ext>
            </p:extLst>
          </p:nvPr>
        </p:nvGraphicFramePr>
        <p:xfrm>
          <a:off x="1104900" y="1600914"/>
          <a:ext cx="10275819" cy="4663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0275819">
                  <a:extLst>
                    <a:ext uri="{9D8B030D-6E8A-4147-A177-3AD203B41FA5}">
                      <a16:colId xmlns:a16="http://schemas.microsoft.com/office/drawing/2014/main" xmlns="" val="2577502483"/>
                    </a:ext>
                  </a:extLst>
                </a:gridCol>
              </a:tblGrid>
              <a:tr h="162002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3200" b="1" i="0" u="none" strike="noStrike" kern="1200" baseline="0" dirty="0">
                          <a:solidFill>
                            <a:schemeClr val="accen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改革體制，建立規章</a:t>
                      </a:r>
                      <a:endParaRPr lang="en-US" altLang="zh-CN" sz="3200" b="1" i="0" u="none" strike="noStrike" kern="1200" baseline="0" dirty="0">
                        <a:solidFill>
                          <a:schemeClr val="accent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</a:t>
                      </a:r>
                      <a:r>
                        <a:rPr lang="zh-HK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評議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會：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全校的最高立法機構和權力機構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設行政會：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全校最高行政機構和執行機構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設教務處：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統一領導全校的教務工作</a:t>
                      </a:r>
                      <a:r>
                        <a:rPr lang="zh-HK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務</a:t>
                      </a:r>
                      <a:endParaRPr lang="en-US" altLang="zh-HK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HK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廢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門</a:t>
                      </a:r>
                      <a:r>
                        <a:rPr lang="zh-HK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改系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改革前</a:t>
                      </a:r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，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有文、理、法等科，科下設門，如哲學門；廢門改系</a:t>
                      </a: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/>
                      </a:r>
                      <a:br>
                        <a:rPr lang="en-US" altLang="zh-CN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</a:br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　　　　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後又加物理、德文等十四個系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HK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首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</a:t>
                      </a:r>
                      <a:r>
                        <a:rPr lang="zh-HK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女禁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實行男女同校、男女同讀書，乃開創性措施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平民教育：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開設校役夜班與平民夜校，讓基層亦享有教育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93198387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3169BCF-B8F0-420F-BA0C-0BBCF2BE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5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6" name="表格 16">
            <a:extLst>
              <a:ext uri="{FF2B5EF4-FFF2-40B4-BE49-F238E27FC236}">
                <a16:creationId xmlns:a16="http://schemas.microsoft.com/office/drawing/2014/main" xmlns="" id="{8132D178-107D-47E9-8542-9A47F7877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372982"/>
              </p:ext>
            </p:extLst>
          </p:nvPr>
        </p:nvGraphicFramePr>
        <p:xfrm>
          <a:off x="1211331" y="1523381"/>
          <a:ext cx="9355069" cy="46634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355069">
                  <a:extLst>
                    <a:ext uri="{9D8B030D-6E8A-4147-A177-3AD203B41FA5}">
                      <a16:colId xmlns:a16="http://schemas.microsoft.com/office/drawing/2014/main" xmlns="" val="3066747436"/>
                    </a:ext>
                  </a:extLst>
                </a:gridCol>
              </a:tblGrid>
              <a:tr h="46557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200" b="1" dirty="0">
                          <a:solidFill>
                            <a:schemeClr val="accent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矯正學習態度，端正校風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蔡元培就任校長演講時強調，：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0" u="sng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「學生當以研究學術為天職，不當以大學為升官發財之階梯」</a:t>
                      </a:r>
                      <a:endParaRPr lang="en-US" altLang="zh-CN" sz="2400" b="0" u="sng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zh-HK" altLang="en-US" sz="2400" b="0" u="sng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「當有學問研究之興趣，尤當養成學問家之人格」</a:t>
                      </a:r>
                      <a:endParaRPr lang="en-US" altLang="zh-HK" sz="2400" b="0" u="sng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altLang="zh-HK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提出三點要求：</a:t>
                      </a:r>
                      <a:endParaRPr lang="en-US" altLang="zh-CN" sz="2400" b="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zh-TW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　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抱定宗旨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2. 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砥礪德行</a:t>
                      </a:r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            3. </a:t>
                      </a: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敬愛師友</a:t>
                      </a:r>
                      <a:endParaRPr lang="en-US" altLang="zh-CN" sz="2400" b="1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ü"/>
                      </a:pPr>
                      <a:r>
                        <a:rPr lang="zh-TW" altLang="en-US" sz="24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成立進德會：提倡培養個人高尚道德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lg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9F0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3198387"/>
                  </a:ext>
                </a:extLst>
              </a:tr>
            </a:tbl>
          </a:graphicData>
        </a:graphic>
      </p:graphicFrame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3169BCF-B8F0-420F-BA0C-0BBCF2BE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44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BE367E6-B777-48B1-89E8-CADB1F55C860}"/>
              </a:ext>
            </a:extLst>
          </p:cNvPr>
          <p:cNvSpPr/>
          <p:nvPr/>
        </p:nvSpPr>
        <p:spPr>
          <a:xfrm>
            <a:off x="1104900" y="1704132"/>
            <a:ext cx="9643276" cy="3348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在其領導及改革之下，北大在全國教育界、學術界、思想界，佔有越來越重要的地位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新思潮先於北大發揚及傳播繼而影響全國，推動「五四運動」發展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è"/>
            </a:pP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哲學家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梁漱溟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「蔡先生一生的成就不在學問，不在事功，而只在開出一種風氣，釀成一大潮流，影響到全國，收果於後世。」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3169BCF-B8F0-420F-BA0C-0BBCF2BE9D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9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蔡元培於「五四」之主要貢獻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xmlns="" id="{462FD247-7387-4BE8-9CAF-D6422BAFF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315" y="3166048"/>
            <a:ext cx="3579599" cy="269185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D8336168-ACBA-4867-9DED-0057AE59D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746" y="3166048"/>
            <a:ext cx="4046098" cy="269185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2F02AD6-F9D5-42B2-931C-2A56B002B708}"/>
              </a:ext>
            </a:extLst>
          </p:cNvPr>
          <p:cNvSpPr/>
          <p:nvPr/>
        </p:nvSpPr>
        <p:spPr>
          <a:xfrm>
            <a:off x="1104900" y="1448066"/>
            <a:ext cx="7495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14" name="內容版面配置區 4">
            <a:extLst>
              <a:ext uri="{FF2B5EF4-FFF2-40B4-BE49-F238E27FC236}">
                <a16:creationId xmlns:a16="http://schemas.microsoft.com/office/drawing/2014/main" xmlns="" id="{1360A3D5-CAFE-4FB5-B864-9939A1FD9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41742"/>
            <a:ext cx="9980682" cy="164160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全力支持， 極力營救</a:t>
            </a:r>
            <a:endParaRPr lang="en-US" altLang="zh-CN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，在傅斯年、羅家倫等人帶領下，終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爆發「五四事件」，政府派大批軍警進行鎮壓，逮捕了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30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多名學生，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其中約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名北大學生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3" name="圖片 12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1EE9B5D-9515-469F-8A9C-785170070C7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72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蔡元培於「五四」之主要貢獻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xmlns="" id="{67161586-982E-4703-B343-E3446F51B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91" y="3976434"/>
            <a:ext cx="3514052" cy="23769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855B9E-DB02-420A-AC83-37E7D9110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635" y="4741522"/>
            <a:ext cx="935602" cy="101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9A7BB314-CE1D-4331-9836-E1769A9765CA}"/>
              </a:ext>
            </a:extLst>
          </p:cNvPr>
          <p:cNvSpPr/>
          <p:nvPr/>
        </p:nvSpPr>
        <p:spPr>
          <a:xfrm>
            <a:off x="9999976" y="4831761"/>
            <a:ext cx="18449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/>
              <a:t>蔡元培上任後出面請魯迅設計北大校徽</a:t>
            </a:r>
            <a:endParaRPr lang="zh-HK" altLang="en-US" b="1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4EB10A9D-21EA-4291-B2D3-23F2B8FEC2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9237" y="4741522"/>
            <a:ext cx="1037607" cy="1013569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2F02AD6-F9D5-42B2-931C-2A56B002B708}"/>
              </a:ext>
            </a:extLst>
          </p:cNvPr>
          <p:cNvSpPr/>
          <p:nvPr/>
        </p:nvSpPr>
        <p:spPr>
          <a:xfrm>
            <a:off x="1104900" y="1448066"/>
            <a:ext cx="7495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</p:txBody>
      </p:sp>
      <p:sp>
        <p:nvSpPr>
          <p:cNvPr id="14" name="內容版面配置區 4">
            <a:extLst>
              <a:ext uri="{FF2B5EF4-FFF2-40B4-BE49-F238E27FC236}">
                <a16:creationId xmlns:a16="http://schemas.microsoft.com/office/drawing/2014/main" xmlns="" id="{1360A3D5-CAFE-4FB5-B864-9939A1FD91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41742"/>
            <a:ext cx="10348191" cy="225120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全力支持， 極力營救</a:t>
            </a:r>
            <a:endParaRPr lang="en-US" altLang="zh-CN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日，在蔡元培四處奔走多方營救，最終學生被釋放；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8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日，面對政府追究，為保全北大與學生，他被迫辭職與離京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北大師生和北京教育界發動「挽蔡運動」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，終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月返京復職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xmlns="" id="{349BD6A9-BA9C-418B-BDC7-42B1B4B71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176" y="3958381"/>
            <a:ext cx="3138283" cy="2395005"/>
          </a:xfrm>
          <a:prstGeom prst="rect">
            <a:avLst/>
          </a:prstGeom>
        </p:spPr>
      </p:pic>
      <p:pic>
        <p:nvPicPr>
          <p:cNvPr id="13" name="圖片 12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D1EE9B5D-9515-469F-8A9C-785170070C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CN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候選人</a:t>
            </a:r>
            <a:r>
              <a:rPr lang="zh-TW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90E4BE3-77B7-471B-B9A1-33E86D5564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7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xmlns="" id="{268D2407-27D6-401D-9B3B-1A8A255190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4900" y="1454296"/>
            <a:ext cx="2158418" cy="292733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29E62B37-9501-44F7-A28B-952E5C681EEA}"/>
              </a:ext>
            </a:extLst>
          </p:cNvPr>
          <p:cNvSpPr txBox="1"/>
          <p:nvPr/>
        </p:nvSpPr>
        <p:spPr>
          <a:xfrm>
            <a:off x="3383898" y="1454295"/>
            <a:ext cx="7701684" cy="2794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HK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安徽懷寧人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出生於清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末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1879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1942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年病逝，享年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63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endParaRPr lang="en-US" altLang="zh-HK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原名乾生，字仲甫，別署實庵，筆名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山民、陳仲子等二十餘個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辛亥革命後始用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名行世</a:t>
            </a:r>
            <a:endParaRPr lang="en-US" altLang="zh-TW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82934236-A01B-4269-8884-7A2CD69ECFCA}"/>
              </a:ext>
            </a:extLst>
          </p:cNvPr>
          <p:cNvSpPr txBox="1"/>
          <p:nvPr/>
        </p:nvSpPr>
        <p:spPr>
          <a:xfrm>
            <a:off x="3546024" y="4385216"/>
            <a:ext cx="6928011" cy="1686487"/>
          </a:xfrm>
          <a:custGeom>
            <a:avLst/>
            <a:gdLst>
              <a:gd name="connsiteX0" fmla="*/ 0 w 6928011"/>
              <a:gd name="connsiteY0" fmla="*/ 0 h 1686487"/>
              <a:gd name="connsiteX1" fmla="*/ 646614 w 6928011"/>
              <a:gd name="connsiteY1" fmla="*/ 0 h 1686487"/>
              <a:gd name="connsiteX2" fmla="*/ 1154669 w 6928011"/>
              <a:gd name="connsiteY2" fmla="*/ 0 h 1686487"/>
              <a:gd name="connsiteX3" fmla="*/ 1870563 w 6928011"/>
              <a:gd name="connsiteY3" fmla="*/ 0 h 1686487"/>
              <a:gd name="connsiteX4" fmla="*/ 2586457 w 6928011"/>
              <a:gd name="connsiteY4" fmla="*/ 0 h 1686487"/>
              <a:gd name="connsiteX5" fmla="*/ 3233072 w 6928011"/>
              <a:gd name="connsiteY5" fmla="*/ 0 h 1686487"/>
              <a:gd name="connsiteX6" fmla="*/ 3741126 w 6928011"/>
              <a:gd name="connsiteY6" fmla="*/ 0 h 1686487"/>
              <a:gd name="connsiteX7" fmla="*/ 4110620 w 6928011"/>
              <a:gd name="connsiteY7" fmla="*/ 0 h 1686487"/>
              <a:gd name="connsiteX8" fmla="*/ 4618674 w 6928011"/>
              <a:gd name="connsiteY8" fmla="*/ 0 h 1686487"/>
              <a:gd name="connsiteX9" fmla="*/ 5057448 w 6928011"/>
              <a:gd name="connsiteY9" fmla="*/ 0 h 1686487"/>
              <a:gd name="connsiteX10" fmla="*/ 5565502 w 6928011"/>
              <a:gd name="connsiteY10" fmla="*/ 0 h 1686487"/>
              <a:gd name="connsiteX11" fmla="*/ 6073556 w 6928011"/>
              <a:gd name="connsiteY11" fmla="*/ 0 h 1686487"/>
              <a:gd name="connsiteX12" fmla="*/ 6928011 w 6928011"/>
              <a:gd name="connsiteY12" fmla="*/ 0 h 1686487"/>
              <a:gd name="connsiteX13" fmla="*/ 6928011 w 6928011"/>
              <a:gd name="connsiteY13" fmla="*/ 595892 h 1686487"/>
              <a:gd name="connsiteX14" fmla="*/ 6928011 w 6928011"/>
              <a:gd name="connsiteY14" fmla="*/ 1124325 h 1686487"/>
              <a:gd name="connsiteX15" fmla="*/ 6928011 w 6928011"/>
              <a:gd name="connsiteY15" fmla="*/ 1686487 h 1686487"/>
              <a:gd name="connsiteX16" fmla="*/ 6350677 w 6928011"/>
              <a:gd name="connsiteY16" fmla="*/ 1686487 h 1686487"/>
              <a:gd name="connsiteX17" fmla="*/ 5704062 w 6928011"/>
              <a:gd name="connsiteY17" fmla="*/ 1686487 h 1686487"/>
              <a:gd name="connsiteX18" fmla="*/ 5265288 w 6928011"/>
              <a:gd name="connsiteY18" fmla="*/ 1686487 h 1686487"/>
              <a:gd name="connsiteX19" fmla="*/ 4895794 w 6928011"/>
              <a:gd name="connsiteY19" fmla="*/ 1686487 h 1686487"/>
              <a:gd name="connsiteX20" fmla="*/ 4179900 w 6928011"/>
              <a:gd name="connsiteY20" fmla="*/ 1686487 h 1686487"/>
              <a:gd name="connsiteX21" fmla="*/ 3810406 w 6928011"/>
              <a:gd name="connsiteY21" fmla="*/ 1686487 h 1686487"/>
              <a:gd name="connsiteX22" fmla="*/ 3163792 w 6928011"/>
              <a:gd name="connsiteY22" fmla="*/ 1686487 h 1686487"/>
              <a:gd name="connsiteX23" fmla="*/ 2655738 w 6928011"/>
              <a:gd name="connsiteY23" fmla="*/ 1686487 h 1686487"/>
              <a:gd name="connsiteX24" fmla="*/ 2078403 w 6928011"/>
              <a:gd name="connsiteY24" fmla="*/ 1686487 h 1686487"/>
              <a:gd name="connsiteX25" fmla="*/ 1362509 w 6928011"/>
              <a:gd name="connsiteY25" fmla="*/ 1686487 h 1686487"/>
              <a:gd name="connsiteX26" fmla="*/ 785175 w 6928011"/>
              <a:gd name="connsiteY26" fmla="*/ 1686487 h 1686487"/>
              <a:gd name="connsiteX27" fmla="*/ 0 w 6928011"/>
              <a:gd name="connsiteY27" fmla="*/ 1686487 h 1686487"/>
              <a:gd name="connsiteX28" fmla="*/ 0 w 6928011"/>
              <a:gd name="connsiteY28" fmla="*/ 1158054 h 1686487"/>
              <a:gd name="connsiteX29" fmla="*/ 0 w 6928011"/>
              <a:gd name="connsiteY29" fmla="*/ 562162 h 1686487"/>
              <a:gd name="connsiteX30" fmla="*/ 0 w 6928011"/>
              <a:gd name="connsiteY30" fmla="*/ 0 h 168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928011" h="1686487" fill="none" extrusionOk="0">
                <a:moveTo>
                  <a:pt x="0" y="0"/>
                </a:moveTo>
                <a:cubicBezTo>
                  <a:pt x="273349" y="-32636"/>
                  <a:pt x="384651" y="65573"/>
                  <a:pt x="646614" y="0"/>
                </a:cubicBezTo>
                <a:cubicBezTo>
                  <a:pt x="908577" y="-65573"/>
                  <a:pt x="1026817" y="9763"/>
                  <a:pt x="1154669" y="0"/>
                </a:cubicBezTo>
                <a:cubicBezTo>
                  <a:pt x="1282522" y="-9763"/>
                  <a:pt x="1540057" y="62926"/>
                  <a:pt x="1870563" y="0"/>
                </a:cubicBezTo>
                <a:cubicBezTo>
                  <a:pt x="2201069" y="-62926"/>
                  <a:pt x="2362011" y="70208"/>
                  <a:pt x="2586457" y="0"/>
                </a:cubicBezTo>
                <a:cubicBezTo>
                  <a:pt x="2810903" y="-70208"/>
                  <a:pt x="3086587" y="72654"/>
                  <a:pt x="3233072" y="0"/>
                </a:cubicBezTo>
                <a:cubicBezTo>
                  <a:pt x="3379558" y="-72654"/>
                  <a:pt x="3612313" y="22848"/>
                  <a:pt x="3741126" y="0"/>
                </a:cubicBezTo>
                <a:cubicBezTo>
                  <a:pt x="3869939" y="-22848"/>
                  <a:pt x="4021949" y="34701"/>
                  <a:pt x="4110620" y="0"/>
                </a:cubicBezTo>
                <a:cubicBezTo>
                  <a:pt x="4199291" y="-34701"/>
                  <a:pt x="4479833" y="34534"/>
                  <a:pt x="4618674" y="0"/>
                </a:cubicBezTo>
                <a:cubicBezTo>
                  <a:pt x="4757515" y="-34534"/>
                  <a:pt x="4948800" y="36300"/>
                  <a:pt x="5057448" y="0"/>
                </a:cubicBezTo>
                <a:cubicBezTo>
                  <a:pt x="5166096" y="-36300"/>
                  <a:pt x="5420254" y="30046"/>
                  <a:pt x="5565502" y="0"/>
                </a:cubicBezTo>
                <a:cubicBezTo>
                  <a:pt x="5710750" y="-30046"/>
                  <a:pt x="5929100" y="19600"/>
                  <a:pt x="6073556" y="0"/>
                </a:cubicBezTo>
                <a:cubicBezTo>
                  <a:pt x="6218012" y="-19600"/>
                  <a:pt x="6743156" y="72553"/>
                  <a:pt x="6928011" y="0"/>
                </a:cubicBezTo>
                <a:cubicBezTo>
                  <a:pt x="6946591" y="179795"/>
                  <a:pt x="6885513" y="472673"/>
                  <a:pt x="6928011" y="595892"/>
                </a:cubicBezTo>
                <a:cubicBezTo>
                  <a:pt x="6970509" y="719111"/>
                  <a:pt x="6892263" y="889203"/>
                  <a:pt x="6928011" y="1124325"/>
                </a:cubicBezTo>
                <a:cubicBezTo>
                  <a:pt x="6963759" y="1359447"/>
                  <a:pt x="6869092" y="1479730"/>
                  <a:pt x="6928011" y="1686487"/>
                </a:cubicBezTo>
                <a:cubicBezTo>
                  <a:pt x="6664472" y="1752133"/>
                  <a:pt x="6471281" y="1663310"/>
                  <a:pt x="6350677" y="1686487"/>
                </a:cubicBezTo>
                <a:cubicBezTo>
                  <a:pt x="6230073" y="1709664"/>
                  <a:pt x="5934408" y="1644235"/>
                  <a:pt x="5704062" y="1686487"/>
                </a:cubicBezTo>
                <a:cubicBezTo>
                  <a:pt x="5473717" y="1728739"/>
                  <a:pt x="5371910" y="1684723"/>
                  <a:pt x="5265288" y="1686487"/>
                </a:cubicBezTo>
                <a:cubicBezTo>
                  <a:pt x="5158666" y="1688251"/>
                  <a:pt x="5029059" y="1644514"/>
                  <a:pt x="4895794" y="1686487"/>
                </a:cubicBezTo>
                <a:cubicBezTo>
                  <a:pt x="4762529" y="1728460"/>
                  <a:pt x="4422653" y="1611797"/>
                  <a:pt x="4179900" y="1686487"/>
                </a:cubicBezTo>
                <a:cubicBezTo>
                  <a:pt x="3937147" y="1761177"/>
                  <a:pt x="3984426" y="1665655"/>
                  <a:pt x="3810406" y="1686487"/>
                </a:cubicBezTo>
                <a:cubicBezTo>
                  <a:pt x="3636386" y="1707319"/>
                  <a:pt x="3455481" y="1678560"/>
                  <a:pt x="3163792" y="1686487"/>
                </a:cubicBezTo>
                <a:cubicBezTo>
                  <a:pt x="2872103" y="1694414"/>
                  <a:pt x="2850878" y="1636043"/>
                  <a:pt x="2655738" y="1686487"/>
                </a:cubicBezTo>
                <a:cubicBezTo>
                  <a:pt x="2460598" y="1736931"/>
                  <a:pt x="2366882" y="1664542"/>
                  <a:pt x="2078403" y="1686487"/>
                </a:cubicBezTo>
                <a:cubicBezTo>
                  <a:pt x="1789925" y="1708432"/>
                  <a:pt x="1620642" y="1660197"/>
                  <a:pt x="1362509" y="1686487"/>
                </a:cubicBezTo>
                <a:cubicBezTo>
                  <a:pt x="1104376" y="1712777"/>
                  <a:pt x="1010697" y="1641357"/>
                  <a:pt x="785175" y="1686487"/>
                </a:cubicBezTo>
                <a:cubicBezTo>
                  <a:pt x="559653" y="1731617"/>
                  <a:pt x="228686" y="1612537"/>
                  <a:pt x="0" y="1686487"/>
                </a:cubicBezTo>
                <a:cubicBezTo>
                  <a:pt x="-36268" y="1460432"/>
                  <a:pt x="40126" y="1360764"/>
                  <a:pt x="0" y="1158054"/>
                </a:cubicBezTo>
                <a:cubicBezTo>
                  <a:pt x="-40126" y="955344"/>
                  <a:pt x="27803" y="781772"/>
                  <a:pt x="0" y="562162"/>
                </a:cubicBezTo>
                <a:cubicBezTo>
                  <a:pt x="-27803" y="342552"/>
                  <a:pt x="27924" y="128944"/>
                  <a:pt x="0" y="0"/>
                </a:cubicBezTo>
                <a:close/>
              </a:path>
              <a:path w="6928011" h="1686487" stroke="0" extrusionOk="0">
                <a:moveTo>
                  <a:pt x="0" y="0"/>
                </a:moveTo>
                <a:cubicBezTo>
                  <a:pt x="74596" y="-28002"/>
                  <a:pt x="190907" y="20170"/>
                  <a:pt x="369494" y="0"/>
                </a:cubicBezTo>
                <a:cubicBezTo>
                  <a:pt x="548081" y="-20170"/>
                  <a:pt x="845580" y="27642"/>
                  <a:pt x="1016108" y="0"/>
                </a:cubicBezTo>
                <a:cubicBezTo>
                  <a:pt x="1186636" y="-27642"/>
                  <a:pt x="1360061" y="60547"/>
                  <a:pt x="1593443" y="0"/>
                </a:cubicBezTo>
                <a:cubicBezTo>
                  <a:pt x="1826826" y="-60547"/>
                  <a:pt x="1978041" y="79766"/>
                  <a:pt x="2309337" y="0"/>
                </a:cubicBezTo>
                <a:cubicBezTo>
                  <a:pt x="2640633" y="-79766"/>
                  <a:pt x="2668197" y="56879"/>
                  <a:pt x="3025231" y="0"/>
                </a:cubicBezTo>
                <a:cubicBezTo>
                  <a:pt x="3382265" y="-56879"/>
                  <a:pt x="3311186" y="29604"/>
                  <a:pt x="3394725" y="0"/>
                </a:cubicBezTo>
                <a:cubicBezTo>
                  <a:pt x="3478264" y="-29604"/>
                  <a:pt x="3799238" y="56695"/>
                  <a:pt x="4110620" y="0"/>
                </a:cubicBezTo>
                <a:cubicBezTo>
                  <a:pt x="4422002" y="-56695"/>
                  <a:pt x="4562185" y="35774"/>
                  <a:pt x="4826514" y="0"/>
                </a:cubicBezTo>
                <a:cubicBezTo>
                  <a:pt x="5090843" y="-35774"/>
                  <a:pt x="5156710" y="7127"/>
                  <a:pt x="5265288" y="0"/>
                </a:cubicBezTo>
                <a:cubicBezTo>
                  <a:pt x="5373866" y="-7127"/>
                  <a:pt x="5631215" y="17173"/>
                  <a:pt x="5842623" y="0"/>
                </a:cubicBezTo>
                <a:cubicBezTo>
                  <a:pt x="6054031" y="-17173"/>
                  <a:pt x="6163824" y="15903"/>
                  <a:pt x="6281397" y="0"/>
                </a:cubicBezTo>
                <a:cubicBezTo>
                  <a:pt x="6398970" y="-15903"/>
                  <a:pt x="6709353" y="36006"/>
                  <a:pt x="6928011" y="0"/>
                </a:cubicBezTo>
                <a:cubicBezTo>
                  <a:pt x="6941221" y="253849"/>
                  <a:pt x="6920020" y="316605"/>
                  <a:pt x="6928011" y="562162"/>
                </a:cubicBezTo>
                <a:cubicBezTo>
                  <a:pt x="6936002" y="807719"/>
                  <a:pt x="6909701" y="1022505"/>
                  <a:pt x="6928011" y="1158054"/>
                </a:cubicBezTo>
                <a:cubicBezTo>
                  <a:pt x="6946321" y="1293603"/>
                  <a:pt x="6874145" y="1559020"/>
                  <a:pt x="6928011" y="1686487"/>
                </a:cubicBezTo>
                <a:cubicBezTo>
                  <a:pt x="6698918" y="1737012"/>
                  <a:pt x="6603062" y="1633571"/>
                  <a:pt x="6350677" y="1686487"/>
                </a:cubicBezTo>
                <a:cubicBezTo>
                  <a:pt x="6098292" y="1739403"/>
                  <a:pt x="5834785" y="1658307"/>
                  <a:pt x="5704062" y="1686487"/>
                </a:cubicBezTo>
                <a:cubicBezTo>
                  <a:pt x="5573340" y="1714667"/>
                  <a:pt x="5294450" y="1643986"/>
                  <a:pt x="4988168" y="1686487"/>
                </a:cubicBezTo>
                <a:cubicBezTo>
                  <a:pt x="4681886" y="1728988"/>
                  <a:pt x="4679371" y="1651640"/>
                  <a:pt x="4549394" y="1686487"/>
                </a:cubicBezTo>
                <a:cubicBezTo>
                  <a:pt x="4419417" y="1721334"/>
                  <a:pt x="4050465" y="1639593"/>
                  <a:pt x="3902780" y="1686487"/>
                </a:cubicBezTo>
                <a:cubicBezTo>
                  <a:pt x="3755095" y="1733381"/>
                  <a:pt x="3565246" y="1621363"/>
                  <a:pt x="3256165" y="1686487"/>
                </a:cubicBezTo>
                <a:cubicBezTo>
                  <a:pt x="2947085" y="1751611"/>
                  <a:pt x="2791684" y="1653578"/>
                  <a:pt x="2609551" y="1686487"/>
                </a:cubicBezTo>
                <a:cubicBezTo>
                  <a:pt x="2427418" y="1719396"/>
                  <a:pt x="2333779" y="1675734"/>
                  <a:pt x="2240057" y="1686487"/>
                </a:cubicBezTo>
                <a:cubicBezTo>
                  <a:pt x="2146335" y="1697240"/>
                  <a:pt x="1773767" y="1617766"/>
                  <a:pt x="1524162" y="1686487"/>
                </a:cubicBezTo>
                <a:cubicBezTo>
                  <a:pt x="1274557" y="1755208"/>
                  <a:pt x="1166862" y="1631728"/>
                  <a:pt x="946828" y="1686487"/>
                </a:cubicBezTo>
                <a:cubicBezTo>
                  <a:pt x="726794" y="1741246"/>
                  <a:pt x="758621" y="1680193"/>
                  <a:pt x="577334" y="1686487"/>
                </a:cubicBezTo>
                <a:cubicBezTo>
                  <a:pt x="396047" y="1692781"/>
                  <a:pt x="250797" y="1663075"/>
                  <a:pt x="0" y="1686487"/>
                </a:cubicBezTo>
                <a:cubicBezTo>
                  <a:pt x="-39280" y="1394422"/>
                  <a:pt x="24090" y="1337596"/>
                  <a:pt x="0" y="1090595"/>
                </a:cubicBezTo>
                <a:cubicBezTo>
                  <a:pt x="-24090" y="843594"/>
                  <a:pt x="48748" y="736453"/>
                  <a:pt x="0" y="511568"/>
                </a:cubicBezTo>
                <a:cubicBezTo>
                  <a:pt x="-48748" y="286683"/>
                  <a:pt x="35756" y="246868"/>
                  <a:pt x="0" y="0"/>
                </a:cubicBezTo>
                <a:close/>
              </a:path>
            </a:pathLst>
          </a:custGeom>
          <a:solidFill>
            <a:srgbClr val="FFEBEA"/>
          </a:solidFill>
          <a:ln w="190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96456281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他是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著名政治學家、思想家、語言學家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中國共產黨創建人之一，同時也是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「五四運動」重要領導人</a:t>
            </a:r>
            <a:endParaRPr lang="zh-HK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C3CE04D-1D4A-433D-930B-A635FDC70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0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4CB6D289-738F-4F26-8D4D-DABA9E36E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6626" y="1744994"/>
            <a:ext cx="2537648" cy="3827273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34D0DD78-E4DB-4C85-951B-1D350B1F431E}"/>
              </a:ext>
            </a:extLst>
          </p:cNvPr>
          <p:cNvSpPr txBox="1"/>
          <p:nvPr/>
        </p:nvSpPr>
        <p:spPr>
          <a:xfrm>
            <a:off x="1104900" y="1669788"/>
            <a:ext cx="7673773" cy="3902479"/>
          </a:xfrm>
          <a:prstGeom prst="rect">
            <a:avLst/>
          </a:prstGeom>
          <a:noFill/>
          <a:ln w="28575">
            <a:noFill/>
            <a:prstDash val="lgDash"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曾經歷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中西教育，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故比時人更能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體會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大廈將傾之感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參加和組織多種革命團體、辦報等，積極進行反清救國鬥爭</a:t>
            </a:r>
            <a:endParaRPr lang="en-US" altLang="zh-TW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後來革命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推翻了清廷建立中華民國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，但國家卻仍處於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內憂外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患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意識到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啟蒙與解放國人思想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乃至關重要</a:t>
            </a:r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，於是發動新文化運動</a:t>
            </a:r>
            <a:endParaRPr lang="zh-HK" alt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C3CE04D-1D4A-433D-930B-A635FDC70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115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1C146420-A494-4A79-AD4D-120E68D98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899" y="1510283"/>
            <a:ext cx="6921501" cy="2707075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辦報紙、刊物等宣傳新思潮之媒介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年發刊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青年雜誌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（後改名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每週評論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；任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中華新報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筆政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1920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年辦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勞動界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共產黨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群報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1922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年創辦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嚮導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週報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516682C3-4543-446D-8050-D35529280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449" y="1714084"/>
            <a:ext cx="1934184" cy="2772329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xmlns="" id="{4B1A640C-1681-4646-87D4-CDB0A1417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633" y="1714084"/>
            <a:ext cx="1934184" cy="2777410"/>
          </a:xfrm>
          <a:prstGeom prst="rect">
            <a:avLst/>
          </a:prstGeom>
        </p:spPr>
      </p:pic>
      <p:pic>
        <p:nvPicPr>
          <p:cNvPr id="1026" name="Picture 2" descr="《勞動界》的圖片搜尋結果">
            <a:extLst>
              <a:ext uri="{FF2B5EF4-FFF2-40B4-BE49-F238E27FC236}">
                <a16:creationId xmlns:a16="http://schemas.microsoft.com/office/drawing/2014/main" xmlns="" id="{BB43C90F-F8C2-4C59-A429-A04149B66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9" y="3892163"/>
            <a:ext cx="1807730" cy="270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圖片 9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956EDCF1-1B93-4FC3-B0D7-8C0257F368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5032AB7-6EEF-4CB4-9412-EF6C9A6D7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9522" y="1593678"/>
            <a:ext cx="4786405" cy="3676754"/>
          </a:xfrm>
        </p:spPr>
        <p:txBody>
          <a:bodyPr>
            <a:noAutofit/>
          </a:bodyPr>
          <a:lstStyle/>
          <a:p>
            <a:r>
              <a:rPr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發表文章及演說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，宣傳新思潮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代表作：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敬告青年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文學革命論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本志罪案答辯書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endParaRPr lang="en-US" altLang="zh-HK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1920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新文化運動是什麼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xmlns="" id="{637292B2-C6B4-426A-9E28-1D7486657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331" y="1735350"/>
            <a:ext cx="2900018" cy="190434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xmlns="" id="{F71DAC35-B16F-40F1-B112-7515C144F1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0332" y="3897082"/>
            <a:ext cx="2900017" cy="2487539"/>
          </a:xfrm>
          <a:prstGeom prst="rect">
            <a:avLst/>
          </a:prstGeom>
        </p:spPr>
      </p:pic>
      <p:pic>
        <p:nvPicPr>
          <p:cNvPr id="10" name="圖片 9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956EDCF1-1B93-4FC3-B0D7-8C0257F368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4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1">
            <a:extLst>
              <a:ext uri="{FF2B5EF4-FFF2-40B4-BE49-F238E27FC236}">
                <a16:creationId xmlns:a16="http://schemas.microsoft.com/office/drawing/2014/main" xmlns="" id="{B577A35A-EB8F-44D8-B83D-470AC4C1F830}"/>
              </a:ext>
            </a:extLst>
          </p:cNvPr>
          <p:cNvSpPr txBox="1">
            <a:spLocks/>
          </p:cNvSpPr>
          <p:nvPr/>
        </p:nvSpPr>
        <p:spPr>
          <a:xfrm>
            <a:off x="1104900" y="1498601"/>
            <a:ext cx="3290931" cy="50636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提出重要學說、理論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內容版面配置區 1">
            <a:extLst>
              <a:ext uri="{FF2B5EF4-FFF2-40B4-BE49-F238E27FC236}">
                <a16:creationId xmlns:a16="http://schemas.microsoft.com/office/drawing/2014/main" xmlns="" id="{7CC64AD2-C9C9-4107-9502-8DF70C7A18B8}"/>
              </a:ext>
            </a:extLst>
          </p:cNvPr>
          <p:cNvSpPr txBox="1">
            <a:spLocks/>
          </p:cNvSpPr>
          <p:nvPr/>
        </p:nvSpPr>
        <p:spPr>
          <a:xfrm>
            <a:off x="1100356" y="2004969"/>
            <a:ext cx="9980682" cy="3176631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9pPr>
          </a:lstStyle>
          <a:p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以「科學」與「民主」救國，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罪案之答辯書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指出：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我們現在認定只有這兩位先生，可以救治中國政治上道德上學術上思想上一切的黑暗。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just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只因為擁護那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德莫克拉西（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Democracy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賽因斯（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Science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兩位先生，才犯了這幾條滔天的大罪，要擁護那德先生，便不得不反對孔教、禮法、貞節、舊倫理、舊政治；要擁護那賽先生，便不得不反對舊藝術、舊宗教；要擁護德先生又要擁護賽先生，便不得不反對國粹和舊文學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803D146A-7C2C-46C3-B7A7-46DFC1D7A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82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xmlns="" id="{1C146420-A494-4A79-AD4D-120E68D98B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630645"/>
            <a:ext cx="8436698" cy="451740"/>
          </a:xfrm>
        </p:spPr>
        <p:txBody>
          <a:bodyPr>
            <a:normAutofit/>
          </a:bodyPr>
          <a:lstStyle/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敬告青年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中對青年提出六大標準：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803D146A-7C2C-46C3-B7A7-46DFC1D7A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1279D775-2D37-4FD8-AA2C-0FED52F79A9E}"/>
              </a:ext>
            </a:extLst>
          </p:cNvPr>
          <p:cNvSpPr/>
          <p:nvPr/>
        </p:nvSpPr>
        <p:spPr>
          <a:xfrm>
            <a:off x="2170951" y="2309035"/>
            <a:ext cx="297228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自由的而非奴隸的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ED52B09-007D-4F36-B2A3-8D6A6C55E4F6}"/>
              </a:ext>
            </a:extLst>
          </p:cNvPr>
          <p:cNvSpPr/>
          <p:nvPr/>
        </p:nvSpPr>
        <p:spPr>
          <a:xfrm>
            <a:off x="2170951" y="3747945"/>
            <a:ext cx="2972289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進取的而非退隱的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14CC386-ABF7-4600-9A53-70A3EB1B59EE}"/>
              </a:ext>
            </a:extLst>
          </p:cNvPr>
          <p:cNvSpPr/>
          <p:nvPr/>
        </p:nvSpPr>
        <p:spPr>
          <a:xfrm>
            <a:off x="2170950" y="4461415"/>
            <a:ext cx="2972289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世界的而非鎖國的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9CF6A70-BBFB-485F-82E5-84DA3AE22BFD}"/>
              </a:ext>
            </a:extLst>
          </p:cNvPr>
          <p:cNvSpPr/>
          <p:nvPr/>
        </p:nvSpPr>
        <p:spPr>
          <a:xfrm>
            <a:off x="2170950" y="5174885"/>
            <a:ext cx="2972289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實利的而非虛文的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7D42BDDC-23AD-4570-9D4E-06971231DF28}"/>
              </a:ext>
            </a:extLst>
          </p:cNvPr>
          <p:cNvSpPr/>
          <p:nvPr/>
        </p:nvSpPr>
        <p:spPr>
          <a:xfrm>
            <a:off x="2170950" y="5846440"/>
            <a:ext cx="297228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科學的而非想像的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915EF08F-E513-470F-8B05-72D425010653}"/>
              </a:ext>
            </a:extLst>
          </p:cNvPr>
          <p:cNvSpPr/>
          <p:nvPr/>
        </p:nvSpPr>
        <p:spPr>
          <a:xfrm>
            <a:off x="2170951" y="3031086"/>
            <a:ext cx="2972289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進步的而非保守的</a:t>
            </a:r>
          </a:p>
        </p:txBody>
      </p:sp>
    </p:spTree>
    <p:extLst>
      <p:ext uri="{BB962C8B-B14F-4D97-AF65-F5344CB8AC3E}">
        <p14:creationId xmlns:p14="http://schemas.microsoft.com/office/powerpoint/2010/main" val="34196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5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陳獨秀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299A3C8C-9685-4A8B-9FBB-E2BF6D9AB2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41476" y="1526935"/>
            <a:ext cx="9825288" cy="505065"/>
          </a:xfrm>
        </p:spPr>
        <p:txBody>
          <a:bodyPr>
            <a:noAutofit/>
          </a:bodyPr>
          <a:lstStyle/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文學革命論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為倡導新文學提出三大重點：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繼胡適於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年發表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文學改良芻議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，陳獨秀提出更為激進的看法，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抨擊傳統文學形式、內容等，如「文以載道」、「代聖賢立言」觀念，並提出新文學理論基礎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9" name="表格 9">
            <a:extLst>
              <a:ext uri="{FF2B5EF4-FFF2-40B4-BE49-F238E27FC236}">
                <a16:creationId xmlns:a16="http://schemas.microsoft.com/office/drawing/2014/main" xmlns="" id="{26690AF9-510C-4C3C-B09A-3D5DDC39D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2453666"/>
              </p:ext>
            </p:extLst>
          </p:nvPr>
        </p:nvGraphicFramePr>
        <p:xfrm>
          <a:off x="6254120" y="2198844"/>
          <a:ext cx="4340897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0897">
                  <a:extLst>
                    <a:ext uri="{9D8B030D-6E8A-4147-A177-3AD203B41FA5}">
                      <a16:colId xmlns:a16="http://schemas.microsoft.com/office/drawing/2014/main" xmlns="" val="2284533266"/>
                    </a:ext>
                  </a:extLst>
                </a:gridCol>
              </a:tblGrid>
              <a:tr h="1183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建設平易的、抒情的國民文學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建設新鮮的、立誠的寫實文學</a:t>
                      </a:r>
                    </a:p>
                    <a:p>
                      <a:r>
                        <a:rPr lang="zh-TW" altLang="en-US" sz="2400" b="0" dirty="0"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建設明瞭的、通俗的社文會學</a:t>
                      </a:r>
                      <a:endParaRPr lang="zh-HK" altLang="en-US" sz="2400" b="0" dirty="0"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E2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5701346"/>
                  </a:ext>
                </a:extLst>
              </a:tr>
            </a:tbl>
          </a:graphicData>
        </a:graphic>
      </p:graphicFrame>
      <p:pic>
        <p:nvPicPr>
          <p:cNvPr id="11" name="圖片 10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803D146A-7C2C-46C3-B7A7-46DFC1D7A0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521DF36-3922-44A2-A41A-D94FC060B1FD}"/>
              </a:ext>
            </a:extLst>
          </p:cNvPr>
          <p:cNvSpPr/>
          <p:nvPr/>
        </p:nvSpPr>
        <p:spPr>
          <a:xfrm>
            <a:off x="1644073" y="2193040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推倒雕琢的、阿諛的貴族文學  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推倒陳腐的、鋪張的古典文學  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endParaRPr lang="en-US" altLang="zh-TW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推倒迂腐的、艱澀的山林文學  </a:t>
            </a: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20624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CN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魯  迅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候選人</a:t>
            </a:r>
            <a:r>
              <a:rPr lang="zh-TW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r>
              <a:rPr lang="zh-CN" alt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913C0482-D08E-49FB-AA2D-231CF70022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7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2" name="Picture 4" descr="魯迅的圖片搜尋結果">
            <a:extLst>
              <a:ext uri="{FF2B5EF4-FFF2-40B4-BE49-F238E27FC236}">
                <a16:creationId xmlns:a16="http://schemas.microsoft.com/office/drawing/2014/main" xmlns="" id="{CC03CE1D-675C-4388-886A-9E672F188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485469"/>
            <a:ext cx="2644979" cy="374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ABD367D1-16DD-47CC-AC7E-FCE0C01611A3}"/>
              </a:ext>
            </a:extLst>
          </p:cNvPr>
          <p:cNvSpPr txBox="1">
            <a:spLocks/>
          </p:cNvSpPr>
          <p:nvPr/>
        </p:nvSpPr>
        <p:spPr>
          <a:xfrm>
            <a:off x="3917659" y="1485469"/>
            <a:ext cx="7406123" cy="1836986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，浙江紹興人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。出生於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清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末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1881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年；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1936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病逝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原名周樹人，幼名樟壽，字豫山，後改豫才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buFont typeface="Wingdings" panose="05000000000000000000" pitchFamily="2" charset="2"/>
              <a:buChar char="è"/>
            </a:pP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開始使用的筆名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「魯迅」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寫稿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xmlns="" id="{4B08EFE7-FFDE-41B0-B07E-EE456BCB0FE2}"/>
              </a:ext>
            </a:extLst>
          </p:cNvPr>
          <p:cNvSpPr txBox="1"/>
          <p:nvPr/>
        </p:nvSpPr>
        <p:spPr>
          <a:xfrm>
            <a:off x="3830034" y="3360391"/>
            <a:ext cx="7255548" cy="2240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本出身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書香門第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，後家道中落且父親病故，對其造成很大影響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1902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，赴日本留學，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帶頭剪了辮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子，開始參加各種反清革命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EE7C2DA-405D-4963-A820-BADB37AEF0DC}"/>
              </a:ext>
            </a:extLst>
          </p:cNvPr>
          <p:cNvSpPr/>
          <p:nvPr/>
        </p:nvSpPr>
        <p:spPr>
          <a:xfrm>
            <a:off x="6773641" y="431130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HK" altLang="en-US" b="1" dirty="0">
              <a:solidFill>
                <a:srgbClr val="0296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圖片 11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6BC73C28-C263-499E-BFDE-2A29C238E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8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魯迅的圖片搜尋結果">
            <a:extLst>
              <a:ext uri="{FF2B5EF4-FFF2-40B4-BE49-F238E27FC236}">
                <a16:creationId xmlns:a16="http://schemas.microsoft.com/office/drawing/2014/main" xmlns="" id="{1370840A-588D-4BC8-9949-DF63FA3C4A3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730" y="1529062"/>
            <a:ext cx="1825916" cy="237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E1F1B6D-FA80-412A-A10C-2E1CBF7776B5}"/>
              </a:ext>
            </a:extLst>
          </p:cNvPr>
          <p:cNvSpPr/>
          <p:nvPr/>
        </p:nvSpPr>
        <p:spPr>
          <a:xfrm>
            <a:off x="1217354" y="4166965"/>
            <a:ext cx="1017916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「醫學並非一件緊要事，凡是愚弱的國民，即使體格如何健全，如何茁壯，也只能做毫無意義的示眾的材料和看客，病死多少是不必以為不幸的。所以我們的</a:t>
            </a:r>
            <a:r>
              <a:rPr lang="zh-TW" altLang="en-US" sz="2200" b="1" dirty="0">
                <a:solidFill>
                  <a:srgbClr val="02967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第一要著，是在改變他們的精神，而善於改變精神的是，我那時以為當然要推文藝。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EE7C2DA-405D-4963-A820-BADB37AEF0DC}"/>
              </a:ext>
            </a:extLst>
          </p:cNvPr>
          <p:cNvSpPr/>
          <p:nvPr/>
        </p:nvSpPr>
        <p:spPr>
          <a:xfrm>
            <a:off x="6773641" y="431130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HK" altLang="en-US" b="1" dirty="0">
              <a:solidFill>
                <a:srgbClr val="02967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38207F8D-A2F2-480F-A647-238C579B4E2C}"/>
              </a:ext>
            </a:extLst>
          </p:cNvPr>
          <p:cNvSpPr/>
          <p:nvPr/>
        </p:nvSpPr>
        <p:spPr>
          <a:xfrm>
            <a:off x="1217354" y="1337737"/>
            <a:ext cx="7332547" cy="2794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HK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棄醫從文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學醫初衷：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「我的夢很美滿，預備卒業回來，救治像我父親似的被誤的病人的疾苦，戰爭時候便去當軍醫，一面又促進了國人對於維新的信仰。」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眼見國家危難之際，國人思想仍未醒覺，麻木依舊，決意以文救國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6BC73C28-C263-499E-BFDE-2A29C238E5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77BBF435-8632-4B9C-8A27-751B6A440246}"/>
              </a:ext>
            </a:extLst>
          </p:cNvPr>
          <p:cNvSpPr/>
          <p:nvPr/>
        </p:nvSpPr>
        <p:spPr>
          <a:xfrm>
            <a:off x="1326165" y="5613515"/>
            <a:ext cx="7822565" cy="1123754"/>
          </a:xfrm>
          <a:custGeom>
            <a:avLst/>
            <a:gdLst>
              <a:gd name="connsiteX0" fmla="*/ 0 w 7822565"/>
              <a:gd name="connsiteY0" fmla="*/ 0 h 1123754"/>
              <a:gd name="connsiteX1" fmla="*/ 808332 w 7822565"/>
              <a:gd name="connsiteY1" fmla="*/ 0 h 1123754"/>
              <a:gd name="connsiteX2" fmla="*/ 1303761 w 7822565"/>
              <a:gd name="connsiteY2" fmla="*/ 0 h 1123754"/>
              <a:gd name="connsiteX3" fmla="*/ 2112093 w 7822565"/>
              <a:gd name="connsiteY3" fmla="*/ 0 h 1123754"/>
              <a:gd name="connsiteX4" fmla="*/ 2763973 w 7822565"/>
              <a:gd name="connsiteY4" fmla="*/ 0 h 1123754"/>
              <a:gd name="connsiteX5" fmla="*/ 3259402 w 7822565"/>
              <a:gd name="connsiteY5" fmla="*/ 0 h 1123754"/>
              <a:gd name="connsiteX6" fmla="*/ 3676606 w 7822565"/>
              <a:gd name="connsiteY6" fmla="*/ 0 h 1123754"/>
              <a:gd name="connsiteX7" fmla="*/ 4328486 w 7822565"/>
              <a:gd name="connsiteY7" fmla="*/ 0 h 1123754"/>
              <a:gd name="connsiteX8" fmla="*/ 4745689 w 7822565"/>
              <a:gd name="connsiteY8" fmla="*/ 0 h 1123754"/>
              <a:gd name="connsiteX9" fmla="*/ 5241119 w 7822565"/>
              <a:gd name="connsiteY9" fmla="*/ 0 h 1123754"/>
              <a:gd name="connsiteX10" fmla="*/ 5814773 w 7822565"/>
              <a:gd name="connsiteY10" fmla="*/ 0 h 1123754"/>
              <a:gd name="connsiteX11" fmla="*/ 6310202 w 7822565"/>
              <a:gd name="connsiteY11" fmla="*/ 0 h 1123754"/>
              <a:gd name="connsiteX12" fmla="*/ 6727406 w 7822565"/>
              <a:gd name="connsiteY12" fmla="*/ 0 h 1123754"/>
              <a:gd name="connsiteX13" fmla="*/ 7822565 w 7822565"/>
              <a:gd name="connsiteY13" fmla="*/ 0 h 1123754"/>
              <a:gd name="connsiteX14" fmla="*/ 7822565 w 7822565"/>
              <a:gd name="connsiteY14" fmla="*/ 584352 h 1123754"/>
              <a:gd name="connsiteX15" fmla="*/ 7822565 w 7822565"/>
              <a:gd name="connsiteY15" fmla="*/ 1123754 h 1123754"/>
              <a:gd name="connsiteX16" fmla="*/ 7170685 w 7822565"/>
              <a:gd name="connsiteY16" fmla="*/ 1123754 h 1123754"/>
              <a:gd name="connsiteX17" fmla="*/ 6518804 w 7822565"/>
              <a:gd name="connsiteY17" fmla="*/ 1123754 h 1123754"/>
              <a:gd name="connsiteX18" fmla="*/ 5788698 w 7822565"/>
              <a:gd name="connsiteY18" fmla="*/ 1123754 h 1123754"/>
              <a:gd name="connsiteX19" fmla="*/ 5058592 w 7822565"/>
              <a:gd name="connsiteY19" fmla="*/ 1123754 h 1123754"/>
              <a:gd name="connsiteX20" fmla="*/ 4641389 w 7822565"/>
              <a:gd name="connsiteY20" fmla="*/ 1123754 h 1123754"/>
              <a:gd name="connsiteX21" fmla="*/ 3833057 w 7822565"/>
              <a:gd name="connsiteY21" fmla="*/ 1123754 h 1123754"/>
              <a:gd name="connsiteX22" fmla="*/ 3102951 w 7822565"/>
              <a:gd name="connsiteY22" fmla="*/ 1123754 h 1123754"/>
              <a:gd name="connsiteX23" fmla="*/ 2372845 w 7822565"/>
              <a:gd name="connsiteY23" fmla="*/ 1123754 h 1123754"/>
              <a:gd name="connsiteX24" fmla="*/ 1564513 w 7822565"/>
              <a:gd name="connsiteY24" fmla="*/ 1123754 h 1123754"/>
              <a:gd name="connsiteX25" fmla="*/ 834407 w 7822565"/>
              <a:gd name="connsiteY25" fmla="*/ 1123754 h 1123754"/>
              <a:gd name="connsiteX26" fmla="*/ 0 w 7822565"/>
              <a:gd name="connsiteY26" fmla="*/ 1123754 h 1123754"/>
              <a:gd name="connsiteX27" fmla="*/ 0 w 7822565"/>
              <a:gd name="connsiteY27" fmla="*/ 561877 h 1123754"/>
              <a:gd name="connsiteX28" fmla="*/ 0 w 7822565"/>
              <a:gd name="connsiteY28" fmla="*/ 0 h 1123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822565" h="1123754" fill="none" extrusionOk="0">
                <a:moveTo>
                  <a:pt x="0" y="0"/>
                </a:moveTo>
                <a:cubicBezTo>
                  <a:pt x="231641" y="4585"/>
                  <a:pt x="574895" y="18013"/>
                  <a:pt x="808332" y="0"/>
                </a:cubicBezTo>
                <a:cubicBezTo>
                  <a:pt x="1041769" y="-18013"/>
                  <a:pt x="1146292" y="-10613"/>
                  <a:pt x="1303761" y="0"/>
                </a:cubicBezTo>
                <a:cubicBezTo>
                  <a:pt x="1461230" y="10613"/>
                  <a:pt x="1722514" y="18429"/>
                  <a:pt x="2112093" y="0"/>
                </a:cubicBezTo>
                <a:cubicBezTo>
                  <a:pt x="2501672" y="-18429"/>
                  <a:pt x="2596279" y="23745"/>
                  <a:pt x="2763973" y="0"/>
                </a:cubicBezTo>
                <a:cubicBezTo>
                  <a:pt x="2931667" y="-23745"/>
                  <a:pt x="3079116" y="-10683"/>
                  <a:pt x="3259402" y="0"/>
                </a:cubicBezTo>
                <a:cubicBezTo>
                  <a:pt x="3439688" y="10683"/>
                  <a:pt x="3497164" y="14490"/>
                  <a:pt x="3676606" y="0"/>
                </a:cubicBezTo>
                <a:cubicBezTo>
                  <a:pt x="3856048" y="-14490"/>
                  <a:pt x="4050030" y="-23343"/>
                  <a:pt x="4328486" y="0"/>
                </a:cubicBezTo>
                <a:cubicBezTo>
                  <a:pt x="4606942" y="23343"/>
                  <a:pt x="4594385" y="-17660"/>
                  <a:pt x="4745689" y="0"/>
                </a:cubicBezTo>
                <a:cubicBezTo>
                  <a:pt x="4896993" y="17660"/>
                  <a:pt x="5122638" y="-2237"/>
                  <a:pt x="5241119" y="0"/>
                </a:cubicBezTo>
                <a:cubicBezTo>
                  <a:pt x="5359600" y="2237"/>
                  <a:pt x="5693325" y="9937"/>
                  <a:pt x="5814773" y="0"/>
                </a:cubicBezTo>
                <a:cubicBezTo>
                  <a:pt x="5936221" y="-9937"/>
                  <a:pt x="6163361" y="-4317"/>
                  <a:pt x="6310202" y="0"/>
                </a:cubicBezTo>
                <a:cubicBezTo>
                  <a:pt x="6457043" y="4317"/>
                  <a:pt x="6560361" y="18356"/>
                  <a:pt x="6727406" y="0"/>
                </a:cubicBezTo>
                <a:cubicBezTo>
                  <a:pt x="6894451" y="-18356"/>
                  <a:pt x="7299814" y="-12567"/>
                  <a:pt x="7822565" y="0"/>
                </a:cubicBezTo>
                <a:cubicBezTo>
                  <a:pt x="7807604" y="245840"/>
                  <a:pt x="7797860" y="299366"/>
                  <a:pt x="7822565" y="584352"/>
                </a:cubicBezTo>
                <a:cubicBezTo>
                  <a:pt x="7847270" y="869338"/>
                  <a:pt x="7822387" y="1004055"/>
                  <a:pt x="7822565" y="1123754"/>
                </a:cubicBezTo>
                <a:cubicBezTo>
                  <a:pt x="7553616" y="1127066"/>
                  <a:pt x="7454438" y="1154335"/>
                  <a:pt x="7170685" y="1123754"/>
                </a:cubicBezTo>
                <a:cubicBezTo>
                  <a:pt x="6886932" y="1093173"/>
                  <a:pt x="6729621" y="1133306"/>
                  <a:pt x="6518804" y="1123754"/>
                </a:cubicBezTo>
                <a:cubicBezTo>
                  <a:pt x="6307987" y="1114202"/>
                  <a:pt x="6014914" y="1122893"/>
                  <a:pt x="5788698" y="1123754"/>
                </a:cubicBezTo>
                <a:cubicBezTo>
                  <a:pt x="5562482" y="1124615"/>
                  <a:pt x="5264834" y="1152047"/>
                  <a:pt x="5058592" y="1123754"/>
                </a:cubicBezTo>
                <a:cubicBezTo>
                  <a:pt x="4852350" y="1095461"/>
                  <a:pt x="4797958" y="1134093"/>
                  <a:pt x="4641389" y="1123754"/>
                </a:cubicBezTo>
                <a:cubicBezTo>
                  <a:pt x="4484820" y="1113415"/>
                  <a:pt x="4044918" y="1149293"/>
                  <a:pt x="3833057" y="1123754"/>
                </a:cubicBezTo>
                <a:cubicBezTo>
                  <a:pt x="3621196" y="1098215"/>
                  <a:pt x="3356274" y="1128986"/>
                  <a:pt x="3102951" y="1123754"/>
                </a:cubicBezTo>
                <a:cubicBezTo>
                  <a:pt x="2849628" y="1118522"/>
                  <a:pt x="2613313" y="1155182"/>
                  <a:pt x="2372845" y="1123754"/>
                </a:cubicBezTo>
                <a:cubicBezTo>
                  <a:pt x="2132377" y="1092326"/>
                  <a:pt x="1736761" y="1087634"/>
                  <a:pt x="1564513" y="1123754"/>
                </a:cubicBezTo>
                <a:cubicBezTo>
                  <a:pt x="1392265" y="1159874"/>
                  <a:pt x="1065655" y="1139368"/>
                  <a:pt x="834407" y="1123754"/>
                </a:cubicBezTo>
                <a:cubicBezTo>
                  <a:pt x="603159" y="1108140"/>
                  <a:pt x="216797" y="1149967"/>
                  <a:pt x="0" y="1123754"/>
                </a:cubicBezTo>
                <a:cubicBezTo>
                  <a:pt x="25993" y="998698"/>
                  <a:pt x="24568" y="754631"/>
                  <a:pt x="0" y="561877"/>
                </a:cubicBezTo>
                <a:cubicBezTo>
                  <a:pt x="-24568" y="369123"/>
                  <a:pt x="-7111" y="258515"/>
                  <a:pt x="0" y="0"/>
                </a:cubicBezTo>
                <a:close/>
              </a:path>
              <a:path w="7822565" h="1123754" stroke="0" extrusionOk="0">
                <a:moveTo>
                  <a:pt x="0" y="0"/>
                </a:moveTo>
                <a:cubicBezTo>
                  <a:pt x="244925" y="23117"/>
                  <a:pt x="277131" y="18006"/>
                  <a:pt x="495429" y="0"/>
                </a:cubicBezTo>
                <a:cubicBezTo>
                  <a:pt x="713727" y="-18006"/>
                  <a:pt x="851602" y="-23623"/>
                  <a:pt x="1147310" y="0"/>
                </a:cubicBezTo>
                <a:cubicBezTo>
                  <a:pt x="1443018" y="23623"/>
                  <a:pt x="1769741" y="27544"/>
                  <a:pt x="1955641" y="0"/>
                </a:cubicBezTo>
                <a:cubicBezTo>
                  <a:pt x="2141541" y="-27544"/>
                  <a:pt x="2327155" y="13708"/>
                  <a:pt x="2451070" y="0"/>
                </a:cubicBezTo>
                <a:cubicBezTo>
                  <a:pt x="2574985" y="-13708"/>
                  <a:pt x="2861240" y="21166"/>
                  <a:pt x="3024725" y="0"/>
                </a:cubicBezTo>
                <a:cubicBezTo>
                  <a:pt x="3188211" y="-21166"/>
                  <a:pt x="3280214" y="-8580"/>
                  <a:pt x="3441929" y="0"/>
                </a:cubicBezTo>
                <a:cubicBezTo>
                  <a:pt x="3603644" y="8580"/>
                  <a:pt x="3819566" y="-11785"/>
                  <a:pt x="3937358" y="0"/>
                </a:cubicBezTo>
                <a:cubicBezTo>
                  <a:pt x="4055150" y="11785"/>
                  <a:pt x="4379859" y="-35311"/>
                  <a:pt x="4667464" y="0"/>
                </a:cubicBezTo>
                <a:cubicBezTo>
                  <a:pt x="4955069" y="35311"/>
                  <a:pt x="5077114" y="-27835"/>
                  <a:pt x="5319344" y="0"/>
                </a:cubicBezTo>
                <a:cubicBezTo>
                  <a:pt x="5561574" y="27835"/>
                  <a:pt x="5689613" y="-21710"/>
                  <a:pt x="6049450" y="0"/>
                </a:cubicBezTo>
                <a:cubicBezTo>
                  <a:pt x="6409287" y="21710"/>
                  <a:pt x="6430776" y="-10907"/>
                  <a:pt x="6623105" y="0"/>
                </a:cubicBezTo>
                <a:cubicBezTo>
                  <a:pt x="6815434" y="10907"/>
                  <a:pt x="7223584" y="36294"/>
                  <a:pt x="7822565" y="0"/>
                </a:cubicBezTo>
                <a:cubicBezTo>
                  <a:pt x="7832712" y="263284"/>
                  <a:pt x="7795893" y="403698"/>
                  <a:pt x="7822565" y="584352"/>
                </a:cubicBezTo>
                <a:cubicBezTo>
                  <a:pt x="7849237" y="765006"/>
                  <a:pt x="7801083" y="972955"/>
                  <a:pt x="7822565" y="1123754"/>
                </a:cubicBezTo>
                <a:cubicBezTo>
                  <a:pt x="7648187" y="1149935"/>
                  <a:pt x="7430651" y="1106120"/>
                  <a:pt x="7170685" y="1123754"/>
                </a:cubicBezTo>
                <a:cubicBezTo>
                  <a:pt x="6910719" y="1141388"/>
                  <a:pt x="6859303" y="1150218"/>
                  <a:pt x="6597030" y="1123754"/>
                </a:cubicBezTo>
                <a:cubicBezTo>
                  <a:pt x="6334758" y="1097290"/>
                  <a:pt x="6381776" y="1106054"/>
                  <a:pt x="6179826" y="1123754"/>
                </a:cubicBezTo>
                <a:cubicBezTo>
                  <a:pt x="5977876" y="1141454"/>
                  <a:pt x="5727992" y="1097763"/>
                  <a:pt x="5606172" y="1123754"/>
                </a:cubicBezTo>
                <a:cubicBezTo>
                  <a:pt x="5484352" y="1149745"/>
                  <a:pt x="5083991" y="1136722"/>
                  <a:pt x="4797840" y="1123754"/>
                </a:cubicBezTo>
                <a:cubicBezTo>
                  <a:pt x="4511689" y="1110786"/>
                  <a:pt x="4505795" y="1112944"/>
                  <a:pt x="4302411" y="1123754"/>
                </a:cubicBezTo>
                <a:cubicBezTo>
                  <a:pt x="4099027" y="1134564"/>
                  <a:pt x="3844294" y="1108251"/>
                  <a:pt x="3650530" y="1123754"/>
                </a:cubicBezTo>
                <a:cubicBezTo>
                  <a:pt x="3456766" y="1139257"/>
                  <a:pt x="3439832" y="1103377"/>
                  <a:pt x="3233327" y="1123754"/>
                </a:cubicBezTo>
                <a:cubicBezTo>
                  <a:pt x="3026822" y="1144131"/>
                  <a:pt x="2924061" y="1112265"/>
                  <a:pt x="2659672" y="1123754"/>
                </a:cubicBezTo>
                <a:cubicBezTo>
                  <a:pt x="2395284" y="1135243"/>
                  <a:pt x="2348586" y="1134983"/>
                  <a:pt x="2242469" y="1123754"/>
                </a:cubicBezTo>
                <a:cubicBezTo>
                  <a:pt x="2136352" y="1112525"/>
                  <a:pt x="1787036" y="1147513"/>
                  <a:pt x="1434137" y="1123754"/>
                </a:cubicBezTo>
                <a:cubicBezTo>
                  <a:pt x="1081238" y="1099995"/>
                  <a:pt x="1002693" y="1146980"/>
                  <a:pt x="782256" y="1123754"/>
                </a:cubicBezTo>
                <a:cubicBezTo>
                  <a:pt x="561819" y="1100528"/>
                  <a:pt x="160905" y="1105855"/>
                  <a:pt x="0" y="1123754"/>
                </a:cubicBezTo>
                <a:cubicBezTo>
                  <a:pt x="-4161" y="950798"/>
                  <a:pt x="18883" y="774393"/>
                  <a:pt x="0" y="595590"/>
                </a:cubicBezTo>
                <a:cubicBezTo>
                  <a:pt x="-18883" y="416787"/>
                  <a:pt x="8964" y="207298"/>
                  <a:pt x="0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  <a:prstDash val="dash"/>
            <a:extLst>
              <a:ext uri="{C807C97D-BFC1-408E-A445-0C87EB9F89A2}">
                <ask:lineSketchStyleProps xmlns:ask="http://schemas.microsoft.com/office/drawing/2018/sketchyshapes" xmlns="" sd="264194164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近代文學家、思想家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中國現代文學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奠基人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及巨匠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「五四運動」</a:t>
            </a:r>
            <a:r>
              <a:rPr lang="zh-CN" alt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重要人物之一</a:t>
            </a:r>
            <a:endParaRPr lang="en-US" altLang="zh-C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063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uiExpand="1" build="p"/>
      <p:bldP spid="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D5CC7689-4205-46FF-9332-A9142B673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412200"/>
            <a:ext cx="8881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響應新文學理論，實踐於寫作：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，在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發表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狂人日記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以白話文代替文言文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以新小說形式代替傳統詩詞歌賦小說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以一個「狂人」的自述式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日記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，指出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揭示了封建禮教的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朽壞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AD933D98-CA8D-4658-B0B9-945B295DFAEF}"/>
              </a:ext>
            </a:extLst>
          </p:cNvPr>
          <p:cNvSpPr/>
          <p:nvPr/>
        </p:nvSpPr>
        <p:spPr>
          <a:xfrm>
            <a:off x="1031009" y="4412313"/>
            <a:ext cx="5757718" cy="1938992"/>
          </a:xfrm>
          <a:custGeom>
            <a:avLst/>
            <a:gdLst>
              <a:gd name="connsiteX0" fmla="*/ 0 w 5757718"/>
              <a:gd name="connsiteY0" fmla="*/ 0 h 1938992"/>
              <a:gd name="connsiteX1" fmla="*/ 639746 w 5757718"/>
              <a:gd name="connsiteY1" fmla="*/ 0 h 1938992"/>
              <a:gd name="connsiteX2" fmla="*/ 1164339 w 5757718"/>
              <a:gd name="connsiteY2" fmla="*/ 0 h 1938992"/>
              <a:gd name="connsiteX3" fmla="*/ 1804085 w 5757718"/>
              <a:gd name="connsiteY3" fmla="*/ 0 h 1938992"/>
              <a:gd name="connsiteX4" fmla="*/ 2328677 w 5757718"/>
              <a:gd name="connsiteY4" fmla="*/ 0 h 1938992"/>
              <a:gd name="connsiteX5" fmla="*/ 3083578 w 5757718"/>
              <a:gd name="connsiteY5" fmla="*/ 0 h 1938992"/>
              <a:gd name="connsiteX6" fmla="*/ 3665747 w 5757718"/>
              <a:gd name="connsiteY6" fmla="*/ 0 h 1938992"/>
              <a:gd name="connsiteX7" fmla="*/ 4247916 w 5757718"/>
              <a:gd name="connsiteY7" fmla="*/ 0 h 1938992"/>
              <a:gd name="connsiteX8" fmla="*/ 4772508 w 5757718"/>
              <a:gd name="connsiteY8" fmla="*/ 0 h 1938992"/>
              <a:gd name="connsiteX9" fmla="*/ 5757718 w 5757718"/>
              <a:gd name="connsiteY9" fmla="*/ 0 h 1938992"/>
              <a:gd name="connsiteX10" fmla="*/ 5757718 w 5757718"/>
              <a:gd name="connsiteY10" fmla="*/ 685111 h 1938992"/>
              <a:gd name="connsiteX11" fmla="*/ 5757718 w 5757718"/>
              <a:gd name="connsiteY11" fmla="*/ 1370221 h 1938992"/>
              <a:gd name="connsiteX12" fmla="*/ 5757718 w 5757718"/>
              <a:gd name="connsiteY12" fmla="*/ 1938992 h 1938992"/>
              <a:gd name="connsiteX13" fmla="*/ 5060394 w 5757718"/>
              <a:gd name="connsiteY13" fmla="*/ 1938992 h 1938992"/>
              <a:gd name="connsiteX14" fmla="*/ 4535802 w 5757718"/>
              <a:gd name="connsiteY14" fmla="*/ 1938992 h 1938992"/>
              <a:gd name="connsiteX15" fmla="*/ 3896056 w 5757718"/>
              <a:gd name="connsiteY15" fmla="*/ 1938992 h 1938992"/>
              <a:gd name="connsiteX16" fmla="*/ 3429041 w 5757718"/>
              <a:gd name="connsiteY16" fmla="*/ 1938992 h 1938992"/>
              <a:gd name="connsiteX17" fmla="*/ 2731717 w 5757718"/>
              <a:gd name="connsiteY17" fmla="*/ 1938992 h 1938992"/>
              <a:gd name="connsiteX18" fmla="*/ 2149548 w 5757718"/>
              <a:gd name="connsiteY18" fmla="*/ 1938992 h 1938992"/>
              <a:gd name="connsiteX19" fmla="*/ 1394647 w 5757718"/>
              <a:gd name="connsiteY19" fmla="*/ 1938992 h 1938992"/>
              <a:gd name="connsiteX20" fmla="*/ 927632 w 5757718"/>
              <a:gd name="connsiteY20" fmla="*/ 1938992 h 1938992"/>
              <a:gd name="connsiteX21" fmla="*/ 0 w 5757718"/>
              <a:gd name="connsiteY21" fmla="*/ 1938992 h 1938992"/>
              <a:gd name="connsiteX22" fmla="*/ 0 w 5757718"/>
              <a:gd name="connsiteY22" fmla="*/ 1273271 h 1938992"/>
              <a:gd name="connsiteX23" fmla="*/ 0 w 5757718"/>
              <a:gd name="connsiteY23" fmla="*/ 665721 h 1938992"/>
              <a:gd name="connsiteX24" fmla="*/ 0 w 5757718"/>
              <a:gd name="connsiteY24" fmla="*/ 0 h 1938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757718" h="1938992" fill="none" extrusionOk="0">
                <a:moveTo>
                  <a:pt x="0" y="0"/>
                </a:moveTo>
                <a:cubicBezTo>
                  <a:pt x="209947" y="8818"/>
                  <a:pt x="389903" y="-17521"/>
                  <a:pt x="639746" y="0"/>
                </a:cubicBezTo>
                <a:cubicBezTo>
                  <a:pt x="889589" y="17521"/>
                  <a:pt x="977574" y="-13524"/>
                  <a:pt x="1164339" y="0"/>
                </a:cubicBezTo>
                <a:cubicBezTo>
                  <a:pt x="1351104" y="13524"/>
                  <a:pt x="1559235" y="-3126"/>
                  <a:pt x="1804085" y="0"/>
                </a:cubicBezTo>
                <a:cubicBezTo>
                  <a:pt x="2048935" y="3126"/>
                  <a:pt x="2094493" y="3243"/>
                  <a:pt x="2328677" y="0"/>
                </a:cubicBezTo>
                <a:cubicBezTo>
                  <a:pt x="2562861" y="-3243"/>
                  <a:pt x="2880700" y="-12134"/>
                  <a:pt x="3083578" y="0"/>
                </a:cubicBezTo>
                <a:cubicBezTo>
                  <a:pt x="3286456" y="12134"/>
                  <a:pt x="3528948" y="10849"/>
                  <a:pt x="3665747" y="0"/>
                </a:cubicBezTo>
                <a:cubicBezTo>
                  <a:pt x="3802546" y="-10849"/>
                  <a:pt x="4000534" y="20344"/>
                  <a:pt x="4247916" y="0"/>
                </a:cubicBezTo>
                <a:cubicBezTo>
                  <a:pt x="4495298" y="-20344"/>
                  <a:pt x="4620956" y="-5769"/>
                  <a:pt x="4772508" y="0"/>
                </a:cubicBezTo>
                <a:cubicBezTo>
                  <a:pt x="4924060" y="5769"/>
                  <a:pt x="5357556" y="-29262"/>
                  <a:pt x="5757718" y="0"/>
                </a:cubicBezTo>
                <a:cubicBezTo>
                  <a:pt x="5726873" y="185426"/>
                  <a:pt x="5725691" y="418455"/>
                  <a:pt x="5757718" y="685111"/>
                </a:cubicBezTo>
                <a:cubicBezTo>
                  <a:pt x="5789745" y="951767"/>
                  <a:pt x="5739883" y="1113319"/>
                  <a:pt x="5757718" y="1370221"/>
                </a:cubicBezTo>
                <a:cubicBezTo>
                  <a:pt x="5775554" y="1627123"/>
                  <a:pt x="5772055" y="1774381"/>
                  <a:pt x="5757718" y="1938992"/>
                </a:cubicBezTo>
                <a:cubicBezTo>
                  <a:pt x="5576990" y="1949570"/>
                  <a:pt x="5351989" y="1972227"/>
                  <a:pt x="5060394" y="1938992"/>
                </a:cubicBezTo>
                <a:cubicBezTo>
                  <a:pt x="4768799" y="1905757"/>
                  <a:pt x="4659843" y="1955507"/>
                  <a:pt x="4535802" y="1938992"/>
                </a:cubicBezTo>
                <a:cubicBezTo>
                  <a:pt x="4411761" y="1922477"/>
                  <a:pt x="4083370" y="1927872"/>
                  <a:pt x="3896056" y="1938992"/>
                </a:cubicBezTo>
                <a:cubicBezTo>
                  <a:pt x="3708742" y="1950112"/>
                  <a:pt x="3647258" y="1926426"/>
                  <a:pt x="3429041" y="1938992"/>
                </a:cubicBezTo>
                <a:cubicBezTo>
                  <a:pt x="3210825" y="1951558"/>
                  <a:pt x="2914352" y="1970129"/>
                  <a:pt x="2731717" y="1938992"/>
                </a:cubicBezTo>
                <a:cubicBezTo>
                  <a:pt x="2549082" y="1907855"/>
                  <a:pt x="2387981" y="1966458"/>
                  <a:pt x="2149548" y="1938992"/>
                </a:cubicBezTo>
                <a:cubicBezTo>
                  <a:pt x="1911115" y="1911526"/>
                  <a:pt x="1589947" y="1947119"/>
                  <a:pt x="1394647" y="1938992"/>
                </a:cubicBezTo>
                <a:cubicBezTo>
                  <a:pt x="1199347" y="1930865"/>
                  <a:pt x="1151829" y="1948779"/>
                  <a:pt x="927632" y="1938992"/>
                </a:cubicBezTo>
                <a:cubicBezTo>
                  <a:pt x="703436" y="1929205"/>
                  <a:pt x="285201" y="1896508"/>
                  <a:pt x="0" y="1938992"/>
                </a:cubicBezTo>
                <a:cubicBezTo>
                  <a:pt x="28499" y="1663348"/>
                  <a:pt x="-26858" y="1493073"/>
                  <a:pt x="0" y="1273271"/>
                </a:cubicBezTo>
                <a:cubicBezTo>
                  <a:pt x="26858" y="1053469"/>
                  <a:pt x="29180" y="873135"/>
                  <a:pt x="0" y="665721"/>
                </a:cubicBezTo>
                <a:cubicBezTo>
                  <a:pt x="-29180" y="458307"/>
                  <a:pt x="-31008" y="302590"/>
                  <a:pt x="0" y="0"/>
                </a:cubicBezTo>
                <a:close/>
              </a:path>
              <a:path w="5757718" h="1938992" stroke="0" extrusionOk="0">
                <a:moveTo>
                  <a:pt x="0" y="0"/>
                </a:moveTo>
                <a:cubicBezTo>
                  <a:pt x="348045" y="20303"/>
                  <a:pt x="372629" y="33357"/>
                  <a:pt x="697324" y="0"/>
                </a:cubicBezTo>
                <a:cubicBezTo>
                  <a:pt x="1022019" y="-33357"/>
                  <a:pt x="1192471" y="10153"/>
                  <a:pt x="1452224" y="0"/>
                </a:cubicBezTo>
                <a:cubicBezTo>
                  <a:pt x="1711977" y="-10153"/>
                  <a:pt x="1882226" y="18250"/>
                  <a:pt x="2034394" y="0"/>
                </a:cubicBezTo>
                <a:cubicBezTo>
                  <a:pt x="2186562" y="-18250"/>
                  <a:pt x="2370598" y="-21814"/>
                  <a:pt x="2558986" y="0"/>
                </a:cubicBezTo>
                <a:cubicBezTo>
                  <a:pt x="2747374" y="21814"/>
                  <a:pt x="3045226" y="31000"/>
                  <a:pt x="3198732" y="0"/>
                </a:cubicBezTo>
                <a:cubicBezTo>
                  <a:pt x="3352238" y="-31000"/>
                  <a:pt x="3684603" y="16316"/>
                  <a:pt x="3953633" y="0"/>
                </a:cubicBezTo>
                <a:cubicBezTo>
                  <a:pt x="4222663" y="-16316"/>
                  <a:pt x="4313406" y="11408"/>
                  <a:pt x="4478225" y="0"/>
                </a:cubicBezTo>
                <a:cubicBezTo>
                  <a:pt x="4643044" y="-11408"/>
                  <a:pt x="4818035" y="-17853"/>
                  <a:pt x="5060394" y="0"/>
                </a:cubicBezTo>
                <a:cubicBezTo>
                  <a:pt x="5302753" y="17853"/>
                  <a:pt x="5562122" y="-20464"/>
                  <a:pt x="5757718" y="0"/>
                </a:cubicBezTo>
                <a:cubicBezTo>
                  <a:pt x="5768100" y="289375"/>
                  <a:pt x="5769206" y="464191"/>
                  <a:pt x="5757718" y="588161"/>
                </a:cubicBezTo>
                <a:cubicBezTo>
                  <a:pt x="5746230" y="712131"/>
                  <a:pt x="5743962" y="970732"/>
                  <a:pt x="5757718" y="1234492"/>
                </a:cubicBezTo>
                <a:cubicBezTo>
                  <a:pt x="5771474" y="1498252"/>
                  <a:pt x="5734320" y="1587173"/>
                  <a:pt x="5757718" y="1938992"/>
                </a:cubicBezTo>
                <a:cubicBezTo>
                  <a:pt x="5588585" y="1945436"/>
                  <a:pt x="5324991" y="1947095"/>
                  <a:pt x="5175549" y="1938992"/>
                </a:cubicBezTo>
                <a:cubicBezTo>
                  <a:pt x="5026107" y="1930889"/>
                  <a:pt x="4803826" y="1961660"/>
                  <a:pt x="4708534" y="1938992"/>
                </a:cubicBezTo>
                <a:cubicBezTo>
                  <a:pt x="4613242" y="1916324"/>
                  <a:pt x="4419769" y="1959655"/>
                  <a:pt x="4241519" y="1938992"/>
                </a:cubicBezTo>
                <a:cubicBezTo>
                  <a:pt x="4063269" y="1918329"/>
                  <a:pt x="3853170" y="1952428"/>
                  <a:pt x="3716927" y="1938992"/>
                </a:cubicBezTo>
                <a:cubicBezTo>
                  <a:pt x="3580684" y="1925556"/>
                  <a:pt x="3196327" y="1966056"/>
                  <a:pt x="3019603" y="1938992"/>
                </a:cubicBezTo>
                <a:cubicBezTo>
                  <a:pt x="2842879" y="1911928"/>
                  <a:pt x="2508070" y="1940924"/>
                  <a:pt x="2322280" y="1938992"/>
                </a:cubicBezTo>
                <a:cubicBezTo>
                  <a:pt x="2136490" y="1937060"/>
                  <a:pt x="1961623" y="1929679"/>
                  <a:pt x="1855265" y="1938992"/>
                </a:cubicBezTo>
                <a:cubicBezTo>
                  <a:pt x="1748908" y="1948305"/>
                  <a:pt x="1436865" y="1946716"/>
                  <a:pt x="1330673" y="1938992"/>
                </a:cubicBezTo>
                <a:cubicBezTo>
                  <a:pt x="1224481" y="1931268"/>
                  <a:pt x="770103" y="1976648"/>
                  <a:pt x="575772" y="1938992"/>
                </a:cubicBezTo>
                <a:cubicBezTo>
                  <a:pt x="381441" y="1901336"/>
                  <a:pt x="146329" y="1961844"/>
                  <a:pt x="0" y="1938992"/>
                </a:cubicBezTo>
                <a:cubicBezTo>
                  <a:pt x="24718" y="1790289"/>
                  <a:pt x="-14474" y="1499920"/>
                  <a:pt x="0" y="1253881"/>
                </a:cubicBezTo>
                <a:cubicBezTo>
                  <a:pt x="14474" y="1007842"/>
                  <a:pt x="29043" y="912948"/>
                  <a:pt x="0" y="646331"/>
                </a:cubicBezTo>
                <a:cubicBezTo>
                  <a:pt x="-29043" y="379714"/>
                  <a:pt x="11982" y="210397"/>
                  <a:pt x="0" y="0"/>
                </a:cubicBezTo>
                <a:close/>
              </a:path>
            </a:pathLst>
          </a:custGeom>
          <a:solidFill>
            <a:srgbClr val="FFEBEA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852523410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我翻開歷史一查，這歷史沒有年代，歪歪斜斜的每葉上都寫著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仁義道德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幾個字。我橫豎睡不著，仔細看了半夜，才從字縫裡看出字來，滿本都寫著兩個字是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吃人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。 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01E991C-DD9C-4970-A4E7-E3C22076D391}"/>
              </a:ext>
            </a:extLst>
          </p:cNvPr>
          <p:cNvSpPr/>
          <p:nvPr/>
        </p:nvSpPr>
        <p:spPr>
          <a:xfrm>
            <a:off x="7553208" y="4679692"/>
            <a:ext cx="2962416" cy="1200329"/>
          </a:xfrm>
          <a:custGeom>
            <a:avLst/>
            <a:gdLst>
              <a:gd name="connsiteX0" fmla="*/ 0 w 2962416"/>
              <a:gd name="connsiteY0" fmla="*/ 0 h 1200329"/>
              <a:gd name="connsiteX1" fmla="*/ 622107 w 2962416"/>
              <a:gd name="connsiteY1" fmla="*/ 0 h 1200329"/>
              <a:gd name="connsiteX2" fmla="*/ 1214591 w 2962416"/>
              <a:gd name="connsiteY2" fmla="*/ 0 h 1200329"/>
              <a:gd name="connsiteX3" fmla="*/ 1718201 w 2962416"/>
              <a:gd name="connsiteY3" fmla="*/ 0 h 1200329"/>
              <a:gd name="connsiteX4" fmla="*/ 2310684 w 2962416"/>
              <a:gd name="connsiteY4" fmla="*/ 0 h 1200329"/>
              <a:gd name="connsiteX5" fmla="*/ 2962416 w 2962416"/>
              <a:gd name="connsiteY5" fmla="*/ 0 h 1200329"/>
              <a:gd name="connsiteX6" fmla="*/ 2962416 w 2962416"/>
              <a:gd name="connsiteY6" fmla="*/ 424116 h 1200329"/>
              <a:gd name="connsiteX7" fmla="*/ 2962416 w 2962416"/>
              <a:gd name="connsiteY7" fmla="*/ 824226 h 1200329"/>
              <a:gd name="connsiteX8" fmla="*/ 2962416 w 2962416"/>
              <a:gd name="connsiteY8" fmla="*/ 1200329 h 1200329"/>
              <a:gd name="connsiteX9" fmla="*/ 2429181 w 2962416"/>
              <a:gd name="connsiteY9" fmla="*/ 1200329 h 1200329"/>
              <a:gd name="connsiteX10" fmla="*/ 1777450 w 2962416"/>
              <a:gd name="connsiteY10" fmla="*/ 1200329 h 1200329"/>
              <a:gd name="connsiteX11" fmla="*/ 1214591 w 2962416"/>
              <a:gd name="connsiteY11" fmla="*/ 1200329 h 1200329"/>
              <a:gd name="connsiteX12" fmla="*/ 592483 w 2962416"/>
              <a:gd name="connsiteY12" fmla="*/ 1200329 h 1200329"/>
              <a:gd name="connsiteX13" fmla="*/ 0 w 2962416"/>
              <a:gd name="connsiteY13" fmla="*/ 1200329 h 1200329"/>
              <a:gd name="connsiteX14" fmla="*/ 0 w 2962416"/>
              <a:gd name="connsiteY14" fmla="*/ 836229 h 1200329"/>
              <a:gd name="connsiteX15" fmla="*/ 0 w 2962416"/>
              <a:gd name="connsiteY15" fmla="*/ 436120 h 1200329"/>
              <a:gd name="connsiteX16" fmla="*/ 0 w 2962416"/>
              <a:gd name="connsiteY16" fmla="*/ 0 h 1200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962416" h="1200329" fill="none" extrusionOk="0">
                <a:moveTo>
                  <a:pt x="0" y="0"/>
                </a:moveTo>
                <a:cubicBezTo>
                  <a:pt x="246890" y="-65591"/>
                  <a:pt x="475010" y="6090"/>
                  <a:pt x="622107" y="0"/>
                </a:cubicBezTo>
                <a:cubicBezTo>
                  <a:pt x="769204" y="-6090"/>
                  <a:pt x="960369" y="44239"/>
                  <a:pt x="1214591" y="0"/>
                </a:cubicBezTo>
                <a:cubicBezTo>
                  <a:pt x="1468813" y="-44239"/>
                  <a:pt x="1509658" y="49352"/>
                  <a:pt x="1718201" y="0"/>
                </a:cubicBezTo>
                <a:cubicBezTo>
                  <a:pt x="1926744" y="-49352"/>
                  <a:pt x="2103190" y="54750"/>
                  <a:pt x="2310684" y="0"/>
                </a:cubicBezTo>
                <a:cubicBezTo>
                  <a:pt x="2518178" y="-54750"/>
                  <a:pt x="2732234" y="19627"/>
                  <a:pt x="2962416" y="0"/>
                </a:cubicBezTo>
                <a:cubicBezTo>
                  <a:pt x="2998548" y="137957"/>
                  <a:pt x="2949865" y="310908"/>
                  <a:pt x="2962416" y="424116"/>
                </a:cubicBezTo>
                <a:cubicBezTo>
                  <a:pt x="2974967" y="537324"/>
                  <a:pt x="2918151" y="673255"/>
                  <a:pt x="2962416" y="824226"/>
                </a:cubicBezTo>
                <a:cubicBezTo>
                  <a:pt x="3006681" y="975197"/>
                  <a:pt x="2932849" y="1012317"/>
                  <a:pt x="2962416" y="1200329"/>
                </a:cubicBezTo>
                <a:cubicBezTo>
                  <a:pt x="2832571" y="1261543"/>
                  <a:pt x="2547024" y="1149684"/>
                  <a:pt x="2429181" y="1200329"/>
                </a:cubicBezTo>
                <a:cubicBezTo>
                  <a:pt x="2311338" y="1250974"/>
                  <a:pt x="2027174" y="1172695"/>
                  <a:pt x="1777450" y="1200329"/>
                </a:cubicBezTo>
                <a:cubicBezTo>
                  <a:pt x="1527726" y="1227963"/>
                  <a:pt x="1450134" y="1134494"/>
                  <a:pt x="1214591" y="1200329"/>
                </a:cubicBezTo>
                <a:cubicBezTo>
                  <a:pt x="979048" y="1266164"/>
                  <a:pt x="875851" y="1141899"/>
                  <a:pt x="592483" y="1200329"/>
                </a:cubicBezTo>
                <a:cubicBezTo>
                  <a:pt x="309115" y="1258759"/>
                  <a:pt x="150548" y="1140651"/>
                  <a:pt x="0" y="1200329"/>
                </a:cubicBezTo>
                <a:cubicBezTo>
                  <a:pt x="-19562" y="1044140"/>
                  <a:pt x="17723" y="1012934"/>
                  <a:pt x="0" y="836229"/>
                </a:cubicBezTo>
                <a:cubicBezTo>
                  <a:pt x="-17723" y="659524"/>
                  <a:pt x="27305" y="537089"/>
                  <a:pt x="0" y="436120"/>
                </a:cubicBezTo>
                <a:cubicBezTo>
                  <a:pt x="-27305" y="335151"/>
                  <a:pt x="36729" y="189220"/>
                  <a:pt x="0" y="0"/>
                </a:cubicBezTo>
                <a:close/>
              </a:path>
              <a:path w="2962416" h="1200329" stroke="0" extrusionOk="0">
                <a:moveTo>
                  <a:pt x="0" y="0"/>
                </a:moveTo>
                <a:cubicBezTo>
                  <a:pt x="160934" y="-6806"/>
                  <a:pt x="276821" y="4383"/>
                  <a:pt x="503611" y="0"/>
                </a:cubicBezTo>
                <a:cubicBezTo>
                  <a:pt x="730401" y="-4383"/>
                  <a:pt x="927437" y="64343"/>
                  <a:pt x="1096094" y="0"/>
                </a:cubicBezTo>
                <a:cubicBezTo>
                  <a:pt x="1264751" y="-64343"/>
                  <a:pt x="1511519" y="374"/>
                  <a:pt x="1658953" y="0"/>
                </a:cubicBezTo>
                <a:cubicBezTo>
                  <a:pt x="1806387" y="-374"/>
                  <a:pt x="2014953" y="53259"/>
                  <a:pt x="2281060" y="0"/>
                </a:cubicBezTo>
                <a:cubicBezTo>
                  <a:pt x="2547167" y="-53259"/>
                  <a:pt x="2657888" y="42084"/>
                  <a:pt x="2962416" y="0"/>
                </a:cubicBezTo>
                <a:cubicBezTo>
                  <a:pt x="2967872" y="116269"/>
                  <a:pt x="2920226" y="196991"/>
                  <a:pt x="2962416" y="388106"/>
                </a:cubicBezTo>
                <a:cubicBezTo>
                  <a:pt x="3004606" y="579221"/>
                  <a:pt x="2936568" y="604262"/>
                  <a:pt x="2962416" y="752206"/>
                </a:cubicBezTo>
                <a:cubicBezTo>
                  <a:pt x="2988264" y="900150"/>
                  <a:pt x="2947678" y="988257"/>
                  <a:pt x="2962416" y="1200329"/>
                </a:cubicBezTo>
                <a:cubicBezTo>
                  <a:pt x="2769241" y="1256495"/>
                  <a:pt x="2516984" y="1199118"/>
                  <a:pt x="2369933" y="1200329"/>
                </a:cubicBezTo>
                <a:cubicBezTo>
                  <a:pt x="2222882" y="1201540"/>
                  <a:pt x="1946388" y="1183447"/>
                  <a:pt x="1836698" y="1200329"/>
                </a:cubicBezTo>
                <a:cubicBezTo>
                  <a:pt x="1727008" y="1217211"/>
                  <a:pt x="1454686" y="1139907"/>
                  <a:pt x="1244215" y="1200329"/>
                </a:cubicBezTo>
                <a:cubicBezTo>
                  <a:pt x="1033744" y="1260751"/>
                  <a:pt x="751100" y="1150112"/>
                  <a:pt x="592483" y="1200329"/>
                </a:cubicBezTo>
                <a:cubicBezTo>
                  <a:pt x="433866" y="1250546"/>
                  <a:pt x="246346" y="1160726"/>
                  <a:pt x="0" y="1200329"/>
                </a:cubicBezTo>
                <a:cubicBezTo>
                  <a:pt x="-38792" y="1124150"/>
                  <a:pt x="15054" y="973973"/>
                  <a:pt x="0" y="824226"/>
                </a:cubicBezTo>
                <a:cubicBezTo>
                  <a:pt x="-15054" y="674479"/>
                  <a:pt x="35670" y="617977"/>
                  <a:pt x="0" y="460126"/>
                </a:cubicBezTo>
                <a:cubicBezTo>
                  <a:pt x="-35670" y="302275"/>
                  <a:pt x="18071" y="106496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29586812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沒有吃過人的孩子，或者還有？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救救孩子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89A3455-9A79-4862-8C23-97A3150E6D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8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9" grpId="0" animBg="1"/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</p:spPr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D5CC7689-4205-46FF-9332-A9142B673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899" y="1412200"/>
            <a:ext cx="6746009" cy="28807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è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中國第一部現代白話文小說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從形式到內容，把新文學理論和實踐結合，具有典範意義</a:t>
            </a:r>
          </a:p>
          <a:p>
            <a:pPr marL="0" indent="0"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茅盾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言：「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在中國新文壇上，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魯迅常常是創造新形式的先鋒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吶喊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裡的十多篇小說幾乎一篇有一篇新形式，</a:t>
            </a:r>
            <a:r>
              <a:rPr lang="zh-HK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而這些新形式又莫不給青年作者以極大的影響，必然有多數人跟上去試驗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xmlns="" id="{8364C8F6-0333-4525-AF98-4A11E0826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200" y="1412200"/>
            <a:ext cx="2569654" cy="3692188"/>
          </a:xfrm>
          <a:prstGeom prst="rect">
            <a:avLst/>
          </a:prstGeom>
        </p:spPr>
      </p:pic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89A3455-9A79-4862-8C23-97A3150E6D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37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0BB879E-01D3-4150-9446-4CCD3F25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10856"/>
            <a:ext cx="9980682" cy="595116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以文</a:t>
            </a:r>
            <a:r>
              <a:rPr lang="zh-TW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r>
              <a:rPr lang="zh-CN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拯救病國病夫：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D5CC7689-4205-46FF-9332-A9142B673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899" y="2090979"/>
            <a:ext cx="636731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一方面以創作來響應</a:t>
            </a:r>
            <a:endParaRPr lang="en-US" altLang="zh-CN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8" name="表格 8">
            <a:extLst>
              <a:ext uri="{FF2B5EF4-FFF2-40B4-BE49-F238E27FC236}">
                <a16:creationId xmlns:a16="http://schemas.microsoft.com/office/drawing/2014/main" xmlns="" id="{D643B4E5-27DE-45D7-BC76-FF856AD9B3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85169"/>
              </p:ext>
            </p:extLst>
          </p:nvPr>
        </p:nvGraphicFramePr>
        <p:xfrm>
          <a:off x="5630320" y="2509098"/>
          <a:ext cx="3683793" cy="33528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683793">
                  <a:extLst>
                    <a:ext uri="{9D8B030D-6E8A-4147-A177-3AD203B41FA5}">
                      <a16:colId xmlns:a16="http://schemas.microsoft.com/office/drawing/2014/main" xmlns="" val="3612343549"/>
                    </a:ext>
                  </a:extLst>
                </a:gridCol>
              </a:tblGrid>
              <a:tr h="231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CN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彷徨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HK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31254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收錄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1924-1925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年間所寫的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11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篇小說</a:t>
                      </a:r>
                      <a:r>
                        <a:rPr lang="zh-CN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endParaRPr lang="en-US" altLang="zh-CN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祝福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在酒樓上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幸福的家庭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肥皂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長明燈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示眾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高老夫子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孤獨者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傷逝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弟兄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</a:p>
                    <a:p>
                      <a:pPr marL="342900" indent="-342900">
                        <a:buFont typeface="+mj-lt"/>
                        <a:buAutoNum type="arabicPeriod"/>
                      </a:pP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離婚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HK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238481"/>
                  </a:ext>
                </a:extLst>
              </a:tr>
            </a:tbl>
          </a:graphicData>
        </a:graphic>
      </p:graphicFrame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0E876CB4-3D09-41F3-9C06-0AA942824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xmlns="" id="{B36B3D9B-987A-400A-B915-094D37C52E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12089"/>
              </p:ext>
            </p:extLst>
          </p:nvPr>
        </p:nvGraphicFramePr>
        <p:xfrm>
          <a:off x="1319604" y="2509098"/>
          <a:ext cx="3887886" cy="40843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887886">
                  <a:extLst>
                    <a:ext uri="{9D8B030D-6E8A-4147-A177-3AD203B41FA5}">
                      <a16:colId xmlns:a16="http://schemas.microsoft.com/office/drawing/2014/main" xmlns="" val="1466956295"/>
                    </a:ext>
                  </a:extLst>
                </a:gridCol>
              </a:tblGrid>
              <a:tr h="23183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CN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吶喊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HK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78601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收錄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1918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-1922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年間所寫的</a:t>
                      </a:r>
                      <a:r>
                        <a:rPr lang="en-US" altLang="zh-TW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14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篇小說</a:t>
                      </a:r>
                      <a:r>
                        <a:rPr lang="zh-CN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：</a:t>
                      </a:r>
                      <a:endParaRPr lang="en-US" altLang="zh-CN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狂人日記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孔乙己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藥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明天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一件小事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頭髮的故事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風波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故鄉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阿Ｑ正傳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端午節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白光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兔和貓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鴨的喜劇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TW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228600" indent="-228600">
                        <a:buFont typeface="+mj-lt"/>
                        <a:buAutoNum type="arabicPeriod"/>
                      </a:pP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《</a:t>
                      </a:r>
                      <a:r>
                        <a:rPr lang="zh-TW" altLang="en-US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社戲</a:t>
                      </a:r>
                      <a:r>
                        <a:rPr lang="en-US" altLang="zh-CN" sz="16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》</a:t>
                      </a:r>
                      <a:endParaRPr lang="zh-HK" altLang="en-US" sz="16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3672084"/>
                  </a:ext>
                </a:extLst>
              </a:tr>
            </a:tbl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85A8C6C-C928-4ECD-89F3-8EAD3DF60D9E}"/>
              </a:ext>
            </a:extLst>
          </p:cNvPr>
          <p:cNvSpPr/>
          <p:nvPr/>
        </p:nvSpPr>
        <p:spPr>
          <a:xfrm>
            <a:off x="3586594" y="5278714"/>
            <a:ext cx="4602725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è"/>
            </a:pPr>
            <a:r>
              <a:rPr lang="zh-CN" altLang="en-US" sz="2400" b="1" dirty="0"/>
              <a:t>揭露社會黑暗及批判封建之害，望改變</a:t>
            </a:r>
            <a:r>
              <a:rPr lang="zh-HK" altLang="en-US" sz="2400" b="1" dirty="0"/>
              <a:t>國民性</a:t>
            </a:r>
            <a:r>
              <a:rPr lang="zh-CN" altLang="en-US" sz="2400" b="1" dirty="0"/>
              <a:t>以救國</a:t>
            </a:r>
            <a:endParaRPr lang="zh-HK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29912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10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魯迅與「五四運動」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0BB879E-01D3-4150-9446-4CCD3F257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477819"/>
            <a:ext cx="9980682" cy="465807"/>
          </a:xfrm>
        </p:spPr>
        <p:txBody>
          <a:bodyPr>
            <a:normAutofit/>
          </a:bodyPr>
          <a:lstStyle/>
          <a:p>
            <a:pPr marL="228600" lvl="0" indent="-2286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以文</a:t>
            </a:r>
            <a:r>
              <a:rPr lang="zh-TW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章</a:t>
            </a:r>
            <a:r>
              <a:rPr lang="zh-CN" altLang="en-US" dirty="0">
                <a:solidFill>
                  <a:srgbClr val="02967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拯救病國病夫：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FFAA38F1-F3A5-4AA3-A4E4-DB14AFA533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65381" y="1946364"/>
            <a:ext cx="10547928" cy="268553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一方面以評論來反擊</a:t>
            </a:r>
            <a:endParaRPr lang="en-US" altLang="zh-CN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當時雖有人提倡新文化，卻有不少遺老、頑固守舊派等反對及阻撓，如</a:t>
            </a:r>
            <a:r>
              <a:rPr lang="zh-CN" altLang="en-US" sz="2400" b="1" dirty="0">
                <a:solidFill>
                  <a:srgbClr val="02967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林紓、張厚載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他毫不留情予以抨擊，常見於雜文中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專欄「隨感錄」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0E876CB4-3D09-41F3-9C06-0AA9428246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CF8928FF-C15D-41B9-A89A-DB5D401F9CE1}"/>
              </a:ext>
            </a:extLst>
          </p:cNvPr>
          <p:cNvSpPr/>
          <p:nvPr/>
        </p:nvSpPr>
        <p:spPr>
          <a:xfrm>
            <a:off x="1104900" y="4631899"/>
            <a:ext cx="4316845" cy="147732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敬告</a:t>
            </a:r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遺老</a:t>
            </a:r>
            <a:r>
              <a:rPr lang="en-US" altLang="zh-C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/>
            <a:r>
              <a:rPr lang="zh-CN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「自稱清室舉人的林紓，近來大發議論，要維護中華民國的名教綱常</a:t>
            </a:r>
            <a:r>
              <a:rPr lang="en-US" altLang="zh-CN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CN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你老人家可以省事一點，安安靜靜的做個寓公，不要再干涉敝國的事情罷」</a:t>
            </a:r>
            <a:endParaRPr lang="en-US" altLang="zh-CN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1F70922-4ABE-4003-9B89-9E489ADA8232}"/>
              </a:ext>
            </a:extLst>
          </p:cNvPr>
          <p:cNvSpPr/>
          <p:nvPr/>
        </p:nvSpPr>
        <p:spPr>
          <a:xfrm>
            <a:off x="5717309" y="4634637"/>
            <a:ext cx="6096000" cy="14773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altLang="zh-C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CN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現在的屠殺者</a:t>
            </a:r>
            <a:r>
              <a:rPr lang="en-US" altLang="zh-CN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</a:p>
          <a:p>
            <a:pPr lvl="0"/>
            <a:r>
              <a:rPr lang="zh-CN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「做了人類想成仙；生在地上要上天；明明是現代人，吸着現在的空氣，卻偏要勒派朽腐的名教，僵死的語言，侮蔑盡現在，這都是「現在的屠殺者」，殺了「現在」，也便殺了「將來」。</a:t>
            </a:r>
            <a:r>
              <a:rPr lang="en-US" altLang="zh-CN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CN" altLang="en-US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將來是子孫的時代。</a:t>
            </a:r>
          </a:p>
        </p:txBody>
      </p:sp>
    </p:spTree>
    <p:extLst>
      <p:ext uri="{BB962C8B-B14F-4D97-AF65-F5344CB8AC3E}">
        <p14:creationId xmlns:p14="http://schemas.microsoft.com/office/powerpoint/2010/main" val="117379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 build="p"/>
      <p:bldP spid="13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CN" alt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候選人</a:t>
            </a:r>
            <a:r>
              <a:rPr lang="zh-TW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r>
              <a:rPr lang="zh-CN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F5699FA-F99A-4357-A71F-A0F076C597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0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57F028A-1E8D-44DF-9A5A-8A98B98ED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560195"/>
            <a:ext cx="2078704" cy="2679414"/>
          </a:xfrm>
          <a:prstGeom prst="rect">
            <a:avLst/>
          </a:prstGeom>
        </p:spPr>
      </p:pic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130174AE-6BD1-454B-A5CD-6C1DCE2289C7}"/>
              </a:ext>
            </a:extLst>
          </p:cNvPr>
          <p:cNvSpPr txBox="1">
            <a:spLocks/>
          </p:cNvSpPr>
          <p:nvPr/>
        </p:nvSpPr>
        <p:spPr>
          <a:xfrm>
            <a:off x="3465871" y="1557060"/>
            <a:ext cx="8335272" cy="426220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，江蘇嘉定人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。清末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1888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出生於上海；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1985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年於紐約逝世，享年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98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字少川，英文名</a:t>
            </a:r>
            <a:r>
              <a:rPr lang="en-US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Vi </a:t>
            </a:r>
            <a:r>
              <a:rPr lang="en-US" altLang="zh-HK" sz="24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Kyuin</a:t>
            </a:r>
            <a:r>
              <a:rPr lang="en-US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CN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Wellington Koo</a:t>
            </a: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他的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家境殷實，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父親顧溶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字晴川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曾任大清銀行總裁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CN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1904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留美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1912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年在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哥倫比亞</a:t>
            </a:r>
            <a:r>
              <a:rPr lang="zh-CN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大學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獲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哲學博士學位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1912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年回國後，任袁世凱總統英文秘書、外務部顧問等，後駐墨西哥、美國、古巴、英國公使，處理中國外交事務等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，被派往巴黎出席戰後和會，其雄辯滔滔、據理力爭，最後代表拒簽對中國不平等之和約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665162B-BCA1-4491-AB29-46F71A1200D6}"/>
              </a:ext>
            </a:extLst>
          </p:cNvPr>
          <p:cNvSpPr/>
          <p:nvPr/>
        </p:nvSpPr>
        <p:spPr>
          <a:xfrm>
            <a:off x="1104900" y="4887195"/>
            <a:ext cx="7479511" cy="1132490"/>
          </a:xfrm>
          <a:custGeom>
            <a:avLst/>
            <a:gdLst>
              <a:gd name="connsiteX0" fmla="*/ 0 w 7479511"/>
              <a:gd name="connsiteY0" fmla="*/ 0 h 1132490"/>
              <a:gd name="connsiteX1" fmla="*/ 7479511 w 7479511"/>
              <a:gd name="connsiteY1" fmla="*/ 0 h 1132490"/>
              <a:gd name="connsiteX2" fmla="*/ 7479511 w 7479511"/>
              <a:gd name="connsiteY2" fmla="*/ 1132490 h 1132490"/>
              <a:gd name="connsiteX3" fmla="*/ 0 w 7479511"/>
              <a:gd name="connsiteY3" fmla="*/ 1132490 h 1132490"/>
              <a:gd name="connsiteX4" fmla="*/ 0 w 7479511"/>
              <a:gd name="connsiteY4" fmla="*/ 0 h 1132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79511" h="1132490" fill="none" extrusionOk="0">
                <a:moveTo>
                  <a:pt x="0" y="0"/>
                </a:moveTo>
                <a:cubicBezTo>
                  <a:pt x="3217165" y="-49533"/>
                  <a:pt x="5643071" y="-14809"/>
                  <a:pt x="7479511" y="0"/>
                </a:cubicBezTo>
                <a:cubicBezTo>
                  <a:pt x="7539641" y="410130"/>
                  <a:pt x="7519174" y="971947"/>
                  <a:pt x="7479511" y="1132490"/>
                </a:cubicBezTo>
                <a:cubicBezTo>
                  <a:pt x="5595705" y="1084259"/>
                  <a:pt x="3538486" y="1216945"/>
                  <a:pt x="0" y="1132490"/>
                </a:cubicBezTo>
                <a:cubicBezTo>
                  <a:pt x="-75765" y="796577"/>
                  <a:pt x="8101" y="330346"/>
                  <a:pt x="0" y="0"/>
                </a:cubicBezTo>
                <a:close/>
              </a:path>
              <a:path w="7479511" h="1132490" stroke="0" extrusionOk="0">
                <a:moveTo>
                  <a:pt x="0" y="0"/>
                </a:moveTo>
                <a:cubicBezTo>
                  <a:pt x="2904075" y="118645"/>
                  <a:pt x="4657075" y="116012"/>
                  <a:pt x="7479511" y="0"/>
                </a:cubicBezTo>
                <a:cubicBezTo>
                  <a:pt x="7463702" y="193417"/>
                  <a:pt x="7576325" y="1005983"/>
                  <a:pt x="7479511" y="1132490"/>
                </a:cubicBezTo>
                <a:cubicBezTo>
                  <a:pt x="5305229" y="1267090"/>
                  <a:pt x="1486658" y="975294"/>
                  <a:pt x="0" y="1132490"/>
                </a:cubicBezTo>
                <a:cubicBezTo>
                  <a:pt x="-12217" y="883733"/>
                  <a:pt x="-3886" y="344819"/>
                  <a:pt x="0" y="0"/>
                </a:cubicBezTo>
                <a:close/>
              </a:path>
            </a:pathLst>
          </a:custGeom>
          <a:solidFill>
            <a:srgbClr val="4AB5C4"/>
          </a:solidFill>
          <a:ln w="38100" cmpd="thickThin">
            <a:solidFill>
              <a:srgbClr val="4AB5C4"/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近現代外交家，享有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「中華民國第一外交官」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美譽，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五四運動關鍵人物，站在巴黎和會前線奮戰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內容版面配置區 4">
            <a:extLst>
              <a:ext uri="{FF2B5EF4-FFF2-40B4-BE49-F238E27FC236}">
                <a16:creationId xmlns:a16="http://schemas.microsoft.com/office/drawing/2014/main" xmlns="" id="{97ADCE99-C6E1-497A-8036-B4F7706066DB}"/>
              </a:ext>
            </a:extLst>
          </p:cNvPr>
          <p:cNvSpPr txBox="1">
            <a:spLocks/>
          </p:cNvSpPr>
          <p:nvPr/>
        </p:nvSpPr>
        <p:spPr>
          <a:xfrm>
            <a:off x="3457766" y="2752820"/>
            <a:ext cx="8069215" cy="2034009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  <a:cs typeface="+mn-cs"/>
              </a:defRPr>
            </a:lvl9pPr>
          </a:lstStyle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1F15D17-ACDE-4D18-9814-EA9AD755D1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0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6" name="Picture 2" descr="顧維鈞不同時期照片的圖片搜尋結果">
            <a:extLst>
              <a:ext uri="{FF2B5EF4-FFF2-40B4-BE49-F238E27FC236}">
                <a16:creationId xmlns:a16="http://schemas.microsoft.com/office/drawing/2014/main" xmlns="" id="{24B7A678-38B5-454C-92AF-36E29D0694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730921"/>
            <a:ext cx="2574285" cy="3691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8EA3884-87D2-4FFD-BB93-48EFBAB2A10C}"/>
              </a:ext>
            </a:extLst>
          </p:cNvPr>
          <p:cNvSpPr/>
          <p:nvPr/>
        </p:nvSpPr>
        <p:spPr>
          <a:xfrm>
            <a:off x="4218518" y="2976520"/>
            <a:ext cx="68670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學者</a:t>
            </a:r>
            <a:r>
              <a:rPr lang="zh-HK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唐德剛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認為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：「中國自有外交以來，出現過兩個半外交家，周恩來和李鴻章各算一個，顧維鈞因未有決策權，顧維鈞只能算半個外交家。」</a:t>
            </a: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1F15D17-ACDE-4D18-9814-EA9AD755D1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42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600199"/>
            <a:ext cx="7419667" cy="4785853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巴黎和會上力戰群雄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戰後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召開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美國總統威爾遜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Thomas Woodrow Wilson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）更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發表了以和平為原則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十四條宣言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人們對此抱以極大期望，包括顧維鈞，他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在回憶錄中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對和會的期望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即將召開的和會是一次非同尋常的機會，中國可以借此謀求某種程度的公平待遇，並對過去半個世紀以來所遭到的慘痛後果加以改正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3688F85-E5E0-4597-B7E8-54A9C06CE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479" y="1731495"/>
            <a:ext cx="2642903" cy="3898859"/>
          </a:xfrm>
          <a:prstGeom prst="rect">
            <a:avLst/>
          </a:prstGeom>
        </p:spPr>
      </p:pic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2F63C22-E245-4494-BBE3-228301B012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008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461654"/>
            <a:ext cx="10560627" cy="37476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事實卻並非如此</a:t>
            </a:r>
            <a:endParaRPr lang="en-US" altLang="zh-TW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中國派出五名代表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，最後只得兩位輪流出席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通常是陸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徵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祥、顧維鈞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中國代表向於會上提出了兩項提案：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廢棄外國在華勢力範圍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撤退駐華軍隊、取消領事裁判權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歸還租借地等七項希望條件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取消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二十一條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歸還德國在山東的全部權益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無一獲得通過，甚至會議決定把山東權益全轉讓給日本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2F63C22-E245-4494-BBE3-228301B012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45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FE99C25-11ED-42F9-9486-EB1A3E40D76D}"/>
              </a:ext>
            </a:extLst>
          </p:cNvPr>
          <p:cNvSpPr/>
          <p:nvPr/>
        </p:nvSpPr>
        <p:spPr>
          <a:xfrm>
            <a:off x="1899179" y="2031758"/>
            <a:ext cx="8205402" cy="2794483"/>
          </a:xfrm>
          <a:custGeom>
            <a:avLst/>
            <a:gdLst>
              <a:gd name="connsiteX0" fmla="*/ 0 w 8205402"/>
              <a:gd name="connsiteY0" fmla="*/ 0 h 2794483"/>
              <a:gd name="connsiteX1" fmla="*/ 519675 w 8205402"/>
              <a:gd name="connsiteY1" fmla="*/ 0 h 2794483"/>
              <a:gd name="connsiteX2" fmla="*/ 957297 w 8205402"/>
              <a:gd name="connsiteY2" fmla="*/ 0 h 2794483"/>
              <a:gd name="connsiteX3" fmla="*/ 1723134 w 8205402"/>
              <a:gd name="connsiteY3" fmla="*/ 0 h 2794483"/>
              <a:gd name="connsiteX4" fmla="*/ 2571026 w 8205402"/>
              <a:gd name="connsiteY4" fmla="*/ 0 h 2794483"/>
              <a:gd name="connsiteX5" fmla="*/ 3090701 w 8205402"/>
              <a:gd name="connsiteY5" fmla="*/ 0 h 2794483"/>
              <a:gd name="connsiteX6" fmla="*/ 3856539 w 8205402"/>
              <a:gd name="connsiteY6" fmla="*/ 0 h 2794483"/>
              <a:gd name="connsiteX7" fmla="*/ 4458268 w 8205402"/>
              <a:gd name="connsiteY7" fmla="*/ 0 h 2794483"/>
              <a:gd name="connsiteX8" fmla="*/ 5142052 w 8205402"/>
              <a:gd name="connsiteY8" fmla="*/ 0 h 2794483"/>
              <a:gd name="connsiteX9" fmla="*/ 5907889 w 8205402"/>
              <a:gd name="connsiteY9" fmla="*/ 0 h 2794483"/>
              <a:gd name="connsiteX10" fmla="*/ 6509619 w 8205402"/>
              <a:gd name="connsiteY10" fmla="*/ 0 h 2794483"/>
              <a:gd name="connsiteX11" fmla="*/ 6947240 w 8205402"/>
              <a:gd name="connsiteY11" fmla="*/ 0 h 2794483"/>
              <a:gd name="connsiteX12" fmla="*/ 7548970 w 8205402"/>
              <a:gd name="connsiteY12" fmla="*/ 0 h 2794483"/>
              <a:gd name="connsiteX13" fmla="*/ 8205402 w 8205402"/>
              <a:gd name="connsiteY13" fmla="*/ 0 h 2794483"/>
              <a:gd name="connsiteX14" fmla="*/ 8205402 w 8205402"/>
              <a:gd name="connsiteY14" fmla="*/ 614786 h 2794483"/>
              <a:gd name="connsiteX15" fmla="*/ 8205402 w 8205402"/>
              <a:gd name="connsiteY15" fmla="*/ 1285462 h 2794483"/>
              <a:gd name="connsiteX16" fmla="*/ 8205402 w 8205402"/>
              <a:gd name="connsiteY16" fmla="*/ 1900248 h 2794483"/>
              <a:gd name="connsiteX17" fmla="*/ 8205402 w 8205402"/>
              <a:gd name="connsiteY17" fmla="*/ 2794483 h 2794483"/>
              <a:gd name="connsiteX18" fmla="*/ 7521619 w 8205402"/>
              <a:gd name="connsiteY18" fmla="*/ 2794483 h 2794483"/>
              <a:gd name="connsiteX19" fmla="*/ 7083997 w 8205402"/>
              <a:gd name="connsiteY19" fmla="*/ 2794483 h 2794483"/>
              <a:gd name="connsiteX20" fmla="*/ 6236106 w 8205402"/>
              <a:gd name="connsiteY20" fmla="*/ 2794483 h 2794483"/>
              <a:gd name="connsiteX21" fmla="*/ 5470268 w 8205402"/>
              <a:gd name="connsiteY21" fmla="*/ 2794483 h 2794483"/>
              <a:gd name="connsiteX22" fmla="*/ 4950593 w 8205402"/>
              <a:gd name="connsiteY22" fmla="*/ 2794483 h 2794483"/>
              <a:gd name="connsiteX23" fmla="*/ 4512971 w 8205402"/>
              <a:gd name="connsiteY23" fmla="*/ 2794483 h 2794483"/>
              <a:gd name="connsiteX24" fmla="*/ 3747134 w 8205402"/>
              <a:gd name="connsiteY24" fmla="*/ 2794483 h 2794483"/>
              <a:gd name="connsiteX25" fmla="*/ 2981296 w 8205402"/>
              <a:gd name="connsiteY25" fmla="*/ 2794483 h 2794483"/>
              <a:gd name="connsiteX26" fmla="*/ 2215459 w 8205402"/>
              <a:gd name="connsiteY26" fmla="*/ 2794483 h 2794483"/>
              <a:gd name="connsiteX27" fmla="*/ 1613729 w 8205402"/>
              <a:gd name="connsiteY27" fmla="*/ 2794483 h 2794483"/>
              <a:gd name="connsiteX28" fmla="*/ 847892 w 8205402"/>
              <a:gd name="connsiteY28" fmla="*/ 2794483 h 2794483"/>
              <a:gd name="connsiteX29" fmla="*/ 0 w 8205402"/>
              <a:gd name="connsiteY29" fmla="*/ 2794483 h 2794483"/>
              <a:gd name="connsiteX30" fmla="*/ 0 w 8205402"/>
              <a:gd name="connsiteY30" fmla="*/ 2123807 h 2794483"/>
              <a:gd name="connsiteX31" fmla="*/ 0 w 8205402"/>
              <a:gd name="connsiteY31" fmla="*/ 1453131 h 2794483"/>
              <a:gd name="connsiteX32" fmla="*/ 0 w 8205402"/>
              <a:gd name="connsiteY32" fmla="*/ 838345 h 2794483"/>
              <a:gd name="connsiteX33" fmla="*/ 0 w 8205402"/>
              <a:gd name="connsiteY33" fmla="*/ 0 h 2794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205402" h="2794483" fill="none" extrusionOk="0">
                <a:moveTo>
                  <a:pt x="0" y="0"/>
                </a:moveTo>
                <a:cubicBezTo>
                  <a:pt x="251491" y="-7635"/>
                  <a:pt x="291273" y="-9694"/>
                  <a:pt x="519675" y="0"/>
                </a:cubicBezTo>
                <a:cubicBezTo>
                  <a:pt x="748077" y="9694"/>
                  <a:pt x="775309" y="16007"/>
                  <a:pt x="957297" y="0"/>
                </a:cubicBezTo>
                <a:cubicBezTo>
                  <a:pt x="1139285" y="-16007"/>
                  <a:pt x="1414444" y="-20410"/>
                  <a:pt x="1723134" y="0"/>
                </a:cubicBezTo>
                <a:cubicBezTo>
                  <a:pt x="2031824" y="20410"/>
                  <a:pt x="2387674" y="-5197"/>
                  <a:pt x="2571026" y="0"/>
                </a:cubicBezTo>
                <a:cubicBezTo>
                  <a:pt x="2754378" y="5197"/>
                  <a:pt x="2931203" y="-9363"/>
                  <a:pt x="3090701" y="0"/>
                </a:cubicBezTo>
                <a:cubicBezTo>
                  <a:pt x="3250199" y="9363"/>
                  <a:pt x="3591525" y="27066"/>
                  <a:pt x="3856539" y="0"/>
                </a:cubicBezTo>
                <a:cubicBezTo>
                  <a:pt x="4121553" y="-27066"/>
                  <a:pt x="4286798" y="-11858"/>
                  <a:pt x="4458268" y="0"/>
                </a:cubicBezTo>
                <a:cubicBezTo>
                  <a:pt x="4629738" y="11858"/>
                  <a:pt x="4904622" y="3524"/>
                  <a:pt x="5142052" y="0"/>
                </a:cubicBezTo>
                <a:cubicBezTo>
                  <a:pt x="5379482" y="-3524"/>
                  <a:pt x="5708750" y="5390"/>
                  <a:pt x="5907889" y="0"/>
                </a:cubicBezTo>
                <a:cubicBezTo>
                  <a:pt x="6107028" y="-5390"/>
                  <a:pt x="6357514" y="27768"/>
                  <a:pt x="6509619" y="0"/>
                </a:cubicBezTo>
                <a:cubicBezTo>
                  <a:pt x="6661724" y="-27768"/>
                  <a:pt x="6766519" y="10660"/>
                  <a:pt x="6947240" y="0"/>
                </a:cubicBezTo>
                <a:cubicBezTo>
                  <a:pt x="7127961" y="-10660"/>
                  <a:pt x="7355713" y="-1743"/>
                  <a:pt x="7548970" y="0"/>
                </a:cubicBezTo>
                <a:cubicBezTo>
                  <a:pt x="7742227" y="1743"/>
                  <a:pt x="7877700" y="1188"/>
                  <a:pt x="8205402" y="0"/>
                </a:cubicBezTo>
                <a:cubicBezTo>
                  <a:pt x="8210964" y="199128"/>
                  <a:pt x="8223789" y="332274"/>
                  <a:pt x="8205402" y="614786"/>
                </a:cubicBezTo>
                <a:cubicBezTo>
                  <a:pt x="8187015" y="897298"/>
                  <a:pt x="8232547" y="1110295"/>
                  <a:pt x="8205402" y="1285462"/>
                </a:cubicBezTo>
                <a:cubicBezTo>
                  <a:pt x="8178257" y="1460629"/>
                  <a:pt x="8203260" y="1706512"/>
                  <a:pt x="8205402" y="1900248"/>
                </a:cubicBezTo>
                <a:cubicBezTo>
                  <a:pt x="8207544" y="2093984"/>
                  <a:pt x="8213935" y="2582469"/>
                  <a:pt x="8205402" y="2794483"/>
                </a:cubicBezTo>
                <a:cubicBezTo>
                  <a:pt x="7980591" y="2827565"/>
                  <a:pt x="7763040" y="2795522"/>
                  <a:pt x="7521619" y="2794483"/>
                </a:cubicBezTo>
                <a:cubicBezTo>
                  <a:pt x="7280198" y="2793444"/>
                  <a:pt x="7273724" y="2806868"/>
                  <a:pt x="7083997" y="2794483"/>
                </a:cubicBezTo>
                <a:cubicBezTo>
                  <a:pt x="6894270" y="2782098"/>
                  <a:pt x="6555919" y="2802959"/>
                  <a:pt x="6236106" y="2794483"/>
                </a:cubicBezTo>
                <a:cubicBezTo>
                  <a:pt x="5916293" y="2786007"/>
                  <a:pt x="5696910" y="2794210"/>
                  <a:pt x="5470268" y="2794483"/>
                </a:cubicBezTo>
                <a:cubicBezTo>
                  <a:pt x="5243626" y="2794756"/>
                  <a:pt x="5112566" y="2778813"/>
                  <a:pt x="4950593" y="2794483"/>
                </a:cubicBezTo>
                <a:cubicBezTo>
                  <a:pt x="4788620" y="2810153"/>
                  <a:pt x="4706687" y="2795578"/>
                  <a:pt x="4512971" y="2794483"/>
                </a:cubicBezTo>
                <a:cubicBezTo>
                  <a:pt x="4319255" y="2793388"/>
                  <a:pt x="4071212" y="2823165"/>
                  <a:pt x="3747134" y="2794483"/>
                </a:cubicBezTo>
                <a:cubicBezTo>
                  <a:pt x="3423056" y="2765801"/>
                  <a:pt x="3352675" y="2767739"/>
                  <a:pt x="2981296" y="2794483"/>
                </a:cubicBezTo>
                <a:cubicBezTo>
                  <a:pt x="2609917" y="2821227"/>
                  <a:pt x="2508669" y="2822387"/>
                  <a:pt x="2215459" y="2794483"/>
                </a:cubicBezTo>
                <a:cubicBezTo>
                  <a:pt x="1922249" y="2766579"/>
                  <a:pt x="1849133" y="2778837"/>
                  <a:pt x="1613729" y="2794483"/>
                </a:cubicBezTo>
                <a:cubicBezTo>
                  <a:pt x="1378325" y="2810130"/>
                  <a:pt x="1064559" y="2825311"/>
                  <a:pt x="847892" y="2794483"/>
                </a:cubicBezTo>
                <a:cubicBezTo>
                  <a:pt x="631225" y="2763655"/>
                  <a:pt x="379728" y="2800441"/>
                  <a:pt x="0" y="2794483"/>
                </a:cubicBezTo>
                <a:cubicBezTo>
                  <a:pt x="-6228" y="2607537"/>
                  <a:pt x="15790" y="2349706"/>
                  <a:pt x="0" y="2123807"/>
                </a:cubicBezTo>
                <a:cubicBezTo>
                  <a:pt x="-15790" y="1897908"/>
                  <a:pt x="15500" y="1769323"/>
                  <a:pt x="0" y="1453131"/>
                </a:cubicBezTo>
                <a:cubicBezTo>
                  <a:pt x="-15500" y="1136939"/>
                  <a:pt x="20043" y="1065803"/>
                  <a:pt x="0" y="838345"/>
                </a:cubicBezTo>
                <a:cubicBezTo>
                  <a:pt x="-20043" y="610887"/>
                  <a:pt x="25326" y="187385"/>
                  <a:pt x="0" y="0"/>
                </a:cubicBezTo>
                <a:close/>
              </a:path>
              <a:path w="8205402" h="2794483" stroke="0" extrusionOk="0">
                <a:moveTo>
                  <a:pt x="0" y="0"/>
                </a:moveTo>
                <a:cubicBezTo>
                  <a:pt x="284446" y="-23368"/>
                  <a:pt x="310127" y="4874"/>
                  <a:pt x="601729" y="0"/>
                </a:cubicBezTo>
                <a:cubicBezTo>
                  <a:pt x="893331" y="-4874"/>
                  <a:pt x="998144" y="-4993"/>
                  <a:pt x="1121405" y="0"/>
                </a:cubicBezTo>
                <a:cubicBezTo>
                  <a:pt x="1244666" y="4993"/>
                  <a:pt x="1656326" y="-32964"/>
                  <a:pt x="1887242" y="0"/>
                </a:cubicBezTo>
                <a:cubicBezTo>
                  <a:pt x="2118158" y="32964"/>
                  <a:pt x="2261196" y="-2364"/>
                  <a:pt x="2571026" y="0"/>
                </a:cubicBezTo>
                <a:cubicBezTo>
                  <a:pt x="2880856" y="2364"/>
                  <a:pt x="3150324" y="-21293"/>
                  <a:pt x="3336863" y="0"/>
                </a:cubicBezTo>
                <a:cubicBezTo>
                  <a:pt x="3523402" y="21293"/>
                  <a:pt x="3820042" y="-13657"/>
                  <a:pt x="4184755" y="0"/>
                </a:cubicBezTo>
                <a:cubicBezTo>
                  <a:pt x="4549468" y="13657"/>
                  <a:pt x="4619824" y="-8716"/>
                  <a:pt x="4868539" y="0"/>
                </a:cubicBezTo>
                <a:cubicBezTo>
                  <a:pt x="5117254" y="8716"/>
                  <a:pt x="5321663" y="-8290"/>
                  <a:pt x="5716430" y="0"/>
                </a:cubicBezTo>
                <a:cubicBezTo>
                  <a:pt x="6111197" y="8290"/>
                  <a:pt x="6102991" y="-8269"/>
                  <a:pt x="6400214" y="0"/>
                </a:cubicBezTo>
                <a:cubicBezTo>
                  <a:pt x="6697437" y="8269"/>
                  <a:pt x="6820850" y="21824"/>
                  <a:pt x="7001943" y="0"/>
                </a:cubicBezTo>
                <a:cubicBezTo>
                  <a:pt x="7183036" y="-21824"/>
                  <a:pt x="7323943" y="4740"/>
                  <a:pt x="7603673" y="0"/>
                </a:cubicBezTo>
                <a:cubicBezTo>
                  <a:pt x="7883403" y="-4740"/>
                  <a:pt x="7991489" y="-988"/>
                  <a:pt x="8205402" y="0"/>
                </a:cubicBezTo>
                <a:cubicBezTo>
                  <a:pt x="8177649" y="194002"/>
                  <a:pt x="8206523" y="375736"/>
                  <a:pt x="8205402" y="614786"/>
                </a:cubicBezTo>
                <a:cubicBezTo>
                  <a:pt x="8204281" y="853836"/>
                  <a:pt x="8174037" y="1134387"/>
                  <a:pt x="8205402" y="1369297"/>
                </a:cubicBezTo>
                <a:cubicBezTo>
                  <a:pt x="8236767" y="1604207"/>
                  <a:pt x="8192581" y="1759783"/>
                  <a:pt x="8205402" y="2067917"/>
                </a:cubicBezTo>
                <a:cubicBezTo>
                  <a:pt x="8218223" y="2376051"/>
                  <a:pt x="8176399" y="2589090"/>
                  <a:pt x="8205402" y="2794483"/>
                </a:cubicBezTo>
                <a:cubicBezTo>
                  <a:pt x="8004934" y="2795440"/>
                  <a:pt x="7929074" y="2774569"/>
                  <a:pt x="7767781" y="2794483"/>
                </a:cubicBezTo>
                <a:cubicBezTo>
                  <a:pt x="7606488" y="2814397"/>
                  <a:pt x="7547692" y="2809749"/>
                  <a:pt x="7330159" y="2794483"/>
                </a:cubicBezTo>
                <a:cubicBezTo>
                  <a:pt x="7112626" y="2779217"/>
                  <a:pt x="7078828" y="2810147"/>
                  <a:pt x="6892538" y="2794483"/>
                </a:cubicBezTo>
                <a:cubicBezTo>
                  <a:pt x="6706248" y="2778819"/>
                  <a:pt x="6371045" y="2786218"/>
                  <a:pt x="6044646" y="2794483"/>
                </a:cubicBezTo>
                <a:cubicBezTo>
                  <a:pt x="5718247" y="2802748"/>
                  <a:pt x="5708159" y="2787530"/>
                  <a:pt x="5607025" y="2794483"/>
                </a:cubicBezTo>
                <a:cubicBezTo>
                  <a:pt x="5505891" y="2801436"/>
                  <a:pt x="5203092" y="2780237"/>
                  <a:pt x="4841187" y="2794483"/>
                </a:cubicBezTo>
                <a:cubicBezTo>
                  <a:pt x="4479282" y="2808729"/>
                  <a:pt x="4597757" y="2805178"/>
                  <a:pt x="4403566" y="2794483"/>
                </a:cubicBezTo>
                <a:cubicBezTo>
                  <a:pt x="4209375" y="2783788"/>
                  <a:pt x="3991743" y="2797152"/>
                  <a:pt x="3883890" y="2794483"/>
                </a:cubicBezTo>
                <a:cubicBezTo>
                  <a:pt x="3776037" y="2791814"/>
                  <a:pt x="3519306" y="2789101"/>
                  <a:pt x="3364215" y="2794483"/>
                </a:cubicBezTo>
                <a:cubicBezTo>
                  <a:pt x="3209124" y="2799865"/>
                  <a:pt x="2909876" y="2782233"/>
                  <a:pt x="2598377" y="2794483"/>
                </a:cubicBezTo>
                <a:cubicBezTo>
                  <a:pt x="2286878" y="2806733"/>
                  <a:pt x="2147077" y="2771234"/>
                  <a:pt x="1996648" y="2794483"/>
                </a:cubicBezTo>
                <a:cubicBezTo>
                  <a:pt x="1846219" y="2817732"/>
                  <a:pt x="1461047" y="2782806"/>
                  <a:pt x="1148756" y="2794483"/>
                </a:cubicBezTo>
                <a:cubicBezTo>
                  <a:pt x="836465" y="2806160"/>
                  <a:pt x="236726" y="2820861"/>
                  <a:pt x="0" y="2794483"/>
                </a:cubicBezTo>
                <a:cubicBezTo>
                  <a:pt x="2257" y="2554414"/>
                  <a:pt x="-10857" y="2261225"/>
                  <a:pt x="0" y="2039973"/>
                </a:cubicBezTo>
                <a:cubicBezTo>
                  <a:pt x="10857" y="1818721"/>
                  <a:pt x="24387" y="1649426"/>
                  <a:pt x="0" y="1313407"/>
                </a:cubicBezTo>
                <a:cubicBezTo>
                  <a:pt x="-24387" y="977388"/>
                  <a:pt x="14907" y="618853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6142150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當時各國代表名額分三種情況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英、美、法等幾個主要協約國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每國五個席位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r>
              <a:rPr lang="en-US" altLang="zh-CN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戰爭中提供過某些有效協助的國家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每國三個席位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CN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arenR"/>
            </a:pP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協約國陣營中的其他成員國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每國二個席位</a:t>
            </a:r>
            <a:endParaRPr lang="en-US" altLang="zh-CN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中國只取得第</a:t>
            </a:r>
            <a:r>
              <a:rPr lang="en-US" altLang="zh-CN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種名額</a:t>
            </a:r>
            <a:endParaRPr lang="zh-HK" altLang="en-US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2F63C22-E245-4494-BBE3-228301B012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81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1" y="1600200"/>
            <a:ext cx="5462154" cy="438496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巴黎和會上力戰群雄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日，顧維鈞代表中國在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十人委員會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上發言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，從不同層次，環環相扣，舌戰日本以維護中國利益，一戰成名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在回憶錄中寫道：「我剛一講完，中國代表團就鼓起掌來。威爾遜總統走過來向我表示祝賀。隨後，勞合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喬治、貝爾福、藍辛也都跑來向我祝賀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……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整個氣氛與前一天日本代表講話之後出現的冷場對比鮮明。」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BD362F6-AE11-4E96-A4B8-DDC6FCE4ABBA}"/>
              </a:ext>
            </a:extLst>
          </p:cNvPr>
          <p:cNvSpPr/>
          <p:nvPr/>
        </p:nvSpPr>
        <p:spPr>
          <a:xfrm>
            <a:off x="7370618" y="1554911"/>
            <a:ext cx="3990109" cy="1569660"/>
          </a:xfrm>
          <a:custGeom>
            <a:avLst/>
            <a:gdLst>
              <a:gd name="connsiteX0" fmla="*/ 0 w 3990109"/>
              <a:gd name="connsiteY0" fmla="*/ 0 h 1569660"/>
              <a:gd name="connsiteX1" fmla="*/ 625117 w 3990109"/>
              <a:gd name="connsiteY1" fmla="*/ 0 h 1569660"/>
              <a:gd name="connsiteX2" fmla="*/ 1330036 w 3990109"/>
              <a:gd name="connsiteY2" fmla="*/ 0 h 1569660"/>
              <a:gd name="connsiteX3" fmla="*/ 1915252 w 3990109"/>
              <a:gd name="connsiteY3" fmla="*/ 0 h 1569660"/>
              <a:gd name="connsiteX4" fmla="*/ 2460567 w 3990109"/>
              <a:gd name="connsiteY4" fmla="*/ 0 h 1569660"/>
              <a:gd name="connsiteX5" fmla="*/ 3205388 w 3990109"/>
              <a:gd name="connsiteY5" fmla="*/ 0 h 1569660"/>
              <a:gd name="connsiteX6" fmla="*/ 3990109 w 3990109"/>
              <a:gd name="connsiteY6" fmla="*/ 0 h 1569660"/>
              <a:gd name="connsiteX7" fmla="*/ 3990109 w 3990109"/>
              <a:gd name="connsiteY7" fmla="*/ 538917 h 1569660"/>
              <a:gd name="connsiteX8" fmla="*/ 3990109 w 3990109"/>
              <a:gd name="connsiteY8" fmla="*/ 1093530 h 1569660"/>
              <a:gd name="connsiteX9" fmla="*/ 3990109 w 3990109"/>
              <a:gd name="connsiteY9" fmla="*/ 1569660 h 1569660"/>
              <a:gd name="connsiteX10" fmla="*/ 3325091 w 3990109"/>
              <a:gd name="connsiteY10" fmla="*/ 1569660 h 1569660"/>
              <a:gd name="connsiteX11" fmla="*/ 2580270 w 3990109"/>
              <a:gd name="connsiteY11" fmla="*/ 1569660 h 1569660"/>
              <a:gd name="connsiteX12" fmla="*/ 1835450 w 3990109"/>
              <a:gd name="connsiteY12" fmla="*/ 1569660 h 1569660"/>
              <a:gd name="connsiteX13" fmla="*/ 1130531 w 3990109"/>
              <a:gd name="connsiteY13" fmla="*/ 1569660 h 1569660"/>
              <a:gd name="connsiteX14" fmla="*/ 0 w 3990109"/>
              <a:gd name="connsiteY14" fmla="*/ 1569660 h 1569660"/>
              <a:gd name="connsiteX15" fmla="*/ 0 w 3990109"/>
              <a:gd name="connsiteY15" fmla="*/ 1015047 h 1569660"/>
              <a:gd name="connsiteX16" fmla="*/ 0 w 3990109"/>
              <a:gd name="connsiteY16" fmla="*/ 476130 h 1569660"/>
              <a:gd name="connsiteX17" fmla="*/ 0 w 3990109"/>
              <a:gd name="connsiteY17" fmla="*/ 0 h 156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990109" h="1569660" fill="none" extrusionOk="0">
                <a:moveTo>
                  <a:pt x="0" y="0"/>
                </a:moveTo>
                <a:cubicBezTo>
                  <a:pt x="275438" y="25956"/>
                  <a:pt x="448527" y="-11300"/>
                  <a:pt x="625117" y="0"/>
                </a:cubicBezTo>
                <a:cubicBezTo>
                  <a:pt x="801707" y="11300"/>
                  <a:pt x="978453" y="-15765"/>
                  <a:pt x="1330036" y="0"/>
                </a:cubicBezTo>
                <a:cubicBezTo>
                  <a:pt x="1681619" y="15765"/>
                  <a:pt x="1738519" y="-15048"/>
                  <a:pt x="1915252" y="0"/>
                </a:cubicBezTo>
                <a:cubicBezTo>
                  <a:pt x="2091985" y="15048"/>
                  <a:pt x="2269232" y="7359"/>
                  <a:pt x="2460567" y="0"/>
                </a:cubicBezTo>
                <a:cubicBezTo>
                  <a:pt x="2651902" y="-7359"/>
                  <a:pt x="3003925" y="-33820"/>
                  <a:pt x="3205388" y="0"/>
                </a:cubicBezTo>
                <a:cubicBezTo>
                  <a:pt x="3406851" y="33820"/>
                  <a:pt x="3656777" y="-19959"/>
                  <a:pt x="3990109" y="0"/>
                </a:cubicBezTo>
                <a:cubicBezTo>
                  <a:pt x="3971324" y="206830"/>
                  <a:pt x="3971220" y="285179"/>
                  <a:pt x="3990109" y="538917"/>
                </a:cubicBezTo>
                <a:cubicBezTo>
                  <a:pt x="4008998" y="792655"/>
                  <a:pt x="3993430" y="958390"/>
                  <a:pt x="3990109" y="1093530"/>
                </a:cubicBezTo>
                <a:cubicBezTo>
                  <a:pt x="3986788" y="1228670"/>
                  <a:pt x="4000129" y="1423363"/>
                  <a:pt x="3990109" y="1569660"/>
                </a:cubicBezTo>
                <a:cubicBezTo>
                  <a:pt x="3715068" y="1578482"/>
                  <a:pt x="3607270" y="1545882"/>
                  <a:pt x="3325091" y="1569660"/>
                </a:cubicBezTo>
                <a:cubicBezTo>
                  <a:pt x="3042912" y="1593438"/>
                  <a:pt x="2755043" y="1538245"/>
                  <a:pt x="2580270" y="1569660"/>
                </a:cubicBezTo>
                <a:cubicBezTo>
                  <a:pt x="2405497" y="1601075"/>
                  <a:pt x="2027262" y="1562950"/>
                  <a:pt x="1835450" y="1569660"/>
                </a:cubicBezTo>
                <a:cubicBezTo>
                  <a:pt x="1643638" y="1576370"/>
                  <a:pt x="1274988" y="1562822"/>
                  <a:pt x="1130531" y="1569660"/>
                </a:cubicBezTo>
                <a:cubicBezTo>
                  <a:pt x="986074" y="1576498"/>
                  <a:pt x="331801" y="1554888"/>
                  <a:pt x="0" y="1569660"/>
                </a:cubicBezTo>
                <a:cubicBezTo>
                  <a:pt x="11278" y="1370259"/>
                  <a:pt x="19374" y="1268678"/>
                  <a:pt x="0" y="1015047"/>
                </a:cubicBezTo>
                <a:cubicBezTo>
                  <a:pt x="-19374" y="761416"/>
                  <a:pt x="-25461" y="738047"/>
                  <a:pt x="0" y="476130"/>
                </a:cubicBezTo>
                <a:cubicBezTo>
                  <a:pt x="25461" y="214213"/>
                  <a:pt x="-1317" y="177767"/>
                  <a:pt x="0" y="0"/>
                </a:cubicBezTo>
                <a:close/>
              </a:path>
              <a:path w="3990109" h="1569660" stroke="0" extrusionOk="0">
                <a:moveTo>
                  <a:pt x="0" y="0"/>
                </a:moveTo>
                <a:cubicBezTo>
                  <a:pt x="299415" y="-21796"/>
                  <a:pt x="330510" y="-27004"/>
                  <a:pt x="625117" y="0"/>
                </a:cubicBezTo>
                <a:cubicBezTo>
                  <a:pt x="919724" y="27004"/>
                  <a:pt x="937881" y="8129"/>
                  <a:pt x="1210333" y="0"/>
                </a:cubicBezTo>
                <a:cubicBezTo>
                  <a:pt x="1482785" y="-8129"/>
                  <a:pt x="1563804" y="-26901"/>
                  <a:pt x="1755648" y="0"/>
                </a:cubicBezTo>
                <a:cubicBezTo>
                  <a:pt x="1947492" y="26901"/>
                  <a:pt x="2074897" y="28861"/>
                  <a:pt x="2380765" y="0"/>
                </a:cubicBezTo>
                <a:cubicBezTo>
                  <a:pt x="2686633" y="-28861"/>
                  <a:pt x="2796524" y="-910"/>
                  <a:pt x="2926080" y="0"/>
                </a:cubicBezTo>
                <a:cubicBezTo>
                  <a:pt x="3055636" y="910"/>
                  <a:pt x="3585382" y="-29356"/>
                  <a:pt x="3990109" y="0"/>
                </a:cubicBezTo>
                <a:cubicBezTo>
                  <a:pt x="3980553" y="193882"/>
                  <a:pt x="4005095" y="353621"/>
                  <a:pt x="3990109" y="507523"/>
                </a:cubicBezTo>
                <a:cubicBezTo>
                  <a:pt x="3975123" y="661425"/>
                  <a:pt x="3972709" y="821065"/>
                  <a:pt x="3990109" y="1062137"/>
                </a:cubicBezTo>
                <a:cubicBezTo>
                  <a:pt x="4007509" y="1303209"/>
                  <a:pt x="3971891" y="1348002"/>
                  <a:pt x="3990109" y="1569660"/>
                </a:cubicBezTo>
                <a:cubicBezTo>
                  <a:pt x="3829908" y="1584053"/>
                  <a:pt x="3466367" y="1570247"/>
                  <a:pt x="3325091" y="1569660"/>
                </a:cubicBezTo>
                <a:cubicBezTo>
                  <a:pt x="3183815" y="1569073"/>
                  <a:pt x="2950336" y="1570264"/>
                  <a:pt x="2779776" y="1569660"/>
                </a:cubicBezTo>
                <a:cubicBezTo>
                  <a:pt x="2609216" y="1569056"/>
                  <a:pt x="2231194" y="1579813"/>
                  <a:pt x="2074857" y="1569660"/>
                </a:cubicBezTo>
                <a:cubicBezTo>
                  <a:pt x="1918520" y="1559507"/>
                  <a:pt x="1635895" y="1582610"/>
                  <a:pt x="1369937" y="1569660"/>
                </a:cubicBezTo>
                <a:cubicBezTo>
                  <a:pt x="1103979" y="1556710"/>
                  <a:pt x="1012500" y="1579639"/>
                  <a:pt x="704919" y="1569660"/>
                </a:cubicBezTo>
                <a:cubicBezTo>
                  <a:pt x="397338" y="1559681"/>
                  <a:pt x="160898" y="1580813"/>
                  <a:pt x="0" y="1569660"/>
                </a:cubicBezTo>
                <a:cubicBezTo>
                  <a:pt x="1494" y="1371751"/>
                  <a:pt x="-16005" y="1311172"/>
                  <a:pt x="0" y="1093530"/>
                </a:cubicBezTo>
                <a:cubicBezTo>
                  <a:pt x="16005" y="875888"/>
                  <a:pt x="-19600" y="813792"/>
                  <a:pt x="0" y="570310"/>
                </a:cubicBezTo>
                <a:cubicBezTo>
                  <a:pt x="19600" y="326828"/>
                  <a:pt x="-14383" y="206394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154404315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十人委員會：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美、英、法、意四國首腦和外長，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加上日本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組成了巴黎和會初期的最高決策機構</a:t>
            </a: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548799FA-D6DC-4667-9B56-DE6E3E82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26" y="3360385"/>
            <a:ext cx="3415394" cy="208125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D5448CB-2C9E-45DD-A758-BBBB6364D3BF}"/>
              </a:ext>
            </a:extLst>
          </p:cNvPr>
          <p:cNvSpPr/>
          <p:nvPr/>
        </p:nvSpPr>
        <p:spPr>
          <a:xfrm>
            <a:off x="7264480" y="5456030"/>
            <a:ext cx="44472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巴黎和會代表合影。二排右四為</a:t>
            </a:r>
            <a:r>
              <a:rPr lang="zh-TW" altLang="en-US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、右六為威爾遜，前排左一、左二為日本代表日本駐英大使珍田捨己、牧野伸顯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xmlns="" id="{7C6AEFC0-5F31-40DC-9952-1A6D4A6C50F1}"/>
              </a:ext>
            </a:extLst>
          </p:cNvPr>
          <p:cNvSpPr/>
          <p:nvPr/>
        </p:nvSpPr>
        <p:spPr>
          <a:xfrm>
            <a:off x="9455248" y="3447452"/>
            <a:ext cx="494951" cy="511728"/>
          </a:xfrm>
          <a:prstGeom prst="ellipse">
            <a:avLst/>
          </a:prstGeom>
          <a:noFill/>
          <a:ln>
            <a:solidFill>
              <a:srgbClr val="75ACAB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2" name="直線單箭頭接點 11">
            <a:extLst>
              <a:ext uri="{FF2B5EF4-FFF2-40B4-BE49-F238E27FC236}">
                <a16:creationId xmlns:a16="http://schemas.microsoft.com/office/drawing/2014/main" xmlns="" id="{E0F43E3C-3AA2-4921-BFD4-E90DE660C22A}"/>
              </a:ext>
            </a:extLst>
          </p:cNvPr>
          <p:cNvCxnSpPr>
            <a:cxnSpLocks/>
            <a:endCxn id="7" idx="5"/>
          </p:cNvCxnSpPr>
          <p:nvPr/>
        </p:nvCxnSpPr>
        <p:spPr>
          <a:xfrm flipH="1" flipV="1">
            <a:off x="9877715" y="3884239"/>
            <a:ext cx="1207868" cy="15717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0FF2D70C-B263-4E0E-BF25-9C6BADA646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18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2" grpId="0" animBg="1"/>
      <p:bldP spid="6" grpId="0"/>
      <p:bldP spid="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「五四</a:t>
            </a:r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運動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1" y="1600199"/>
            <a:ext cx="10052626" cy="4785853"/>
          </a:xfrm>
        </p:spPr>
        <p:txBody>
          <a:bodyPr>
            <a:noAutofit/>
          </a:bodyPr>
          <a:lstStyle/>
          <a:p>
            <a:pPr algn="just"/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28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日，中國代表缺席簽約典禮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對和約說「不」</a:t>
            </a:r>
            <a:endParaRPr lang="en-US" altLang="zh-CN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他的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回憶錄中描述了當時心情：「汽車緩緩行駛在黎明的晨曦中，我覺得一切都是那樣黯淡，那天色，那樹影，那沉寂的街道，我想這天必將被視為悲慘的日子，留存於中國歷史上」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雖沒有親身參與五四運動，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但他站在關鍵點的最前線，其外交表現極大維護國家、人民尊嚴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巴黎和會成了五四事件的導火線，而其對拒簽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和約產生了重大的影響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回憶錄中記載：「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由於五四運動爆發，在巴黎的中國政治領袖、中國學生各組織、華僑代表等，每日必往中國代表團總部，不斷要求代表團明確保證，不允保留即予拒簽。他們還威脅道，如果代表團簽字，他們將不擇手段，加以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制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止。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0FF2D70C-B263-4E0E-BF25-9C6BADA646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11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在线媒体 2" title="￣ﾀﾊmy 1919￣ﾀﾋ">
            <a:hlinkClick r:id="" action="ppaction://media"/>
            <a:extLst>
              <a:ext uri="{FF2B5EF4-FFF2-40B4-BE49-F238E27FC236}">
                <a16:creationId xmlns:a16="http://schemas.microsoft.com/office/drawing/2014/main" xmlns="" id="{2352144E-40AD-413E-BE44-4532ADE9872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31028" y="1289739"/>
            <a:ext cx="6445192" cy="483038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8D4217E3-79F3-4701-A588-3443D7D6EBF7}"/>
              </a:ext>
            </a:extLst>
          </p:cNvPr>
          <p:cNvSpPr txBox="1"/>
          <p:nvPr/>
        </p:nvSpPr>
        <p:spPr>
          <a:xfrm>
            <a:off x="2531028" y="6204106"/>
            <a:ext cx="3653158" cy="649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影視演繹顧維鈞在巴黎和會上演講</a:t>
            </a:r>
            <a:endParaRPr lang="en-US" altLang="zh-CN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來自電影</a:t>
            </a:r>
            <a:r>
              <a:rPr lang="en-US" altLang="zh-CN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我的</a:t>
            </a:r>
            <a:r>
              <a:rPr lang="en-US" altLang="zh-CN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1919》</a:t>
            </a:r>
            <a:endParaRPr lang="zh-HK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DE69EDA-EA04-4776-8AB8-D8011D0C1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821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ACD1031-312D-42E2-8E88-79D5E1FB578C}"/>
              </a:ext>
            </a:extLst>
          </p:cNvPr>
          <p:cNvSpPr txBox="1"/>
          <p:nvPr/>
        </p:nvSpPr>
        <p:spPr>
          <a:xfrm>
            <a:off x="4746938" y="6359287"/>
            <a:ext cx="2696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顧維鈞</a:t>
            </a:r>
            <a:r>
              <a:rPr lang="en-US" altLang="zh-CN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1952</a:t>
            </a:r>
            <a:r>
              <a:rPr lang="zh-CN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年真實影片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DE69EDA-EA04-4776-8AB8-D8011D0C14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  <p:pic>
        <p:nvPicPr>
          <p:cNvPr id="2" name="顧維鈞1952年真實影片">
            <a:hlinkClick r:id="" action="ppaction://media"/>
            <a:extLst>
              <a:ext uri="{FF2B5EF4-FFF2-40B4-BE49-F238E27FC236}">
                <a16:creationId xmlns:a16="http://schemas.microsoft.com/office/drawing/2014/main" xmlns="" id="{8929A07F-0DF0-443A-9066-AF7C248C38D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09225" y="1404024"/>
            <a:ext cx="8573549" cy="482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74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0450" y="3347206"/>
            <a:ext cx="10071099" cy="1568807"/>
          </a:xfrm>
        </p:spPr>
        <p:txBody>
          <a:bodyPr rtlCol="0">
            <a:noAutofit/>
          </a:bodyPr>
          <a:lstStyle/>
          <a:p>
            <a:pPr algn="ctr"/>
            <a:r>
              <a:rPr lang="zh-CN" altLang="en-US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胡  適</a:t>
            </a:r>
            <a:endParaRPr lang="zh-TW" alt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104CC6CB-0BAB-4AFF-86BD-6FEC1C83DCE6}"/>
              </a:ext>
            </a:extLst>
          </p:cNvPr>
          <p:cNvSpPr/>
          <p:nvPr/>
        </p:nvSpPr>
        <p:spPr>
          <a:xfrm>
            <a:off x="6651605" y="1082180"/>
            <a:ext cx="554039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候選人</a:t>
            </a:r>
            <a:r>
              <a:rPr lang="zh-TW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物</a:t>
            </a:r>
            <a:r>
              <a:rPr lang="zh-CN" alt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zh-TW" altLang="en-US" sz="8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549E3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31436C8D-B18B-4E95-A52D-B386499C64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7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6E05D07-3FD3-4C35-9366-8759D380F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57600" y="1522830"/>
            <a:ext cx="7429500" cy="1386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zh-TW" altLang="en-US" sz="2400" b="1" dirty="0">
                <a:solidFill>
                  <a:srgbClr val="0989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，安徽績溪人。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生於清末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1891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年；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1962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年因心臟病突發病逝於台灣。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原名嗣穈，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字希疆，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行名洪騂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；後改名適，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字適之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6685465-67AB-4E59-8D30-F0B6EF70E2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99"/>
          <a:stretch/>
        </p:blipFill>
        <p:spPr>
          <a:xfrm>
            <a:off x="1104900" y="1522830"/>
            <a:ext cx="2263140" cy="263007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ECA89ADF-65F1-4715-8525-BDB5351AE025}"/>
              </a:ext>
            </a:extLst>
          </p:cNvPr>
          <p:cNvSpPr/>
          <p:nvPr/>
        </p:nvSpPr>
        <p:spPr>
          <a:xfrm>
            <a:off x="3657600" y="3263300"/>
            <a:ext cx="7140181" cy="2240485"/>
          </a:xfrm>
          <a:custGeom>
            <a:avLst/>
            <a:gdLst>
              <a:gd name="connsiteX0" fmla="*/ 0 w 7140181"/>
              <a:gd name="connsiteY0" fmla="*/ 0 h 2240485"/>
              <a:gd name="connsiteX1" fmla="*/ 7140181 w 7140181"/>
              <a:gd name="connsiteY1" fmla="*/ 0 h 2240485"/>
              <a:gd name="connsiteX2" fmla="*/ 7140181 w 7140181"/>
              <a:gd name="connsiteY2" fmla="*/ 2240485 h 2240485"/>
              <a:gd name="connsiteX3" fmla="*/ 0 w 7140181"/>
              <a:gd name="connsiteY3" fmla="*/ 2240485 h 2240485"/>
              <a:gd name="connsiteX4" fmla="*/ 0 w 7140181"/>
              <a:gd name="connsiteY4" fmla="*/ 0 h 2240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40181" h="2240485" fill="none" extrusionOk="0">
                <a:moveTo>
                  <a:pt x="0" y="0"/>
                </a:moveTo>
                <a:cubicBezTo>
                  <a:pt x="2184011" y="168944"/>
                  <a:pt x="6225124" y="40989"/>
                  <a:pt x="7140181" y="0"/>
                </a:cubicBezTo>
                <a:cubicBezTo>
                  <a:pt x="7136178" y="750329"/>
                  <a:pt x="7268421" y="1486057"/>
                  <a:pt x="7140181" y="2240485"/>
                </a:cubicBezTo>
                <a:cubicBezTo>
                  <a:pt x="4061764" y="2372766"/>
                  <a:pt x="747744" y="2201301"/>
                  <a:pt x="0" y="2240485"/>
                </a:cubicBezTo>
                <a:cubicBezTo>
                  <a:pt x="118827" y="1124261"/>
                  <a:pt x="-22801" y="652138"/>
                  <a:pt x="0" y="0"/>
                </a:cubicBezTo>
                <a:close/>
              </a:path>
              <a:path w="7140181" h="2240485" stroke="0" extrusionOk="0">
                <a:moveTo>
                  <a:pt x="0" y="0"/>
                </a:moveTo>
                <a:cubicBezTo>
                  <a:pt x="2991085" y="24481"/>
                  <a:pt x="5837474" y="-147184"/>
                  <a:pt x="7140181" y="0"/>
                </a:cubicBezTo>
                <a:cubicBezTo>
                  <a:pt x="7115620" y="1030779"/>
                  <a:pt x="7226357" y="1564302"/>
                  <a:pt x="7140181" y="2240485"/>
                </a:cubicBezTo>
                <a:cubicBezTo>
                  <a:pt x="5285632" y="2268889"/>
                  <a:pt x="2939715" y="2304879"/>
                  <a:pt x="0" y="2240485"/>
                </a:cubicBezTo>
                <a:cubicBezTo>
                  <a:pt x="17561" y="1350955"/>
                  <a:pt x="-34445" y="267753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3541763963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思想家、哲學家、文學家，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尤擅於考據學、紅學等多方面研究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他是「五四運動」重要領導人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，為文學革命作出極大貢獻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E4128CF-DE3F-4661-9025-279669CF2E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108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内容占位符 1">
            <a:extLst>
              <a:ext uri="{FF2B5EF4-FFF2-40B4-BE49-F238E27FC236}">
                <a16:creationId xmlns:a16="http://schemas.microsoft.com/office/drawing/2014/main" xmlns="" id="{48EA50EA-8845-42F9-B2F3-9B0E3C38713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4900" y="1659081"/>
            <a:ext cx="2263140" cy="235572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DDCD033-5088-494E-AFE4-BD82D32CC107}"/>
              </a:ext>
            </a:extLst>
          </p:cNvPr>
          <p:cNvSpPr/>
          <p:nvPr/>
        </p:nvSpPr>
        <p:spPr>
          <a:xfrm>
            <a:off x="3561354" y="1659081"/>
            <a:ext cx="8298137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胡適家庭殷實，曾入私塾，幼時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偶讀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水滸傳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自此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著迷白話小說</a:t>
            </a: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1906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考入中國公學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並加入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「競業學會」，並在此撰稿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擔任編輯</a:t>
            </a:r>
            <a:endParaRPr lang="en-US" altLang="zh-CN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1910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遠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赴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美國康奈爾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大學（</a:t>
            </a:r>
            <a:r>
              <a:rPr lang="en-US" altLang="zh-CN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Cornell University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）留學</a:t>
            </a:r>
            <a:endParaRPr lang="en-US" altLang="zh-CN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altLang="zh-HK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1914</a:t>
            </a:r>
            <a:r>
              <a:rPr lang="zh-HK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前往哥倫比亞大學研究院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，師承哲學家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約翰</a:t>
            </a: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·</a:t>
            </a: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杜威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en-US" altLang="zh-TW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John Dewey</a:t>
            </a:r>
            <a:r>
              <a:rPr lang="zh-CN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）</a:t>
            </a:r>
            <a:endParaRPr lang="en-US" altLang="zh-CN" sz="2400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14C3BD3-3ABD-4F88-9148-060BA764060A}"/>
              </a:ext>
            </a:extLst>
          </p:cNvPr>
          <p:cNvSpPr/>
          <p:nvPr/>
        </p:nvSpPr>
        <p:spPr>
          <a:xfrm>
            <a:off x="1196754" y="5073848"/>
            <a:ext cx="9799024" cy="113249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早年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白話文學的薰陶</a:t>
            </a:r>
            <a:r>
              <a:rPr lang="zh-CN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以及歷練，加之後來西式教育，</a:t>
            </a:r>
            <a:endParaRPr lang="en-US" altLang="zh-CN" sz="2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開啟其新視野，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引發他文學革命的自覺心，並逐漸形成有系統的主張</a:t>
            </a:r>
            <a:endParaRPr lang="zh-HK" altLang="en-US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EE4128CF-DE3F-4661-9025-279669CF2E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521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899" y="1600199"/>
            <a:ext cx="10899813" cy="4560456"/>
          </a:xfrm>
        </p:spPr>
        <p:txBody>
          <a:bodyPr>
            <a:no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新文學理論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「只有文字體裁的大解放，方才可以用來做新思想新精神的運輸品。」</a:t>
            </a:r>
            <a:endParaRPr lang="en-US" altLang="zh-CN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提倡白話文以代替文言文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1915 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 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〈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如何可使吾國文言易於教授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〉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古文是半死的文字，白話是活的文字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文言是死的語言，白話才是活的語言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「活文字者，日用語言之文字，如英法文是也；如吾國之白話是也。死文字者，如希臘拉丁，非日用之語言，已陳死矣。半死文字者，以其中尚有日用之分子在也。」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550928F-5CEF-40B0-BB6C-D314EF870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内容占位符 1">
            <a:extLst>
              <a:ext uri="{FF2B5EF4-FFF2-40B4-BE49-F238E27FC236}">
                <a16:creationId xmlns:a16="http://schemas.microsoft.com/office/drawing/2014/main" xmlns="" id="{3EB81E64-767B-44FA-B22D-8379AB838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1600200"/>
            <a:ext cx="9982200" cy="89361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1917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年在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新青年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發表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文學改良芻議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提出改革文學之「八不主義」：</a:t>
            </a:r>
            <a:endParaRPr lang="zh-HK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7" name="表格 7">
            <a:extLst>
              <a:ext uri="{FF2B5EF4-FFF2-40B4-BE49-F238E27FC236}">
                <a16:creationId xmlns:a16="http://schemas.microsoft.com/office/drawing/2014/main" xmlns="" id="{5A4E543C-B7AA-4529-9F21-FFAF7E554A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653623"/>
              </p:ext>
            </p:extLst>
          </p:nvPr>
        </p:nvGraphicFramePr>
        <p:xfrm>
          <a:off x="1393050" y="2718395"/>
          <a:ext cx="5358732" cy="3474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679366">
                  <a:extLst>
                    <a:ext uri="{9D8B030D-6E8A-4147-A177-3AD203B41FA5}">
                      <a16:colId xmlns:a16="http://schemas.microsoft.com/office/drawing/2014/main" xmlns="" val="1014485173"/>
                    </a:ext>
                  </a:extLst>
                </a:gridCol>
                <a:gridCol w="2679366">
                  <a:extLst>
                    <a:ext uri="{9D8B030D-6E8A-4147-A177-3AD203B41FA5}">
                      <a16:colId xmlns:a16="http://schemas.microsoft.com/office/drawing/2014/main" xmlns="" val="26193401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è"/>
                        <a:tabLst/>
                        <a:defRPr/>
                      </a:pPr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形式方面</a:t>
                      </a:r>
                      <a:endParaRPr lang="zh-HK" altLang="en-US" sz="24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0989B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è"/>
                        <a:tabLst/>
                        <a:defRPr/>
                      </a:pPr>
                      <a:r>
                        <a:rPr lang="zh-CN" altLang="en-US" sz="2400" b="1" dirty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內容方面</a:t>
                      </a:r>
                      <a:endParaRPr lang="zh-HK" altLang="en-US" sz="2400" b="1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>
                    <a:solidFill>
                      <a:srgbClr val="0989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42827890"/>
                  </a:ext>
                </a:extLst>
              </a:tr>
              <a:tr h="1834104"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不用典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不用陳套語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不講對仗</a:t>
                      </a: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不避俗字俗話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須講求文法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不作無病之呻吟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不摹仿古人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r>
                        <a:rPr lang="en-US" altLang="zh-TW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8. </a:t>
                      </a:r>
                      <a:r>
                        <a:rPr lang="zh-TW" altLang="en-US" sz="2400" b="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須言之有物</a:t>
                      </a:r>
                      <a:endParaRPr lang="en-US" altLang="zh-TW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indent="0">
                        <a:lnSpc>
                          <a:spcPct val="150000"/>
                        </a:lnSpc>
                        <a:buFont typeface="+mj-lt"/>
                        <a:buNone/>
                      </a:pPr>
                      <a:endParaRPr lang="en-US" altLang="zh-HK" sz="24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5732004"/>
                  </a:ext>
                </a:extLst>
              </a:tr>
            </a:tbl>
          </a:graphicData>
        </a:graphic>
      </p:graphicFrame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550928F-5CEF-40B0-BB6C-D314EF870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4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</a:t>
            </a:r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52FD8ECD-91C3-403C-9236-AAC3FB4F2BE6}"/>
              </a:ext>
            </a:extLst>
          </p:cNvPr>
          <p:cNvSpPr/>
          <p:nvPr/>
        </p:nvSpPr>
        <p:spPr>
          <a:xfrm>
            <a:off x="1104900" y="1568098"/>
            <a:ext cx="9980682" cy="2286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1918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再發表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建設的文學革命論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>
              <a:spcBef>
                <a:spcPts val="600"/>
              </a:spcBef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強調「八不主義」</a:t>
            </a:r>
            <a:endParaRPr lang="en-US" altLang="zh-CN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28600" lvl="0" indent="-228600">
              <a:spcBef>
                <a:spcPts val="600"/>
              </a:spcBef>
              <a:buFont typeface="Wingdings" panose="05000000000000000000" pitchFamily="2" charset="2"/>
              <a:buChar char="è"/>
            </a:pP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提出</a:t>
            </a:r>
            <a:r>
              <a:rPr lang="zh-TW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「國語的文學，文學的國語」</a:t>
            </a:r>
            <a:r>
              <a:rPr lang="zh-CN" altLang="en-US" sz="2400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宗旨</a:t>
            </a:r>
            <a:endParaRPr lang="en-US" altLang="zh-TW" sz="2400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spcBef>
                <a:spcPts val="600"/>
              </a:spcBef>
            </a:pPr>
            <a:r>
              <a:rPr lang="zh-TW" altLang="en-US" sz="24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「中國若想有活文學，必須用白話，必須用國語，必須做國語的文學。」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論述創造新文學的具體方式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箭头: 五边形 10">
            <a:extLst>
              <a:ext uri="{FF2B5EF4-FFF2-40B4-BE49-F238E27FC236}">
                <a16:creationId xmlns:a16="http://schemas.microsoft.com/office/drawing/2014/main" xmlns="" id="{8EF22B91-9D2F-4550-ACCE-5C56688FAD07}"/>
              </a:ext>
            </a:extLst>
          </p:cNvPr>
          <p:cNvSpPr/>
          <p:nvPr/>
        </p:nvSpPr>
        <p:spPr>
          <a:xfrm>
            <a:off x="1258856" y="4129613"/>
            <a:ext cx="8854962" cy="1781579"/>
          </a:xfrm>
          <a:prstGeom prst="homePlate">
            <a:avLst>
              <a:gd name="adj" fmla="val 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其為文化、文學提供新出路，引起很大迴響；亦有助思想傳播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1920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年，政府正式宣佈白話文為國語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文學界步入新的創作階段，不同風格湧現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550928F-5CEF-40B0-BB6C-D314EF870E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4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xmlns="" id="{45970DCC-3C02-4411-ADCC-68176519F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563330"/>
            <a:ext cx="9258300" cy="976670"/>
          </a:xfrm>
        </p:spPr>
        <p:txBody>
          <a:bodyPr>
            <a:noAutofit/>
          </a:bodyPr>
          <a:lstStyle/>
          <a:p>
            <a:pPr marL="228600" lvl="0" indent="-2286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以實踐響應新主張</a:t>
            </a:r>
          </a:p>
          <a:p>
            <a:pPr marL="228600" lvl="0" indent="-2286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zh-CN" altLang="en-US" b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以「大膽的假設，小心的求證」態度，將理論結合實踐</a:t>
            </a:r>
            <a:endParaRPr lang="en-US" altLang="zh-CN" b="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内容占位符 13">
            <a:extLst>
              <a:ext uri="{FF2B5EF4-FFF2-40B4-BE49-F238E27FC236}">
                <a16:creationId xmlns:a16="http://schemas.microsoft.com/office/drawing/2014/main" xmlns="" id="{E30C0E4E-A751-44D1-8FEA-A0A181426F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04899" y="2610463"/>
            <a:ext cx="8482445" cy="254342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文學創作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詩歌：</a:t>
            </a:r>
            <a:r>
              <a:rPr lang="en-US" altLang="zh-HK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1916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年開始創作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第一部現代白話詩集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嘗試集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戲劇：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中國第一個現代戲劇劇本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——《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終身大事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小說：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以白話文翻譯多篇西方短篇小說，如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莫泊桑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等作品</a:t>
            </a:r>
            <a:endParaRPr lang="en-US" altLang="zh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FD02A51-BF55-4A47-AE32-DCFB6AD1E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304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4" grpId="0" build="p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1458092"/>
            <a:ext cx="5656118" cy="5011765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學術研究</a:t>
            </a:r>
            <a:endParaRPr lang="en-US" altLang="zh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創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新紅學派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——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考</a:t>
            </a: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派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五四時期湧現一股紅學熱潮，如蔡元培、魯迅等人亦有涉獵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當時索隱派主張從作品內在本身進行推論及研究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1921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年，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胡適發表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紅樓夢考證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，提出：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書的作者是</a:t>
            </a:r>
            <a:r>
              <a:rPr lang="zh-HK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曹雪芹</a:t>
            </a: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，而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紅樓夢</a:t>
            </a:r>
            <a:r>
              <a:rPr lang="en-US" altLang="zh-CN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是曹家的自敘傳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成一家之說，至今依然是主流說法之一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EC8E87C3-45B4-4135-AD8B-ADBDA3F7103C}"/>
              </a:ext>
            </a:extLst>
          </p:cNvPr>
          <p:cNvSpPr/>
          <p:nvPr/>
        </p:nvSpPr>
        <p:spPr>
          <a:xfrm>
            <a:off x="7332914" y="2073009"/>
            <a:ext cx="4231013" cy="3497001"/>
          </a:xfrm>
          <a:custGeom>
            <a:avLst/>
            <a:gdLst>
              <a:gd name="connsiteX0" fmla="*/ 0 w 4231013"/>
              <a:gd name="connsiteY0" fmla="*/ 0 h 3497001"/>
              <a:gd name="connsiteX1" fmla="*/ 486566 w 4231013"/>
              <a:gd name="connsiteY1" fmla="*/ 0 h 3497001"/>
              <a:gd name="connsiteX2" fmla="*/ 888513 w 4231013"/>
              <a:gd name="connsiteY2" fmla="*/ 0 h 3497001"/>
              <a:gd name="connsiteX3" fmla="*/ 1502010 w 4231013"/>
              <a:gd name="connsiteY3" fmla="*/ 0 h 3497001"/>
              <a:gd name="connsiteX4" fmla="*/ 1988576 w 4231013"/>
              <a:gd name="connsiteY4" fmla="*/ 0 h 3497001"/>
              <a:gd name="connsiteX5" fmla="*/ 2517453 w 4231013"/>
              <a:gd name="connsiteY5" fmla="*/ 0 h 3497001"/>
              <a:gd name="connsiteX6" fmla="*/ 3046329 w 4231013"/>
              <a:gd name="connsiteY6" fmla="*/ 0 h 3497001"/>
              <a:gd name="connsiteX7" fmla="*/ 3490586 w 4231013"/>
              <a:gd name="connsiteY7" fmla="*/ 0 h 3497001"/>
              <a:gd name="connsiteX8" fmla="*/ 4231013 w 4231013"/>
              <a:gd name="connsiteY8" fmla="*/ 0 h 3497001"/>
              <a:gd name="connsiteX9" fmla="*/ 4231013 w 4231013"/>
              <a:gd name="connsiteY9" fmla="*/ 477923 h 3497001"/>
              <a:gd name="connsiteX10" fmla="*/ 4231013 w 4231013"/>
              <a:gd name="connsiteY10" fmla="*/ 1025787 h 3497001"/>
              <a:gd name="connsiteX11" fmla="*/ 4231013 w 4231013"/>
              <a:gd name="connsiteY11" fmla="*/ 1643590 h 3497001"/>
              <a:gd name="connsiteX12" fmla="*/ 4231013 w 4231013"/>
              <a:gd name="connsiteY12" fmla="*/ 2156484 h 3497001"/>
              <a:gd name="connsiteX13" fmla="*/ 4231013 w 4231013"/>
              <a:gd name="connsiteY13" fmla="*/ 2774287 h 3497001"/>
              <a:gd name="connsiteX14" fmla="*/ 4231013 w 4231013"/>
              <a:gd name="connsiteY14" fmla="*/ 3497001 h 3497001"/>
              <a:gd name="connsiteX15" fmla="*/ 3702136 w 4231013"/>
              <a:gd name="connsiteY15" fmla="*/ 3497001 h 3497001"/>
              <a:gd name="connsiteX16" fmla="*/ 3088639 w 4231013"/>
              <a:gd name="connsiteY16" fmla="*/ 3497001 h 3497001"/>
              <a:gd name="connsiteX17" fmla="*/ 2602073 w 4231013"/>
              <a:gd name="connsiteY17" fmla="*/ 3497001 h 3497001"/>
              <a:gd name="connsiteX18" fmla="*/ 2157817 w 4231013"/>
              <a:gd name="connsiteY18" fmla="*/ 3497001 h 3497001"/>
              <a:gd name="connsiteX19" fmla="*/ 1544320 w 4231013"/>
              <a:gd name="connsiteY19" fmla="*/ 3497001 h 3497001"/>
              <a:gd name="connsiteX20" fmla="*/ 1100063 w 4231013"/>
              <a:gd name="connsiteY20" fmla="*/ 3497001 h 3497001"/>
              <a:gd name="connsiteX21" fmla="*/ 655807 w 4231013"/>
              <a:gd name="connsiteY21" fmla="*/ 3497001 h 3497001"/>
              <a:gd name="connsiteX22" fmla="*/ 0 w 4231013"/>
              <a:gd name="connsiteY22" fmla="*/ 3497001 h 3497001"/>
              <a:gd name="connsiteX23" fmla="*/ 0 w 4231013"/>
              <a:gd name="connsiteY23" fmla="*/ 2984108 h 3497001"/>
              <a:gd name="connsiteX24" fmla="*/ 0 w 4231013"/>
              <a:gd name="connsiteY24" fmla="*/ 2436244 h 3497001"/>
              <a:gd name="connsiteX25" fmla="*/ 0 w 4231013"/>
              <a:gd name="connsiteY25" fmla="*/ 1888381 h 3497001"/>
              <a:gd name="connsiteX26" fmla="*/ 0 w 4231013"/>
              <a:gd name="connsiteY26" fmla="*/ 1305547 h 3497001"/>
              <a:gd name="connsiteX27" fmla="*/ 0 w 4231013"/>
              <a:gd name="connsiteY27" fmla="*/ 687744 h 3497001"/>
              <a:gd name="connsiteX28" fmla="*/ 0 w 4231013"/>
              <a:gd name="connsiteY28" fmla="*/ 0 h 3497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231013" h="3497001" fill="none" extrusionOk="0">
                <a:moveTo>
                  <a:pt x="0" y="0"/>
                </a:moveTo>
                <a:cubicBezTo>
                  <a:pt x="173348" y="-22551"/>
                  <a:pt x="377558" y="46538"/>
                  <a:pt x="486566" y="0"/>
                </a:cubicBezTo>
                <a:cubicBezTo>
                  <a:pt x="595574" y="-46538"/>
                  <a:pt x="781655" y="47648"/>
                  <a:pt x="888513" y="0"/>
                </a:cubicBezTo>
                <a:cubicBezTo>
                  <a:pt x="995371" y="-47648"/>
                  <a:pt x="1350935" y="55155"/>
                  <a:pt x="1502010" y="0"/>
                </a:cubicBezTo>
                <a:cubicBezTo>
                  <a:pt x="1653085" y="-55155"/>
                  <a:pt x="1746636" y="34309"/>
                  <a:pt x="1988576" y="0"/>
                </a:cubicBezTo>
                <a:cubicBezTo>
                  <a:pt x="2230516" y="-34309"/>
                  <a:pt x="2354823" y="46582"/>
                  <a:pt x="2517453" y="0"/>
                </a:cubicBezTo>
                <a:cubicBezTo>
                  <a:pt x="2680083" y="-46582"/>
                  <a:pt x="2793815" y="42862"/>
                  <a:pt x="3046329" y="0"/>
                </a:cubicBezTo>
                <a:cubicBezTo>
                  <a:pt x="3298843" y="-42862"/>
                  <a:pt x="3356991" y="32412"/>
                  <a:pt x="3490586" y="0"/>
                </a:cubicBezTo>
                <a:cubicBezTo>
                  <a:pt x="3624181" y="-32412"/>
                  <a:pt x="3893363" y="67426"/>
                  <a:pt x="4231013" y="0"/>
                </a:cubicBezTo>
                <a:cubicBezTo>
                  <a:pt x="4260886" y="120895"/>
                  <a:pt x="4187091" y="292649"/>
                  <a:pt x="4231013" y="477923"/>
                </a:cubicBezTo>
                <a:cubicBezTo>
                  <a:pt x="4274935" y="663197"/>
                  <a:pt x="4165524" y="764979"/>
                  <a:pt x="4231013" y="1025787"/>
                </a:cubicBezTo>
                <a:cubicBezTo>
                  <a:pt x="4296502" y="1286595"/>
                  <a:pt x="4163950" y="1342483"/>
                  <a:pt x="4231013" y="1643590"/>
                </a:cubicBezTo>
                <a:cubicBezTo>
                  <a:pt x="4298076" y="1944697"/>
                  <a:pt x="4181148" y="2039564"/>
                  <a:pt x="4231013" y="2156484"/>
                </a:cubicBezTo>
                <a:cubicBezTo>
                  <a:pt x="4280878" y="2273404"/>
                  <a:pt x="4159752" y="2537009"/>
                  <a:pt x="4231013" y="2774287"/>
                </a:cubicBezTo>
                <a:cubicBezTo>
                  <a:pt x="4302274" y="3011565"/>
                  <a:pt x="4211373" y="3158910"/>
                  <a:pt x="4231013" y="3497001"/>
                </a:cubicBezTo>
                <a:cubicBezTo>
                  <a:pt x="4099624" y="3501535"/>
                  <a:pt x="3862701" y="3437121"/>
                  <a:pt x="3702136" y="3497001"/>
                </a:cubicBezTo>
                <a:cubicBezTo>
                  <a:pt x="3541571" y="3556881"/>
                  <a:pt x="3228819" y="3463592"/>
                  <a:pt x="3088639" y="3497001"/>
                </a:cubicBezTo>
                <a:cubicBezTo>
                  <a:pt x="2948459" y="3530410"/>
                  <a:pt x="2738162" y="3463084"/>
                  <a:pt x="2602073" y="3497001"/>
                </a:cubicBezTo>
                <a:cubicBezTo>
                  <a:pt x="2465984" y="3530918"/>
                  <a:pt x="2365722" y="3491384"/>
                  <a:pt x="2157817" y="3497001"/>
                </a:cubicBezTo>
                <a:cubicBezTo>
                  <a:pt x="1949912" y="3502618"/>
                  <a:pt x="1727407" y="3435667"/>
                  <a:pt x="1544320" y="3497001"/>
                </a:cubicBezTo>
                <a:cubicBezTo>
                  <a:pt x="1361233" y="3558335"/>
                  <a:pt x="1220166" y="3450541"/>
                  <a:pt x="1100063" y="3497001"/>
                </a:cubicBezTo>
                <a:cubicBezTo>
                  <a:pt x="979960" y="3543461"/>
                  <a:pt x="792880" y="3459267"/>
                  <a:pt x="655807" y="3497001"/>
                </a:cubicBezTo>
                <a:cubicBezTo>
                  <a:pt x="518734" y="3534735"/>
                  <a:pt x="324701" y="3419574"/>
                  <a:pt x="0" y="3497001"/>
                </a:cubicBezTo>
                <a:cubicBezTo>
                  <a:pt x="-50741" y="3269277"/>
                  <a:pt x="11185" y="3187773"/>
                  <a:pt x="0" y="2984108"/>
                </a:cubicBezTo>
                <a:cubicBezTo>
                  <a:pt x="-11185" y="2780443"/>
                  <a:pt x="61851" y="2659680"/>
                  <a:pt x="0" y="2436244"/>
                </a:cubicBezTo>
                <a:cubicBezTo>
                  <a:pt x="-61851" y="2212808"/>
                  <a:pt x="51095" y="2160306"/>
                  <a:pt x="0" y="1888381"/>
                </a:cubicBezTo>
                <a:cubicBezTo>
                  <a:pt x="-51095" y="1616456"/>
                  <a:pt x="47948" y="1458257"/>
                  <a:pt x="0" y="1305547"/>
                </a:cubicBezTo>
                <a:cubicBezTo>
                  <a:pt x="-47948" y="1152837"/>
                  <a:pt x="40644" y="858930"/>
                  <a:pt x="0" y="687744"/>
                </a:cubicBezTo>
                <a:cubicBezTo>
                  <a:pt x="-40644" y="516558"/>
                  <a:pt x="56156" y="175324"/>
                  <a:pt x="0" y="0"/>
                </a:cubicBezTo>
                <a:close/>
              </a:path>
              <a:path w="4231013" h="3497001" stroke="0" extrusionOk="0">
                <a:moveTo>
                  <a:pt x="0" y="0"/>
                </a:moveTo>
                <a:cubicBezTo>
                  <a:pt x="124163" y="-43017"/>
                  <a:pt x="431778" y="2358"/>
                  <a:pt x="613497" y="0"/>
                </a:cubicBezTo>
                <a:cubicBezTo>
                  <a:pt x="795216" y="-2358"/>
                  <a:pt x="815626" y="20776"/>
                  <a:pt x="1015443" y="0"/>
                </a:cubicBezTo>
                <a:cubicBezTo>
                  <a:pt x="1215260" y="-20776"/>
                  <a:pt x="1262897" y="21480"/>
                  <a:pt x="1417389" y="0"/>
                </a:cubicBezTo>
                <a:cubicBezTo>
                  <a:pt x="1571881" y="-21480"/>
                  <a:pt x="1762647" y="37385"/>
                  <a:pt x="1946266" y="0"/>
                </a:cubicBezTo>
                <a:cubicBezTo>
                  <a:pt x="2129885" y="-37385"/>
                  <a:pt x="2290094" y="16018"/>
                  <a:pt x="2390522" y="0"/>
                </a:cubicBezTo>
                <a:cubicBezTo>
                  <a:pt x="2490950" y="-16018"/>
                  <a:pt x="2614631" y="39563"/>
                  <a:pt x="2834779" y="0"/>
                </a:cubicBezTo>
                <a:cubicBezTo>
                  <a:pt x="3054927" y="-39563"/>
                  <a:pt x="3116475" y="30002"/>
                  <a:pt x="3321345" y="0"/>
                </a:cubicBezTo>
                <a:cubicBezTo>
                  <a:pt x="3526215" y="-30002"/>
                  <a:pt x="3641179" y="44863"/>
                  <a:pt x="3723291" y="0"/>
                </a:cubicBezTo>
                <a:cubicBezTo>
                  <a:pt x="3805403" y="-44863"/>
                  <a:pt x="4120281" y="15973"/>
                  <a:pt x="4231013" y="0"/>
                </a:cubicBezTo>
                <a:cubicBezTo>
                  <a:pt x="4236257" y="233950"/>
                  <a:pt x="4170328" y="417060"/>
                  <a:pt x="4231013" y="582834"/>
                </a:cubicBezTo>
                <a:cubicBezTo>
                  <a:pt x="4291698" y="748608"/>
                  <a:pt x="4174551" y="893744"/>
                  <a:pt x="4231013" y="1060757"/>
                </a:cubicBezTo>
                <a:cubicBezTo>
                  <a:pt x="4287475" y="1227770"/>
                  <a:pt x="4209801" y="1346364"/>
                  <a:pt x="4231013" y="1538680"/>
                </a:cubicBezTo>
                <a:cubicBezTo>
                  <a:pt x="4252225" y="1730996"/>
                  <a:pt x="4195613" y="1981346"/>
                  <a:pt x="4231013" y="2191454"/>
                </a:cubicBezTo>
                <a:cubicBezTo>
                  <a:pt x="4266413" y="2401562"/>
                  <a:pt x="4221757" y="2463666"/>
                  <a:pt x="4231013" y="2669377"/>
                </a:cubicBezTo>
                <a:cubicBezTo>
                  <a:pt x="4240269" y="2875088"/>
                  <a:pt x="4143871" y="3249701"/>
                  <a:pt x="4231013" y="3497001"/>
                </a:cubicBezTo>
                <a:cubicBezTo>
                  <a:pt x="4070916" y="3539672"/>
                  <a:pt x="3908818" y="3435788"/>
                  <a:pt x="3617516" y="3497001"/>
                </a:cubicBezTo>
                <a:cubicBezTo>
                  <a:pt x="3326214" y="3558214"/>
                  <a:pt x="3300830" y="3447265"/>
                  <a:pt x="3173260" y="3497001"/>
                </a:cubicBezTo>
                <a:cubicBezTo>
                  <a:pt x="3045690" y="3546737"/>
                  <a:pt x="2807023" y="3483409"/>
                  <a:pt x="2686693" y="3497001"/>
                </a:cubicBezTo>
                <a:cubicBezTo>
                  <a:pt x="2566363" y="3510593"/>
                  <a:pt x="2400631" y="3458659"/>
                  <a:pt x="2242437" y="3497001"/>
                </a:cubicBezTo>
                <a:cubicBezTo>
                  <a:pt x="2084243" y="3535343"/>
                  <a:pt x="1791682" y="3479928"/>
                  <a:pt x="1628940" y="3497001"/>
                </a:cubicBezTo>
                <a:cubicBezTo>
                  <a:pt x="1466198" y="3514074"/>
                  <a:pt x="1349892" y="3452410"/>
                  <a:pt x="1184684" y="3497001"/>
                </a:cubicBezTo>
                <a:cubicBezTo>
                  <a:pt x="1019476" y="3541592"/>
                  <a:pt x="959845" y="3467596"/>
                  <a:pt x="782737" y="3497001"/>
                </a:cubicBezTo>
                <a:cubicBezTo>
                  <a:pt x="605629" y="3526406"/>
                  <a:pt x="302659" y="3471954"/>
                  <a:pt x="0" y="3497001"/>
                </a:cubicBezTo>
                <a:cubicBezTo>
                  <a:pt x="-50910" y="3363453"/>
                  <a:pt x="68453" y="3118693"/>
                  <a:pt x="0" y="2879197"/>
                </a:cubicBezTo>
                <a:cubicBezTo>
                  <a:pt x="-68453" y="2639701"/>
                  <a:pt x="14431" y="2479931"/>
                  <a:pt x="0" y="2296364"/>
                </a:cubicBezTo>
                <a:cubicBezTo>
                  <a:pt x="-14431" y="2112797"/>
                  <a:pt x="26370" y="1933466"/>
                  <a:pt x="0" y="1643590"/>
                </a:cubicBezTo>
                <a:cubicBezTo>
                  <a:pt x="-26370" y="1353714"/>
                  <a:pt x="5329" y="1403655"/>
                  <a:pt x="0" y="1165667"/>
                </a:cubicBezTo>
                <a:cubicBezTo>
                  <a:pt x="-5329" y="927679"/>
                  <a:pt x="66237" y="816863"/>
                  <a:pt x="0" y="547863"/>
                </a:cubicBezTo>
                <a:cubicBezTo>
                  <a:pt x="-66237" y="278863"/>
                  <a:pt x="31964" y="228335"/>
                  <a:pt x="0" y="0"/>
                </a:cubicBezTo>
                <a:close/>
              </a:path>
            </a:pathLst>
          </a:custGeom>
          <a:solidFill>
            <a:srgbClr val="FFEBEA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xmlns="" sd="104616160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紅學：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以中國古典四大名著之一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紅樓夢</a:t>
            </a:r>
            <a:r>
              <a:rPr lang="en-US" altLang="zh-TW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為對象，是  一門專業研究及學問，橫跨多個學科，涉及多方面</a:t>
            </a:r>
            <a:r>
              <a:rPr lang="zh-CN" altLang="en-US" sz="2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，發展至今已是百花齊放</a:t>
            </a:r>
            <a:endParaRPr lang="en-US" altLang="zh-CN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2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以時期分為：舊紅學、新紅學、當代紅學</a:t>
            </a:r>
            <a:endParaRPr lang="en-US" altLang="zh-CN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以學派分為：評論派、考證派、索隱派、創作派</a:t>
            </a:r>
            <a:endParaRPr lang="zh-TW" altLang="en-US"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FD02A51-BF55-4A47-AE32-DCFB6AD1E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81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5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xmlns="" id="{E3CEA00F-5A71-4950-AEE3-3124CF07B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胡適與「五四運動」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EE76B957-0A1C-468F-B72F-31D4775302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73018" y="1490780"/>
            <a:ext cx="9914084" cy="27948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他打破傳統思想及方法，運用科學精神和理性對各種史料進行有系統考證，為紅學尋找新出路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zh-CN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「我的唯一的目的，是要提倡一種新的思想方法，要提倡一種注重事實，服從驗證的思想方法」</a:t>
            </a:r>
            <a:endParaRPr lang="en-US" altLang="zh-CN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è"/>
            </a:pPr>
            <a:r>
              <a:rPr lang="zh-CN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從治學行動響應五四強調新思潮及主張</a:t>
            </a:r>
            <a:endParaRPr lang="en-US" altLang="zh-CN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5FD02A51-BF55-4A47-AE32-DCFB6AD1E9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3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zh-CN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參考資料：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內容版面配置區 4">
            <a:extLst>
              <a:ext uri="{FF2B5EF4-FFF2-40B4-BE49-F238E27FC236}">
                <a16:creationId xmlns:a16="http://schemas.microsoft.com/office/drawing/2014/main" xmlns="" id="{C0F7E6B0-B091-4DAA-8915-478A9F4C57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899" y="1461653"/>
            <a:ext cx="10542155" cy="4800602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zh-HK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（一）書籍</a:t>
            </a: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徐友春主編：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民國人物大辭典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（石家莊：河北人民出版社，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李新主編，中國社會科學院近代史研究所中華民國史研究室編：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中華民國史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•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人物傳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第二卷（北京：中華書局，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2011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傅德華、謝耀樺、李春博主編：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二十世紀中國人物傳記資料索引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上海：上海辭書出版社，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2010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中國社會科學家辭典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（現代卷）編委會編：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中國社會科學家辭典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現代卷（蘭州：甘肅人民出版社，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1986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</a:t>
            </a:r>
            <a:endParaRPr lang="en-US" altLang="zh-TW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陳平原，季劍青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CN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五四讀本：掀起時代巨浪的五十篇文章</a:t>
            </a:r>
            <a:r>
              <a:rPr lang="en-US" altLang="zh-CN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（台灣：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網路與書出版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CN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年）</a:t>
            </a:r>
            <a:endParaRPr lang="en-US" altLang="zh-CN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  <a:buFont typeface="+mj-lt"/>
              <a:buAutoNum type="arabicPeriod"/>
            </a:pP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蕭超然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北京大學與五四運動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北京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北京大學出版社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1995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zh-HK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（二）網上資源</a:t>
            </a:r>
          </a:p>
          <a:p>
            <a:pPr>
              <a:lnSpc>
                <a:spcPct val="110000"/>
              </a:lnSpc>
            </a:pP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香港教育局：</a:t>
            </a:r>
            <a:r>
              <a:rPr lang="en-US" altLang="zh-HK" sz="105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 </a:t>
            </a:r>
            <a:r>
              <a:rPr lang="en-US" altLang="zh-HK" sz="13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https://www.edb.gov.hk/attachment/tc/curriculum-development/kla/pshe/references-and-resources/chinese-history/chow_ref1.pdf</a:t>
            </a:r>
            <a:endParaRPr lang="en-US" altLang="zh-CN" sz="105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10000"/>
              </a:lnSpc>
            </a:pPr>
            <a:r>
              <a:rPr lang="zh-HK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灼見名家</a:t>
            </a:r>
            <a:r>
              <a:rPr lang="zh-CN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r>
              <a:rPr lang="en-US" altLang="zh-CN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https://www.master-insight.com/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五四精神及其現代意義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4"/>
              </a:rPr>
              <a:t>/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zh-HK" altLang="en-US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23D78A37-5A22-4117-BA06-57DE4A5C368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02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xmlns="" id="{7E3F8E7A-9D1A-4ACF-A788-DFFA91D5D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750" y="1587891"/>
            <a:ext cx="10096500" cy="226083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年度中國歷史人物選舉</a:t>
            </a:r>
            <a:r>
              <a:rPr lang="en-US" altLang="zh-TW" sz="40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TW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zh-TW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投票</a:t>
            </a:r>
            <a:r>
              <a:rPr lang="zh-TW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期：</a:t>
            </a:r>
            <a:r>
              <a:rPr lang="en-US" altLang="zh-CN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2019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CN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日至</a:t>
            </a:r>
            <a:r>
              <a:rPr lang="en-US" altLang="zh-CN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CN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</a:t>
            </a:r>
            <a:r>
              <a:rPr lang="zh-CN" altLang="en-US" sz="4000" dirty="0">
                <a:solidFill>
                  <a:srgbClr val="549E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zh-HK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F75CA715-9B21-445B-B917-029DC233CDAC}"/>
              </a:ext>
            </a:extLst>
          </p:cNvPr>
          <p:cNvSpPr/>
          <p:nvPr/>
        </p:nvSpPr>
        <p:spPr>
          <a:xfrm>
            <a:off x="536613" y="3774294"/>
            <a:ext cx="114681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TW" altLang="en-US" sz="54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用你的一票，選出</a:t>
            </a:r>
            <a:r>
              <a:rPr lang="zh-CN" altLang="en-US" sz="54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心目中的歷史人物！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xmlns="" id="{16D32E92-CA21-416D-9BF8-D042F4ABFA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44" y="6469857"/>
            <a:ext cx="2017869" cy="25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3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學術文獻 16x9">
  <a:themeElements>
    <a:clrScheme name="綠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自訂 11">
      <a:majorFont>
        <a:latin typeface="標楷體"/>
        <a:ea typeface="標楷體"/>
        <a:cs typeface=""/>
      </a:majorFont>
      <a:minorFont>
        <a:latin typeface="Times New Roman"/>
        <a:ea typeface="標楷體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9411640_TF03431380_TF03431380.potx" id="{923505AA-91E3-4B57-AABA-AC8EA251786D}" vid="{5F9510E3-AB57-464A-AC9C-E4DC9C0F0949}"/>
    </a:ext>
  </a:extLst>
</a:theme>
</file>

<file path=ppt/theme/theme2.xml><?xml version="1.0" encoding="utf-8"?>
<a:theme xmlns:a="http://schemas.openxmlformats.org/drawingml/2006/main" name="Office 佈景主題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873beb7-5857-4685-be1f-d57550cc96cc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5797</Words>
  <Application>Microsoft Office PowerPoint</Application>
  <PresentationFormat>寬螢幕</PresentationFormat>
  <Paragraphs>463</Paragraphs>
  <Slides>70</Slides>
  <Notes>1</Notes>
  <HiddenSlides>0</HiddenSlides>
  <MMClips>2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70</vt:i4>
      </vt:variant>
    </vt:vector>
  </HeadingPairs>
  <TitlesOfParts>
    <vt:vector size="78" baseType="lpstr">
      <vt:lpstr>Microsoft JhengHei UI</vt:lpstr>
      <vt:lpstr>微軟正黑體</vt:lpstr>
      <vt:lpstr>標楷體</vt:lpstr>
      <vt:lpstr>Arial</vt:lpstr>
      <vt:lpstr>Calibri</vt:lpstr>
      <vt:lpstr>Times New Roman</vt:lpstr>
      <vt:lpstr>Wingdings</vt:lpstr>
      <vt:lpstr>學術文獻 16x9</vt:lpstr>
      <vt:lpstr>年度中國歷史人物選舉2019 暨專題研習報告</vt:lpstr>
      <vt:lpstr>年度中國歷史人物選舉2019暨專題研習報告</vt:lpstr>
      <vt:lpstr>「五四運動」100周年</vt:lpstr>
      <vt:lpstr>憶古思今：1919與2019</vt:lpstr>
      <vt:lpstr>五位候選歷史人物，分別是：</vt:lpstr>
      <vt:lpstr>簡述「五四運動」</vt:lpstr>
      <vt:lpstr>何謂「五四運動」</vt:lpstr>
      <vt:lpstr>何謂「五四運動」</vt:lpstr>
      <vt:lpstr>時代背景：新文化運動</vt:lpstr>
      <vt:lpstr>時代背景：新文化運動</vt:lpstr>
      <vt:lpstr>時代背景：新文化運動</vt:lpstr>
      <vt:lpstr>時代背景：新文化運動</vt:lpstr>
      <vt:lpstr>新文化運動</vt:lpstr>
      <vt:lpstr>新文化運動</vt:lpstr>
      <vt:lpstr>巴黎和會——導火線</vt:lpstr>
      <vt:lpstr>巴黎和會——導火線</vt:lpstr>
      <vt:lpstr>巴黎和會——導火線</vt:lpstr>
      <vt:lpstr>巴黎和會——導火線</vt:lpstr>
      <vt:lpstr>「五四事件」</vt:lpstr>
      <vt:lpstr>「五四事件」</vt:lpstr>
      <vt:lpstr>「五四事件」</vt:lpstr>
      <vt:lpstr>新文化運動與「五四事件」</vt:lpstr>
      <vt:lpstr>蔡元培</vt:lpstr>
      <vt:lpstr>蔡元培</vt:lpstr>
      <vt:lpstr>蔡元培</vt:lpstr>
      <vt:lpstr>蔡元培與「五四運動」</vt:lpstr>
      <vt:lpstr>蔡元培與「五四運動」</vt:lpstr>
      <vt:lpstr>蔡元培與「五四運動」</vt:lpstr>
      <vt:lpstr>蔡元培與「五四運動」</vt:lpstr>
      <vt:lpstr>蔡元培與「五四運動」</vt:lpstr>
      <vt:lpstr>蔡元培與「五四運動」</vt:lpstr>
      <vt:lpstr>蔡元培與「五四運動」</vt:lpstr>
      <vt:lpstr>蔡元培於「五四」之主要貢獻</vt:lpstr>
      <vt:lpstr>蔡元培於「五四」之主要貢獻</vt:lpstr>
      <vt:lpstr>陳獨秀</vt:lpstr>
      <vt:lpstr>陳獨秀</vt:lpstr>
      <vt:lpstr>陳獨秀</vt:lpstr>
      <vt:lpstr>陳獨秀與「五四運動」</vt:lpstr>
      <vt:lpstr>陳獨秀與「五四運動」</vt:lpstr>
      <vt:lpstr>陳獨秀與「五四運動」</vt:lpstr>
      <vt:lpstr>陳獨秀與「五四運動」</vt:lpstr>
      <vt:lpstr>陳獨秀與「五四運動」</vt:lpstr>
      <vt:lpstr>魯  迅</vt:lpstr>
      <vt:lpstr>魯迅</vt:lpstr>
      <vt:lpstr>魯迅</vt:lpstr>
      <vt:lpstr>魯迅與「五四運動」</vt:lpstr>
      <vt:lpstr>魯迅與「五四運動」</vt:lpstr>
      <vt:lpstr>魯迅與「五四運動」</vt:lpstr>
      <vt:lpstr>魯迅與「五四運動」</vt:lpstr>
      <vt:lpstr>顧維鈞</vt:lpstr>
      <vt:lpstr>顧維鈞</vt:lpstr>
      <vt:lpstr>顧維鈞</vt:lpstr>
      <vt:lpstr>顧維鈞與「五四運動」</vt:lpstr>
      <vt:lpstr>顧維鈞與「五四運動」</vt:lpstr>
      <vt:lpstr>顧維鈞與「五四運動」</vt:lpstr>
      <vt:lpstr>顧維鈞與「五四運動」</vt:lpstr>
      <vt:lpstr>顧維鈞與「五四運動」</vt:lpstr>
      <vt:lpstr>顧維鈞與「五四運動」</vt:lpstr>
      <vt:lpstr>顧維鈞與「五四運動」</vt:lpstr>
      <vt:lpstr>胡  適</vt:lpstr>
      <vt:lpstr>胡適</vt:lpstr>
      <vt:lpstr>胡適</vt:lpstr>
      <vt:lpstr>胡適與「五四運動」</vt:lpstr>
      <vt:lpstr>胡適與「五四運動」</vt:lpstr>
      <vt:lpstr>胡適與「五四運動」</vt:lpstr>
      <vt:lpstr>胡適與「五四運動」</vt:lpstr>
      <vt:lpstr>胡適與「五四運動」</vt:lpstr>
      <vt:lpstr>胡適與「五四運動」</vt:lpstr>
      <vt:lpstr>參考資料：</vt:lpstr>
      <vt:lpstr>年度中國歷史人物選舉2019 投票日期：2019年11月1日至11月15日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2019-08-30T09:20:31Z</dcterms:created>
  <dcterms:modified xsi:type="dcterms:W3CDTF">2019-10-17T06:40:01Z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