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0kOvoWvAKLnrroPAf5h+SpzTt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5AEE54-AF6E-439F-B2EB-6DED62456613}" v="48" dt="2026-01-26T02:48:16.351"/>
  </p1510:revLst>
</p1510:revInfo>
</file>

<file path=ppt/tableStyles.xml><?xml version="1.0" encoding="utf-8"?>
<a:tblStyleLst xmlns:a="http://schemas.openxmlformats.org/drawingml/2006/main" def="{1FA86585-7B45-4A4B-A57E-9CFAA4809D1D}">
  <a:tblStyle styleId="{1FA86585-7B45-4A4B-A57E-9CFAA4809D1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52" y="9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g Yan Tan" userId="2cd846a845ff32d0" providerId="LiveId" clId="{EBC1DA5D-811C-4BE7-AB10-E2EE4F881665}"/>
    <pc:docChg chg="undo custSel modSld">
      <pc:chgData name="Wing Yan Tan" userId="2cd846a845ff32d0" providerId="LiveId" clId="{EBC1DA5D-811C-4BE7-AB10-E2EE4F881665}" dt="2026-01-26T02:52:07.107" v="261" actId="21"/>
      <pc:docMkLst>
        <pc:docMk/>
      </pc:docMkLst>
      <pc:sldChg chg="modSp mod">
        <pc:chgData name="Wing Yan Tan" userId="2cd846a845ff32d0" providerId="LiveId" clId="{EBC1DA5D-811C-4BE7-AB10-E2EE4F881665}" dt="2026-01-26T02:52:07.107" v="261" actId="21"/>
        <pc:sldMkLst>
          <pc:docMk/>
          <pc:sldMk cId="0" sldId="263"/>
        </pc:sldMkLst>
        <pc:spChg chg="mod">
          <ac:chgData name="Wing Yan Tan" userId="2cd846a845ff32d0" providerId="LiveId" clId="{EBC1DA5D-811C-4BE7-AB10-E2EE4F881665}" dt="2026-01-26T02:41:14.272" v="201" actId="1076"/>
          <ac:spMkLst>
            <pc:docMk/>
            <pc:sldMk cId="0" sldId="263"/>
            <ac:spMk id="169" creationId="{00000000-0000-0000-0000-000000000000}"/>
          </ac:spMkLst>
        </pc:spChg>
        <pc:graphicFrameChg chg="mod modGraphic">
          <ac:chgData name="Wing Yan Tan" userId="2cd846a845ff32d0" providerId="LiveId" clId="{EBC1DA5D-811C-4BE7-AB10-E2EE4F881665}" dt="2026-01-26T02:52:07.107" v="261" actId="21"/>
          <ac:graphicFrameMkLst>
            <pc:docMk/>
            <pc:sldMk cId="0" sldId="263"/>
            <ac:graphicFrameMk id="168" creationId="{00000000-0000-0000-0000-000000000000}"/>
          </ac:graphicFrameMkLst>
        </pc:graphicFrameChg>
      </pc:sldChg>
      <pc:sldChg chg="modSp mod">
        <pc:chgData name="Wing Yan Tan" userId="2cd846a845ff32d0" providerId="LiveId" clId="{EBC1DA5D-811C-4BE7-AB10-E2EE4F881665}" dt="2026-01-26T01:48:03.581" v="5" actId="27636"/>
        <pc:sldMkLst>
          <pc:docMk/>
          <pc:sldMk cId="0" sldId="264"/>
        </pc:sldMkLst>
        <pc:spChg chg="mod">
          <ac:chgData name="Wing Yan Tan" userId="2cd846a845ff32d0" providerId="LiveId" clId="{EBC1DA5D-811C-4BE7-AB10-E2EE4F881665}" dt="2026-01-26T01:48:03.581" v="5" actId="27636"/>
          <ac:spMkLst>
            <pc:docMk/>
            <pc:sldMk cId="0" sldId="264"/>
            <ac:spMk id="175" creationId="{00000000-0000-0000-0000-000000000000}"/>
          </ac:spMkLst>
        </pc:spChg>
      </pc:sldChg>
      <pc:sldChg chg="modSp mod">
        <pc:chgData name="Wing Yan Tan" userId="2cd846a845ff32d0" providerId="LiveId" clId="{EBC1DA5D-811C-4BE7-AB10-E2EE4F881665}" dt="2026-01-26T01:48:03.597" v="6" actId="27636"/>
        <pc:sldMkLst>
          <pc:docMk/>
          <pc:sldMk cId="0" sldId="269"/>
        </pc:sldMkLst>
        <pc:spChg chg="mod">
          <ac:chgData name="Wing Yan Tan" userId="2cd846a845ff32d0" providerId="LiveId" clId="{EBC1DA5D-811C-4BE7-AB10-E2EE4F881665}" dt="2026-01-26T01:48:03.597" v="6" actId="27636"/>
          <ac:spMkLst>
            <pc:docMk/>
            <pc:sldMk cId="0" sldId="269"/>
            <ac:spMk id="206" creationId="{00000000-0000-0000-0000-000000000000}"/>
          </ac:spMkLst>
        </pc:spChg>
      </pc:sldChg>
      <pc:sldChg chg="modSp mod">
        <pc:chgData name="Wing Yan Tan" userId="2cd846a845ff32d0" providerId="LiveId" clId="{EBC1DA5D-811C-4BE7-AB10-E2EE4F881665}" dt="2026-01-26T01:48:03.629" v="7" actId="27636"/>
        <pc:sldMkLst>
          <pc:docMk/>
          <pc:sldMk cId="0" sldId="273"/>
        </pc:sldMkLst>
        <pc:spChg chg="mod">
          <ac:chgData name="Wing Yan Tan" userId="2cd846a845ff32d0" providerId="LiveId" clId="{EBC1DA5D-811C-4BE7-AB10-E2EE4F881665}" dt="2026-01-26T01:48:03.629" v="7" actId="27636"/>
          <ac:spMkLst>
            <pc:docMk/>
            <pc:sldMk cId="0" sldId="273"/>
            <ac:spMk id="234" creationId="{00000000-0000-0000-0000-000000000000}"/>
          </ac:spMkLst>
        </pc:spChg>
      </pc:sldChg>
      <pc:sldChg chg="modSp mod">
        <pc:chgData name="Wing Yan Tan" userId="2cd846a845ff32d0" providerId="LiveId" clId="{EBC1DA5D-811C-4BE7-AB10-E2EE4F881665}" dt="2026-01-26T01:48:03.642" v="8" actId="27636"/>
        <pc:sldMkLst>
          <pc:docMk/>
          <pc:sldMk cId="0" sldId="274"/>
        </pc:sldMkLst>
        <pc:spChg chg="mod">
          <ac:chgData name="Wing Yan Tan" userId="2cd846a845ff32d0" providerId="LiveId" clId="{EBC1DA5D-811C-4BE7-AB10-E2EE4F881665}" dt="2026-01-26T01:48:03.642" v="8" actId="27636"/>
          <ac:spMkLst>
            <pc:docMk/>
            <pc:sldMk cId="0" sldId="274"/>
            <ac:spMk id="2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0" name="Google Shape;30;p34" descr="一張含有 圖形, 字型, 平面設計, 標誌 的圖片&#10;&#10;自動產生的描述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89239" y="6284042"/>
            <a:ext cx="1606695" cy="52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2" descr="图片包含 户外, 雪花, 男士, 水&#10;&#10;描述已自动生成"/>
          <p:cNvPicPr preferRelativeResize="0"/>
          <p:nvPr/>
        </p:nvPicPr>
        <p:blipFill rotWithShape="1">
          <a:blip r:embed="rId13">
            <a:alphaModFix amt="50000"/>
          </a:blip>
          <a:srcRect l="195" r="1647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6" name="Google Shape;16;p3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96066" y="6332622"/>
            <a:ext cx="2521527" cy="323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2" descr="一張含有 圖形, 字型, 平面設計, 標誌 的圖片&#10;&#10;自動產生的描述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289239" y="6284042"/>
            <a:ext cx="1606695" cy="52217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7837648" y="5870058"/>
            <a:ext cx="34163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香港文天祥公園，文天祥銅像。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l="28909" r="28910"/>
          <a:stretch/>
        </p:blipFill>
        <p:spPr>
          <a:xfrm>
            <a:off x="7837648" y="361779"/>
            <a:ext cx="3416319" cy="5399354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94" name="Google Shape;94;p1"/>
          <p:cNvSpPr txBox="1"/>
          <p:nvPr/>
        </p:nvSpPr>
        <p:spPr>
          <a:xfrm>
            <a:off x="720332" y="1859339"/>
            <a:ext cx="6647974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rPr>
              <a:t>年度中國歷史人物選舉二零二四</a:t>
            </a:r>
            <a:endParaRPr sz="3600">
              <a:solidFill>
                <a:schemeClr val="dk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rPr>
              <a:t>南宋．文天祥</a:t>
            </a:r>
            <a:endParaRPr sz="3600">
              <a:solidFill>
                <a:schemeClr val="dk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KaiTi"/>
              <a:ea typeface="KaiTi"/>
              <a:cs typeface="KaiTi"/>
              <a:sym typeface="KaiT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rPr>
              <a:t>【進階版】</a:t>
            </a:r>
            <a:endParaRPr sz="3600">
              <a:solidFill>
                <a:schemeClr val="dk1"/>
              </a:solidFill>
              <a:latin typeface="KaiTi"/>
              <a:ea typeface="KaiTi"/>
              <a:cs typeface="KaiTi"/>
              <a:sym typeface="KaiT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556" y="-47990"/>
            <a:ext cx="1879734" cy="255160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1948982" y="1538192"/>
            <a:ext cx="1210588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DFKai-SB"/>
              <a:buNone/>
            </a:pPr>
            <a:r>
              <a:rPr lang="zh-TW" sz="8000" b="1" i="0" u="none" strike="noStrike" cap="none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目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2370613" y="2429331"/>
            <a:ext cx="121219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DFKai-SB"/>
              <a:buNone/>
            </a:pPr>
            <a:r>
              <a:rPr lang="zh-TW" sz="8000" b="1" i="0" u="none" strike="noStrike" cap="none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錄</a:t>
            </a:r>
            <a:endParaRPr sz="8000" b="1" i="0" u="none" strike="noStrike" cap="none">
              <a:solidFill>
                <a:srgbClr val="26262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102" name="Google Shape;102;p2"/>
          <p:cNvGrpSpPr/>
          <p:nvPr/>
        </p:nvGrpSpPr>
        <p:grpSpPr>
          <a:xfrm>
            <a:off x="5207437" y="2195786"/>
            <a:ext cx="677108" cy="2840842"/>
            <a:chOff x="4265905" y="2098804"/>
            <a:chExt cx="677108" cy="2840842"/>
          </a:xfrm>
        </p:grpSpPr>
        <p:sp>
          <p:nvSpPr>
            <p:cNvPr id="103" name="Google Shape;103;p2"/>
            <p:cNvSpPr txBox="1"/>
            <p:nvPr/>
          </p:nvSpPr>
          <p:spPr>
            <a:xfrm rot="5400000">
              <a:off x="3646289" y="3642922"/>
              <a:ext cx="1916340" cy="67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200"/>
                <a:buFont typeface="DFKai-SB"/>
                <a:buNone/>
              </a:pPr>
              <a:r>
                <a:rPr lang="zh-TW" sz="32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時代背景</a:t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337052" y="2098804"/>
              <a:ext cx="523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一</a:t>
              </a:r>
              <a:r>
                <a:rPr lang="zh-TW" sz="18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2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行业PPT模板http://www.1ppt.com/hangye/</a:t>
            </a:r>
            <a:endParaRPr/>
          </a:p>
        </p:txBody>
      </p:sp>
      <p:grpSp>
        <p:nvGrpSpPr>
          <p:cNvPr id="106" name="Google Shape;106;p2"/>
          <p:cNvGrpSpPr/>
          <p:nvPr/>
        </p:nvGrpSpPr>
        <p:grpSpPr>
          <a:xfrm>
            <a:off x="6300240" y="1538192"/>
            <a:ext cx="677108" cy="2840842"/>
            <a:chOff x="4265905" y="2098804"/>
            <a:chExt cx="677108" cy="2840842"/>
          </a:xfrm>
        </p:grpSpPr>
        <p:sp>
          <p:nvSpPr>
            <p:cNvPr id="107" name="Google Shape;107;p2"/>
            <p:cNvSpPr txBox="1"/>
            <p:nvPr/>
          </p:nvSpPr>
          <p:spPr>
            <a:xfrm rot="5400000">
              <a:off x="3646289" y="3642922"/>
              <a:ext cx="1916340" cy="67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200"/>
                <a:buFont typeface="DFKai-SB"/>
                <a:buNone/>
              </a:pPr>
              <a:r>
                <a:rPr lang="zh-TW" sz="32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人物簡介</a:t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4337052" y="2098804"/>
              <a:ext cx="523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二</a:t>
              </a:r>
              <a:r>
                <a:rPr lang="zh-TW" sz="20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2"/>
          <p:cNvGrpSpPr/>
          <p:nvPr/>
        </p:nvGrpSpPr>
        <p:grpSpPr>
          <a:xfrm>
            <a:off x="7147791" y="2195786"/>
            <a:ext cx="1169551" cy="3124021"/>
            <a:chOff x="4018714" y="2098804"/>
            <a:chExt cx="1169551" cy="3124021"/>
          </a:xfrm>
        </p:grpSpPr>
        <p:sp>
          <p:nvSpPr>
            <p:cNvPr id="110" name="Google Shape;110;p2"/>
            <p:cNvSpPr txBox="1"/>
            <p:nvPr/>
          </p:nvSpPr>
          <p:spPr>
            <a:xfrm rot="5400000">
              <a:off x="3503730" y="3538290"/>
              <a:ext cx="2199519" cy="1169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生平簡介與重要史事</a:t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4337052" y="2098804"/>
              <a:ext cx="523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三</a:t>
              </a:r>
              <a:r>
                <a:rPr lang="zh-TW" sz="20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8487785" y="1538192"/>
            <a:ext cx="677108" cy="1987790"/>
            <a:chOff x="4265905" y="2098804"/>
            <a:chExt cx="677108" cy="1987790"/>
          </a:xfrm>
        </p:grpSpPr>
        <p:sp>
          <p:nvSpPr>
            <p:cNvPr id="113" name="Google Shape;113;p2"/>
            <p:cNvSpPr txBox="1"/>
            <p:nvPr/>
          </p:nvSpPr>
          <p:spPr>
            <a:xfrm rot="5400000">
              <a:off x="4072815" y="3216396"/>
              <a:ext cx="1063288" cy="67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貢獻</a:t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4337052" y="2098804"/>
              <a:ext cx="523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四</a:t>
              </a:r>
              <a:r>
                <a:rPr lang="zh-TW" sz="20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5" name="Google Shape;115;p2"/>
          <p:cNvPicPr preferRelativeResize="0"/>
          <p:nvPr/>
        </p:nvPicPr>
        <p:blipFill rotWithShape="1">
          <a:blip r:embed="rId4">
            <a:alphaModFix amt="70000"/>
          </a:blip>
          <a:srcRect/>
          <a:stretch/>
        </p:blipFill>
        <p:spPr>
          <a:xfrm>
            <a:off x="8317342" y="3159741"/>
            <a:ext cx="3711575" cy="3559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2"/>
          <p:cNvGrpSpPr/>
          <p:nvPr/>
        </p:nvGrpSpPr>
        <p:grpSpPr>
          <a:xfrm>
            <a:off x="9335336" y="1953690"/>
            <a:ext cx="677108" cy="2840842"/>
            <a:chOff x="4265905" y="2098804"/>
            <a:chExt cx="677108" cy="2840842"/>
          </a:xfrm>
        </p:grpSpPr>
        <p:sp>
          <p:nvSpPr>
            <p:cNvPr id="117" name="Google Shape;117;p2"/>
            <p:cNvSpPr txBox="1"/>
            <p:nvPr/>
          </p:nvSpPr>
          <p:spPr>
            <a:xfrm rot="5400000">
              <a:off x="3646289" y="3642922"/>
              <a:ext cx="1916340" cy="677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3200"/>
                <a:buFont typeface="DFKai-SB"/>
                <a:buNone/>
              </a:pPr>
              <a:r>
                <a:rPr lang="zh-TW" sz="32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評價</a:t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337052" y="2098804"/>
              <a:ext cx="5232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五</a:t>
              </a:r>
              <a:r>
                <a:rPr lang="zh-TW" sz="18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85" y="1837214"/>
            <a:ext cx="1235274" cy="4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062" y="4969943"/>
            <a:ext cx="1027740" cy="413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3"/>
          <p:cNvGrpSpPr/>
          <p:nvPr/>
        </p:nvGrpSpPr>
        <p:grpSpPr>
          <a:xfrm>
            <a:off x="2677474" y="2431181"/>
            <a:ext cx="6837052" cy="1995637"/>
            <a:chOff x="2771739" y="2449026"/>
            <a:chExt cx="6837052" cy="1995637"/>
          </a:xfrm>
        </p:grpSpPr>
        <p:sp>
          <p:nvSpPr>
            <p:cNvPr id="126" name="Google Shape;126;p3"/>
            <p:cNvSpPr txBox="1"/>
            <p:nvPr/>
          </p:nvSpPr>
          <p:spPr>
            <a:xfrm>
              <a:off x="4585848" y="2449026"/>
              <a:ext cx="3208833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5400"/>
                <a:buFont typeface="DFKai-SB"/>
                <a:buNone/>
              </a:pPr>
              <a:r>
                <a:rPr lang="zh-TW" sz="5400" u="none" strike="noStrike" cap="none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第一章</a:t>
              </a:r>
              <a:endParaRPr/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2771739" y="3429000"/>
              <a:ext cx="68370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時代背景</a:t>
              </a:r>
              <a:endParaRPr sz="600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pic>
        <p:nvPicPr>
          <p:cNvPr id="128" name="Google Shape;12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7347" y="1377183"/>
            <a:ext cx="1467055" cy="120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時代背景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34" name="Google Shape;134;p4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9086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自金兵南下後，宋室南渡至臨安，繼而開展長達百多年偏安江左的局面。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隨後，宋室「聯蒙滅金」失敗，引狼入室，招致蒙元進侵的禍患。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35" name="Google Shape;135;p4" descr="南宋- 維基百科，自由的百科全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8037" y="1860871"/>
            <a:ext cx="4335763" cy="297734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 txBox="1"/>
          <p:nvPr/>
        </p:nvSpPr>
        <p:spPr>
          <a:xfrm>
            <a:off x="6900677" y="4970242"/>
            <a:ext cx="45704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南宋政府同時面對金、西夏及蒙元的威脅。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85" y="1837214"/>
            <a:ext cx="1235274" cy="4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062" y="4969943"/>
            <a:ext cx="1027740" cy="413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5"/>
          <p:cNvGrpSpPr/>
          <p:nvPr/>
        </p:nvGrpSpPr>
        <p:grpSpPr>
          <a:xfrm>
            <a:off x="2677474" y="2431181"/>
            <a:ext cx="6837052" cy="1995637"/>
            <a:chOff x="2771739" y="2449026"/>
            <a:chExt cx="6837052" cy="1995637"/>
          </a:xfrm>
        </p:grpSpPr>
        <p:sp>
          <p:nvSpPr>
            <p:cNvPr id="144" name="Google Shape;144;p5"/>
            <p:cNvSpPr txBox="1"/>
            <p:nvPr/>
          </p:nvSpPr>
          <p:spPr>
            <a:xfrm>
              <a:off x="4585848" y="2449026"/>
              <a:ext cx="3208833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5400"/>
                <a:buFont typeface="DFKai-SB"/>
                <a:buNone/>
              </a:pPr>
              <a:r>
                <a:rPr lang="zh-TW" sz="5400" u="none" strike="noStrike" cap="none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第二章</a:t>
              </a:r>
              <a:endParaRPr/>
            </a:p>
          </p:txBody>
        </p:sp>
        <p:sp>
          <p:nvSpPr>
            <p:cNvPr id="145" name="Google Shape;145;p5"/>
            <p:cNvSpPr txBox="1"/>
            <p:nvPr/>
          </p:nvSpPr>
          <p:spPr>
            <a:xfrm>
              <a:off x="2771739" y="3429000"/>
              <a:ext cx="68370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6000"/>
                <a:buFont typeface="DFKai-SB"/>
                <a:buNone/>
              </a:pPr>
              <a:r>
                <a:rPr lang="zh-TW" sz="6000" b="1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人物簡介</a:t>
              </a:r>
              <a:endParaRPr/>
            </a:p>
          </p:txBody>
        </p:sp>
      </p:grpSp>
      <p:pic>
        <p:nvPicPr>
          <p:cNvPr id="146" name="Google Shape;146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7347" y="1377183"/>
            <a:ext cx="1467055" cy="120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人物簡介</a:t>
            </a:r>
            <a:endParaRPr/>
          </a:p>
        </p:txBody>
      </p:sp>
      <p:sp>
        <p:nvSpPr>
          <p:cNvPr id="152" name="Google Shape;15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文天祥（公元1236年－1283年），初名雲孫，字天祥，號浮休道人，江南西路吉州廬陵縣人。選中貢士後，換以天祥為名，改字履善。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在殿試中由宋理宗欽點為狀元，廷試時宋理宗見其名說：「天之祥，乃宋之瑞也。」故御賜表字宋瑞。後因住過文山，而號文山。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在江西、廣東舉兵抗元，被俘後不屈就義，與陸秀夫、張世傑並稱為「宋末三傑」，明代時追賜諡號「忠烈」。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文天祥多有忠憤慷慨之文，例如《過零丁洋》中「人生自古誰無死，留取丹心照汗青」，氣勢磅礴，情調高亢，激勵了後世眾多為理想而奮鬥的仁人志士。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85" y="1837214"/>
            <a:ext cx="1235274" cy="4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062" y="4969943"/>
            <a:ext cx="1027740" cy="413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7"/>
          <p:cNvGrpSpPr/>
          <p:nvPr/>
        </p:nvGrpSpPr>
        <p:grpSpPr>
          <a:xfrm>
            <a:off x="2677474" y="2085839"/>
            <a:ext cx="6837052" cy="2918966"/>
            <a:chOff x="2771739" y="2449026"/>
            <a:chExt cx="6837052" cy="2918966"/>
          </a:xfrm>
        </p:grpSpPr>
        <p:sp>
          <p:nvSpPr>
            <p:cNvPr id="160" name="Google Shape;160;p7"/>
            <p:cNvSpPr txBox="1"/>
            <p:nvPr/>
          </p:nvSpPr>
          <p:spPr>
            <a:xfrm>
              <a:off x="4585848" y="2449026"/>
              <a:ext cx="3208833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5400"/>
                <a:buFont typeface="DFKai-SB"/>
                <a:buNone/>
              </a:pPr>
              <a:r>
                <a:rPr lang="zh-TW" sz="5400" u="none" strike="noStrike" cap="none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第三章</a:t>
              </a:r>
              <a:endParaRPr/>
            </a:p>
          </p:txBody>
        </p:sp>
        <p:sp>
          <p:nvSpPr>
            <p:cNvPr id="161" name="Google Shape;161;p7"/>
            <p:cNvSpPr txBox="1"/>
            <p:nvPr/>
          </p:nvSpPr>
          <p:spPr>
            <a:xfrm>
              <a:off x="2771739" y="3429000"/>
              <a:ext cx="6837052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生平簡介與</a:t>
              </a:r>
              <a:endParaRPr sz="6000" b="1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重要史事</a:t>
              </a:r>
              <a:endParaRPr/>
            </a:p>
          </p:txBody>
        </p:sp>
      </p:grpSp>
      <p:pic>
        <p:nvPicPr>
          <p:cNvPr id="162" name="Google Shape;16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7347" y="1377183"/>
            <a:ext cx="1467055" cy="120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生平簡介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3928566859"/>
              </p:ext>
            </p:extLst>
          </p:nvPr>
        </p:nvGraphicFramePr>
        <p:xfrm>
          <a:off x="743393" y="1451649"/>
          <a:ext cx="10705214" cy="4856560"/>
        </p:xfrm>
        <a:graphic>
          <a:graphicData uri="http://schemas.openxmlformats.org/drawingml/2006/table">
            <a:tbl>
              <a:tblPr firstRow="1" bandRow="1">
                <a:noFill/>
                <a:tableStyleId>{1FA86585-7B45-4A4B-A57E-9CFAA4809D1D}</a:tableStyleId>
              </a:tblPr>
              <a:tblGrid>
                <a:gridCol w="2916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4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b="1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公元及年號</a:t>
                      </a:r>
                      <a:endParaRPr sz="1800" b="1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b="1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歲數</a:t>
                      </a:r>
                      <a:endParaRPr sz="1800" b="1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b="1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事件</a:t>
                      </a:r>
                      <a:endParaRPr sz="1800" b="1" u="none" strike="noStrike" cap="none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寶祐四年（公元</a:t>
                      </a:r>
                      <a:r>
                        <a:rPr lang="en-US" altLang="zh-TW" sz="1800" b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1256</a:t>
                      </a:r>
                      <a:r>
                        <a:rPr lang="zh-TW" altLang="en-US" sz="1800" b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 b="0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二</a:t>
                      </a:r>
                      <a:r>
                        <a:rPr lang="zh-TW" sz="1800" b="0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十歲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b="0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舉進士，對策集英殿</a:t>
                      </a:r>
                      <a:r>
                        <a:rPr lang="zh-CN" altLang="en-US" sz="1800" b="0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r>
                        <a:rPr lang="zh-TW" altLang="en-US" sz="1800" b="0" u="none" strike="noStrike" cap="non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時理宗在位久，政理浸怠，天祥以法天不息為對，其言萬餘，不為稿，一揮而成，帝親擢為第一。</a:t>
                      </a:r>
                      <a:endParaRPr sz="1800" b="0" u="none" strike="noStrike" cap="none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i="0" u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開慶元年（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1259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二十三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歲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大元兵伐宋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，宦官董宋臣游說皇帝遷都，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時為寧海軍節度判官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的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文天祥上書「乞求斬處董宋臣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，以一人心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」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，然而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上書沒有得到報覆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</a:t>
                      </a:r>
                      <a:r>
                        <a:rPr lang="zh-TW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自請免職回鄉。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咸淳九年（公元</a:t>
                      </a:r>
                      <a:r>
                        <a:rPr lang="en-US" altLang="zh-CN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1273</a:t>
                      </a:r>
                      <a:r>
                        <a:rPr lang="zh-CN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CN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三十七歲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為湖南提刑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與前宰相江萬里會面。江萬里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對其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極為讚賞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期許文天祥能肩負起挽救世道危局的重任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73494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b="0" i="0" u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德佑元年（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1275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</a:t>
                      </a:r>
                      <a:r>
                        <a:rPr lang="zh-TW" altLang="en-US" sz="1800" b="0" i="0" u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四十歲</a:t>
                      </a:r>
                      <a:endParaRPr sz="1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捐獻家資充當軍費，組建了一支萬餘人的義軍，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以江西提刑安撫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受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召入衛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，起兵勤王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HK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景炎二年（公元</a:t>
                      </a:r>
                      <a:r>
                        <a:rPr lang="en-US" altLang="zh-HK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1277</a:t>
                      </a:r>
                      <a:r>
                        <a:rPr lang="zh-HK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HK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四十二歲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DFKai-SB"/>
                        <a:buNone/>
                      </a:pP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在五坡嶺（今廣東海豐縣）</a:t>
                      </a:r>
                      <a:r>
                        <a:rPr lang="zh-TW" altLang="zh-HK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戰敗被俘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800" b="1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1208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景炎三年（</a:t>
                      </a:r>
                      <a:r>
                        <a:rPr lang="zh-TW" altLang="en-US" sz="1800" b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1278</a:t>
                      </a:r>
                      <a:r>
                        <a:rPr lang="zh-TW" altLang="en-US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四十三歲</a:t>
                      </a:r>
                      <a:endParaRPr sz="1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被押送大都（今北京）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，受元將</a:t>
                      </a:r>
                      <a:r>
                        <a:rPr lang="zh-TW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張弘範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多次強迫</a:t>
                      </a: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要求他寫信招降張世傑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，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文天祥不從，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作《過零丁洋》</a:t>
                      </a:r>
                      <a:r>
                        <a:rPr lang="zh-CN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予</a:t>
                      </a:r>
                      <a:r>
                        <a:rPr lang="zh-TW" altLang="zh-HK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張弘範</a:t>
                      </a:r>
                      <a:r>
                        <a:rPr lang="zh-TW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至元十九年（</a:t>
                      </a:r>
                      <a:r>
                        <a:rPr lang="zh-TW" altLang="en-US" sz="1800" b="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公元</a:t>
                      </a:r>
                      <a:r>
                        <a:rPr lang="en-US" altLang="zh-TW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1283</a:t>
                      </a:r>
                      <a:r>
                        <a:rPr lang="zh-TW" altLang="en-US" sz="1800" b="0" i="0" u="none" strike="noStrike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年）</a:t>
                      </a:r>
                      <a:endParaRPr lang="zh-TW" altLang="en-US"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四十七歲</a:t>
                      </a:r>
                      <a:endParaRPr sz="180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800" dirty="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文天祥堅持受宋恩不事二姓，求死。雖元世祖不忍殺之，但在言官推動下，文天祥終被處死，臨刑從容向南跪拜。</a:t>
                      </a:r>
                      <a:endParaRPr sz="1800" dirty="0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 txBox="1"/>
          <p:nvPr/>
        </p:nvSpPr>
        <p:spPr>
          <a:xfrm>
            <a:off x="7389052" y="6308209"/>
            <a:ext cx="295465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整理自《宋史．文天祥傳》</a:t>
            </a:r>
            <a:endParaRPr sz="1800" dirty="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重要史事：幼受啟發</a:t>
            </a:r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文天祥的父親文儀熱衷於學習，對子女的學業也極為重視，會竭盡全力聘請名師為他們提供教育。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zh-TW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無論是寒冬還是炎夏，文天祥都與他的弟弟一起在貼滿了格言和警句的書齋里，一同誦讀、寫作，並且談論古今之事。</a:t>
            </a:r>
            <a:endParaRPr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少時，文天祥看到學校祭供的同鄉先輩歐陽修、楊邦乂、胡銓像，謐號都叫「忠」，便立志要向他們學習。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這啟發了文天祥執效國家的士大夫精神，與日後以身殉國悉悉相關。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重要史事：狀元及第</a:t>
            </a:r>
            <a:endParaRPr/>
          </a:p>
        </p:txBody>
      </p:sp>
      <p:sp>
        <p:nvSpPr>
          <p:cNvPr id="181" name="Google Shape;18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文天祥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二十歲時，從家鄉廬陵縣富田鎮來到白鷺洲書院，從歐陽守道學習。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翌年前往臨安參加殿試，在集英殿以「法天不息」為題議論策對，針對當時的政務逐漸懈怠這一弊病，以遵循天意不懈怠作答，提出改革方案，表述政治抱負。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文天祥的答卷長達一萬多字，未打草稿，一氣呵成，考官王應麟評為「古誼若龜鑒，忠肝如鐵石」。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重要史事：狀元及第</a:t>
            </a:r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宋理宗對文天祥的觀點和才學大加讚賞，親自選拔他為進士第一，並御筆寫下一首《賜狀元文天祥已下詩》：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1516285" y="3290103"/>
            <a:ext cx="5347504" cy="2601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道久於心化未成 樂聞爾士對延英</a:t>
            </a:r>
            <a:b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誠惟不息斯文著 治豈多端在力行</a:t>
            </a:r>
            <a:b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華國以文由造理 事君務實勿沽名</a:t>
            </a:r>
            <a:b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800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得賢功用真無敵 能為皇家立太平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重要史事：狀元及第</a:t>
            </a:r>
            <a:endParaRPr/>
          </a:p>
        </p:txBody>
      </p:sp>
      <p:sp>
        <p:nvSpPr>
          <p:cNvPr id="194" name="Google Shape;194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宋理宗更認為文雲孫的本字「天祥」為「此天之祥，乃宋之瑞也。」因而對成為狀元的文雲孫賜字宋瑞，後來文雲孫易名文天祥。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重要史事：忍辱負重</a:t>
            </a:r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開慶元年（公元1272年），蒙古軍分兵三路，大舉南侵，宦官董宋臣建議理宗遷都，當時朝臣無人敢非議。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唯獨文天祥上書，請求斬殺董宋臣，以統一軍民士氣。後因建議不被朝廷採納，就自請免職回鄉。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其後文天祥出外知瑞州，改授提點江南西路刑獄，再升尚書左司郎官，多次遭台官議論而被罷職。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重要史事：忍辱負重</a:t>
            </a:r>
            <a:endParaRPr/>
          </a:p>
        </p:txBody>
      </p:sp>
      <p:sp>
        <p:nvSpPr>
          <p:cNvPr id="206" name="Google Shape;206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後來，文天祥奉命掌軍器監兼權直學士院。宰臣賈似道稱自己患病，請求致仕，用以要挾理宗，詔令沒應允。文天祥起草制誥，文辭中多有諷刺之語。當時起草誥命的內製沿襲要呈文稿審查，文天祥沒有寫，賈似道不悦，指使台臣張志立彈劾文天祥，將其罷免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文天祥受到連番政治挫敗，於是援引北宋錢若水的例子致仕，時年三十七歲。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重要史事：捨身報國</a:t>
            </a:r>
            <a:endParaRPr/>
          </a:p>
        </p:txBody>
      </p:sp>
      <p:sp>
        <p:nvSpPr>
          <p:cNvPr id="212" name="Google Shape;212;p1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557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 sz="3100">
                <a:latin typeface="DFKai-SB"/>
                <a:ea typeface="DFKai-SB"/>
                <a:cs typeface="DFKai-SB"/>
                <a:sym typeface="DFKai-SB"/>
              </a:rPr>
              <a:t>德祐元年，元軍沿長江東下，宋守將多降。文天祥罄家財為軍資，招勤王兵至五萬人，入衞臨安。</a:t>
            </a:r>
            <a:endParaRPr sz="3100"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 sz="3100">
                <a:latin typeface="DFKai-SB"/>
                <a:ea typeface="DFKai-SB"/>
                <a:cs typeface="DFKai-SB"/>
                <a:sym typeface="DFKai-SB"/>
              </a:rPr>
              <a:t>他建議將天下為四鎮，設置都督作為統帥，用以化解百年來強榦弱枝「</a:t>
            </a:r>
            <a:r>
              <a:rPr lang="zh-TW" sz="3100" b="0" i="0" u="none" strike="noStrike">
                <a:latin typeface="DFKai-SB"/>
                <a:ea typeface="DFKai-SB"/>
                <a:cs typeface="DFKai-SB"/>
                <a:sym typeface="DFKai-SB"/>
              </a:rPr>
              <a:t>敵軍到一州就破一州，到一縣就破一縣」的弊病，便能增強實力抵抗元軍。</a:t>
            </a:r>
            <a:endParaRPr sz="3100" b="0" i="0" u="none" strike="noStrike"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 sz="3100">
                <a:latin typeface="DFKai-SB"/>
                <a:ea typeface="DFKai-SB"/>
                <a:cs typeface="DFKai-SB"/>
                <a:sym typeface="DFKai-SB"/>
              </a:rPr>
              <a:t>最後文天祥戰敗被俘，面對忽必烈的賞識時，他視作「</a:t>
            </a:r>
            <a:r>
              <a:rPr lang="zh-TW" sz="3100" b="0" i="0" u="none" strike="noStrike">
                <a:solidFill>
                  <a:srgbClr val="333333"/>
                </a:solidFill>
                <a:latin typeface="DFKai-SB"/>
                <a:ea typeface="DFKai-SB"/>
                <a:cs typeface="DFKai-SB"/>
                <a:sym typeface="DFKai-SB"/>
              </a:rPr>
              <a:t>把自己平生的全部抱負拋棄」，寧願從容就義，也不降服蒙元，足見</a:t>
            </a:r>
            <a:r>
              <a:rPr lang="zh-TW" sz="3100">
                <a:latin typeface="DFKai-SB"/>
                <a:ea typeface="DFKai-SB"/>
                <a:cs typeface="DFKai-SB"/>
                <a:sym typeface="DFKai-SB"/>
              </a:rPr>
              <a:t>文天祥對大宋的貞良死節。</a:t>
            </a:r>
            <a:endParaRPr sz="3100" b="0" i="0" u="none" strike="noStrike"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7747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85" y="1837214"/>
            <a:ext cx="1235274" cy="4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062" y="4969943"/>
            <a:ext cx="1027740" cy="413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"/>
          <p:cNvGrpSpPr/>
          <p:nvPr/>
        </p:nvGrpSpPr>
        <p:grpSpPr>
          <a:xfrm>
            <a:off x="2677474" y="2431181"/>
            <a:ext cx="6837052" cy="1995637"/>
            <a:chOff x="2771739" y="2449026"/>
            <a:chExt cx="6837052" cy="1995637"/>
          </a:xfrm>
        </p:grpSpPr>
        <p:sp>
          <p:nvSpPr>
            <p:cNvPr id="220" name="Google Shape;220;p16"/>
            <p:cNvSpPr txBox="1"/>
            <p:nvPr/>
          </p:nvSpPr>
          <p:spPr>
            <a:xfrm>
              <a:off x="4585848" y="2449026"/>
              <a:ext cx="3208833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5400"/>
                <a:buFont typeface="DFKai-SB"/>
                <a:buNone/>
              </a:pPr>
              <a:r>
                <a:rPr lang="zh-TW" sz="5400" u="none" strike="noStrike" cap="none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第四章</a:t>
              </a:r>
              <a:endParaRPr/>
            </a:p>
          </p:txBody>
        </p:sp>
        <p:sp>
          <p:nvSpPr>
            <p:cNvPr id="221" name="Google Shape;221;p16"/>
            <p:cNvSpPr txBox="1"/>
            <p:nvPr/>
          </p:nvSpPr>
          <p:spPr>
            <a:xfrm>
              <a:off x="2771739" y="3429000"/>
              <a:ext cx="68370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貢獻</a:t>
              </a:r>
              <a:endParaRPr sz="6000" b="1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endParaRPr>
            </a:p>
          </p:txBody>
        </p:sp>
      </p:grpSp>
      <p:pic>
        <p:nvPicPr>
          <p:cNvPr id="222" name="Google Shape;22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7347" y="1377183"/>
            <a:ext cx="1467055" cy="120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貢獻：舉兵抗元，守護江山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8" name="Google Shape;22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文天祥一生致力抗元，既在朝廷上力排眾議抗元，又不惜傾家盪產號召天下人民共同抵抗蒙古大軍：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例如蒙古軍隊進攻南宋，宦官董宋臣游說皇帝遷都避兵，文天祥上書建策建方鎮分地防守，從民兵中選精兵，破格選用將帥。並「乞求斬處董宋臣，使民心一致」，反映文天祥不避忌朝臣反對黨，一心抗元。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又，德祐元年，元軍沿長江東下，宋守將多降。文天祥罄家財為軍資，招勤王兵至五萬人，入衞臨安。文天祥不惜散盡家財，只求保衛國都，捍衛大宋江山。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貢獻：舉兵抗元，守護江山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34" name="Google Shape;234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景炎二年五月，在各地抗元義軍和人民支持下，再攻江西，於雩都擊敗元軍，收復興國及贛州、吉州的屬縣，終因勢孤力單，敗退廣東，於祥興元年十二月在五坡嶺被俘。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被俘後，獲忽必烈召見，問道文天祥有何願望，文天祥回答：「天祥受宋恩，為宰相，安事二姓？願賜之一死足矣。（譯：祥深受宋朝的恩德，身為宰相，哪能侍奉二姓，願賜我一死就滿足了。）」此處反映了文天祥忠君愛國，寧死不屈的精神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貢獻：文學成就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0" name="Google Shape;240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文天祥詩歌的內容和風格前後迥異，成就也大為不同。學術界一般以德祐元年（1275年）他奉詔起兵勤王為界限，將其詩歌分為前後兩期。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前期詩歌，大部分都是酬唱贈答與抒懷言志之作，例如《生日和謝愛山長句》中「夜闌拂劍碧光寒，握手相期出雲表」。這些詩寫得豪邁奔放，雄健壯闊，將文天祥早期的那種蓬勃向上、積極進取的火熱情懷錶現得淋漓盡致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貢獻：文學成就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6" name="Google Shape;24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受時代背景的影響，杜甫詩歌中所展現出符合儒家傳統倫理觀的性情，正與文天祥提出的「性情」互相契合。文天祥邊塞詩中的渾然正氣波及甚廣，不僅在當時，對後世亦影響甚深。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文天祥後期被元兵囚禁期間，詩風主要受到杜甫的影響，他通過詩歌記錄了時事和自身遭遇。 《指南錄》中的大部分篇章描繪了文天祥被俘后北行的艱難境遇，但他展現了堅韌不拔的鬥志，將國家的命運視為自己的責任，並以史詩般的方式記錄下來。《指南後錄》則深刻表達了文天祥的詩歌思想，表現出強烈的情感。 它也是文學史上表達愛國精神和民族正氣最為突出的作品，展示了文天祥自我激勵和忠誠的精神。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貢獻：文學成就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52" name="Google Shape;25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此外，在《過零丁洋》、《正氣歌》中，還有「人生自古誰無死，留取丹心照汗青」、「天地有正氣，雜然賦流形」</a:t>
            </a:r>
            <a:r>
              <a:rPr lang="zh-TW" b="0" i="0" u="none" strike="noStrike">
                <a:latin typeface="DFKai-SB"/>
                <a:ea typeface="DFKai-SB"/>
                <a:cs typeface="DFKai-SB"/>
                <a:sym typeface="DFKai-SB"/>
              </a:rPr>
              <a:t>充分表現出他愛國，不願屈服於外族，誓死與國家命運共存亡的愛國之情。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這樣的名句流傳千古，激勵了後世眾多為理想而奮鬥的仁人志士。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85" y="1837214"/>
            <a:ext cx="1235274" cy="49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062" y="4969943"/>
            <a:ext cx="1027740" cy="4137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9" name="Google Shape;259;p22"/>
          <p:cNvGrpSpPr/>
          <p:nvPr/>
        </p:nvGrpSpPr>
        <p:grpSpPr>
          <a:xfrm>
            <a:off x="2677474" y="2431181"/>
            <a:ext cx="6837052" cy="1995637"/>
            <a:chOff x="2771739" y="2449026"/>
            <a:chExt cx="6837052" cy="1995637"/>
          </a:xfrm>
        </p:grpSpPr>
        <p:sp>
          <p:nvSpPr>
            <p:cNvPr id="260" name="Google Shape;260;p22"/>
            <p:cNvSpPr txBox="1"/>
            <p:nvPr/>
          </p:nvSpPr>
          <p:spPr>
            <a:xfrm>
              <a:off x="4585848" y="2449026"/>
              <a:ext cx="3208833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5400"/>
                <a:buFont typeface="DFKai-SB"/>
                <a:buNone/>
              </a:pPr>
              <a:r>
                <a:rPr lang="zh-TW" sz="5400" u="none" strike="noStrike" cap="none">
                  <a:solidFill>
                    <a:srgbClr val="262626"/>
                  </a:solidFill>
                  <a:latin typeface="DFKai-SB"/>
                  <a:ea typeface="DFKai-SB"/>
                  <a:cs typeface="DFKai-SB"/>
                  <a:sym typeface="DFKai-SB"/>
                </a:rPr>
                <a:t>第五章</a:t>
              </a:r>
              <a:endParaRPr/>
            </a:p>
          </p:txBody>
        </p:sp>
        <p:sp>
          <p:nvSpPr>
            <p:cNvPr id="261" name="Google Shape;261;p22"/>
            <p:cNvSpPr txBox="1"/>
            <p:nvPr/>
          </p:nvSpPr>
          <p:spPr>
            <a:xfrm>
              <a:off x="2771739" y="3429000"/>
              <a:ext cx="68370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dk1"/>
                  </a:solidFill>
                  <a:latin typeface="KaiTi"/>
                  <a:ea typeface="KaiTi"/>
                  <a:cs typeface="KaiTi"/>
                  <a:sym typeface="KaiTi"/>
                </a:rPr>
                <a:t>評價</a:t>
              </a:r>
              <a:endParaRPr sz="6000" b="1">
                <a:solidFill>
                  <a:schemeClr val="dk1"/>
                </a:solidFill>
                <a:latin typeface="KaiTi"/>
                <a:ea typeface="KaiTi"/>
                <a:cs typeface="KaiTi"/>
                <a:sym typeface="KaiTi"/>
              </a:endParaRPr>
            </a:p>
          </p:txBody>
        </p:sp>
      </p:grpSp>
      <p:pic>
        <p:nvPicPr>
          <p:cNvPr id="262" name="Google Shape;262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7347" y="1377183"/>
            <a:ext cx="1467055" cy="120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評價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1722697" y="4877027"/>
            <a:ext cx="8746603" cy="122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（南宋）王積翁：「南人無如天祥者。」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——《宋史．卷四百一十八．列傳第一百七十七》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69" name="Google Shape;269;p23" descr="王積翁_百度百科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7249" y="1690688"/>
            <a:ext cx="2857500" cy="2857500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評價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838198" y="4448103"/>
            <a:ext cx="10515599" cy="187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「雖功業不能以尺寸，而志節昭灼乎終古。南北之人無問識與不識，莫不流涕驚歎，樂道其平生。自古節義之大臣，蓋不若是之烈雲。」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——鄧光薦《宋丞相文天祥墓誌銘》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76" name="Google Shape;27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7248" y="1378172"/>
            <a:ext cx="2857500" cy="2857500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評價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82" name="Google Shape;282;p25"/>
          <p:cNvSpPr txBox="1"/>
          <p:nvPr/>
        </p:nvSpPr>
        <p:spPr>
          <a:xfrm>
            <a:off x="838198" y="3955287"/>
            <a:ext cx="10515599" cy="239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「……若文天祥，忠誠之心不徒出於一時之激，久而彌勵，浩然之氣，與日月爭光。該志士仁人欲伸大義於天下者，不以成敗利鈍動其心。……兵敗被執，視死如歸。」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——（清）愛新覺羅．弘曆《文天祥論》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83" name="Google Shape;283;p25"/>
          <p:cNvPicPr preferRelativeResize="0"/>
          <p:nvPr/>
        </p:nvPicPr>
        <p:blipFill rotWithShape="1">
          <a:blip r:embed="rId3">
            <a:alphaModFix/>
          </a:blip>
          <a:srcRect t="12687" b="12687"/>
          <a:stretch/>
        </p:blipFill>
        <p:spPr>
          <a:xfrm>
            <a:off x="4667248" y="1027906"/>
            <a:ext cx="2857500" cy="2857500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評價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89" name="Google Shape;289;p26"/>
          <p:cNvSpPr txBox="1"/>
          <p:nvPr/>
        </p:nvSpPr>
        <p:spPr>
          <a:xfrm>
            <a:off x="838201" y="3950658"/>
            <a:ext cx="10515599" cy="239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「尤其是文天祥忠君愛國的精神，和崇高偉大的人格，更不祗江西一省之光榮，實堪代表整個中華民族之精神與人格，而為整個民族萬古不磨的光榮。」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——（民國）蔣介石《立志為學與服務》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90" name="Google Shape;290;p26"/>
          <p:cNvPicPr preferRelativeResize="0"/>
          <p:nvPr/>
        </p:nvPicPr>
        <p:blipFill rotWithShape="1">
          <a:blip r:embed="rId3">
            <a:alphaModFix/>
          </a:blip>
          <a:srcRect b="24240"/>
          <a:stretch/>
        </p:blipFill>
        <p:spPr>
          <a:xfrm>
            <a:off x="4667249" y="1027906"/>
            <a:ext cx="2857500" cy="2857500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文天祥與香港</a:t>
            </a:r>
            <a:endParaRPr/>
          </a:p>
        </p:txBody>
      </p:sp>
      <p:sp>
        <p:nvSpPr>
          <p:cNvPr id="296" name="Google Shape;296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文天祥的愛國情操受到後人歌頌，例如</a:t>
            </a:r>
            <a:r>
              <a:rPr lang="zh-TW" b="0" i="0" u="none" strike="noStrike">
                <a:latin typeface="DFKai-SB"/>
                <a:ea typeface="DFKai-SB"/>
                <a:cs typeface="DFKai-SB"/>
                <a:sym typeface="DFKai-SB"/>
              </a:rPr>
              <a:t>元至治三年（公元1323年），吉安郡學奉文天祥像於先賢堂，和歐陽修、楊邦乂、胡銓、周必大、楊萬里並列。</a:t>
            </a:r>
            <a:endParaRPr b="0" i="0" u="none" strike="noStrike">
              <a:latin typeface="DFKai-SB"/>
              <a:ea typeface="DFKai-SB"/>
              <a:cs typeface="DFKai-SB"/>
              <a:sym typeface="DFKai-SB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終明一代，宣城、温州、汀州、潮陽、五坡嶺、崖山、大興均興建了文天祥的紀念祠堂，乃至香港亦不乏對文天祥的紀念。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文天祥與香港</a:t>
            </a:r>
            <a:endParaRPr/>
          </a:p>
        </p:txBody>
      </p:sp>
      <p:sp>
        <p:nvSpPr>
          <p:cNvPr id="302" name="Google Shape;302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zh-TW" b="0" i="0" u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香港設有文天祥公園紀念精忠報國的南宋名臣文天祥。公園內六米高的銅像屹立於公園的最高處，令人肅然起敬，銅像後有一幅雕工極之精美的大石碑，詳盡地描述文天祥的生平事蹟，石碑還刻上文天祥被元軍囚禁其間所寫的《正氣歌》，其英勇、氣節和愛國精神更震撼每一位遊人的心靈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9658" y="498393"/>
            <a:ext cx="8192683" cy="5461789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9"/>
          <p:cNvSpPr txBox="1"/>
          <p:nvPr/>
        </p:nvSpPr>
        <p:spPr>
          <a:xfrm>
            <a:off x="6776021" y="5992297"/>
            <a:ext cx="34163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香港文天祥公園，文天祥銅像。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FKai-SB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參考資料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14" name="Google Shape;314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脫脫：〈文天祥傳〉，《宋史》卷四百一十八。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於躍明：〈淺析文天祥詩歌的前後分期〉，《大眾文藝》，2010年第25期，頁168。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李曉丹：〈南宋邊塞詩研究〉，西南交通大學，2018年。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民政事務總署：〈文天祥公園〉，https://www.gohk.gov.hk/tc/spots/spot_detail.php?spot=Man+Tin+Cheung+Park（2024年4月23日）。</a:t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1"/>
          <p:cNvSpPr txBox="1"/>
          <p:nvPr/>
        </p:nvSpPr>
        <p:spPr>
          <a:xfrm>
            <a:off x="2151651" y="2351782"/>
            <a:ext cx="798167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主辦：國史教育中心（香港）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贊助：優質教育基金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製作：國史青年委員  鍾卓弘同學（CUHK）</a:t>
            </a:r>
            <a:endParaRPr/>
          </a:p>
        </p:txBody>
      </p:sp>
      <p:sp>
        <p:nvSpPr>
          <p:cNvPr id="320" name="Google Shape;320;p31"/>
          <p:cNvSpPr txBox="1"/>
          <p:nvPr/>
        </p:nvSpPr>
        <p:spPr>
          <a:xfrm>
            <a:off x="507521" y="4191346"/>
            <a:ext cx="1117695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【版權聲明】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我們尊重原創，也注重分享。片中部分內容來自網際網路，版權歸原作者所有， 僅供學習參考之用，禁止用於商業用途。如無意侵犯了公司或個人的知識產權，請與我們聯絡：info@cnhe-hk.org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【製作日期】 2024年10月</a:t>
            </a: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佈景主題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2652</Words>
  <Application>Microsoft Office PowerPoint</Application>
  <PresentationFormat>Widescreen</PresentationFormat>
  <Paragraphs>136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KaiTi</vt:lpstr>
      <vt:lpstr>Microsoft Yahei</vt:lpstr>
      <vt:lpstr>DFKai-SB</vt:lpstr>
      <vt:lpstr>Arial</vt:lpstr>
      <vt:lpstr>Calibri</vt:lpstr>
      <vt:lpstr>佈景主題1</vt:lpstr>
      <vt:lpstr>PowerPoint Presentation</vt:lpstr>
      <vt:lpstr>PowerPoint Presentation</vt:lpstr>
      <vt:lpstr>PowerPoint Presentation</vt:lpstr>
      <vt:lpstr>時代背景</vt:lpstr>
      <vt:lpstr>PowerPoint Presentation</vt:lpstr>
      <vt:lpstr>人物簡介</vt:lpstr>
      <vt:lpstr>PowerPoint Presentation</vt:lpstr>
      <vt:lpstr>生平簡介</vt:lpstr>
      <vt:lpstr>重要史事：幼受啟發</vt:lpstr>
      <vt:lpstr>重要史事：狀元及第</vt:lpstr>
      <vt:lpstr>重要史事：狀元及第</vt:lpstr>
      <vt:lpstr>重要史事：狀元及第</vt:lpstr>
      <vt:lpstr>重要史事：忍辱負重</vt:lpstr>
      <vt:lpstr>重要史事：忍辱負重</vt:lpstr>
      <vt:lpstr>重要史事：捨身報國</vt:lpstr>
      <vt:lpstr>PowerPoint Presentation</vt:lpstr>
      <vt:lpstr>貢獻：舉兵抗元，守護江山</vt:lpstr>
      <vt:lpstr>貢獻：舉兵抗元，守護江山</vt:lpstr>
      <vt:lpstr>貢獻：文學成就</vt:lpstr>
      <vt:lpstr>貢獻：文學成就</vt:lpstr>
      <vt:lpstr>貢獻：文學成就</vt:lpstr>
      <vt:lpstr>PowerPoint Presentation</vt:lpstr>
      <vt:lpstr>評價</vt:lpstr>
      <vt:lpstr>評價</vt:lpstr>
      <vt:lpstr>評價</vt:lpstr>
      <vt:lpstr>評價</vt:lpstr>
      <vt:lpstr>文天祥與香港</vt:lpstr>
      <vt:lpstr>文天祥與香港</vt:lpstr>
      <vt:lpstr>PowerPoint Presentation</vt:lpstr>
      <vt:lpstr>參考資料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Cheuk Wang Chung</dc:creator>
  <cp:lastModifiedBy>Wing Yan Tan</cp:lastModifiedBy>
  <cp:revision>1</cp:revision>
  <dcterms:created xsi:type="dcterms:W3CDTF">2024-04-24T13:48:53Z</dcterms:created>
  <dcterms:modified xsi:type="dcterms:W3CDTF">2026-01-26T02:52:15Z</dcterms:modified>
</cp:coreProperties>
</file>