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25"/>
  </p:notesMasterIdLst>
  <p:sldIdLst>
    <p:sldId id="297" r:id="rId2"/>
    <p:sldId id="291" r:id="rId3"/>
    <p:sldId id="334" r:id="rId4"/>
    <p:sldId id="277" r:id="rId5"/>
    <p:sldId id="335" r:id="rId6"/>
    <p:sldId id="307" r:id="rId7"/>
    <p:sldId id="336" r:id="rId8"/>
    <p:sldId id="308" r:id="rId9"/>
    <p:sldId id="337" r:id="rId10"/>
    <p:sldId id="306" r:id="rId11"/>
    <p:sldId id="305" r:id="rId12"/>
    <p:sldId id="304" r:id="rId13"/>
    <p:sldId id="303" r:id="rId14"/>
    <p:sldId id="338" r:id="rId15"/>
    <p:sldId id="302" r:id="rId16"/>
    <p:sldId id="301" r:id="rId17"/>
    <p:sldId id="328" r:id="rId18"/>
    <p:sldId id="329" r:id="rId19"/>
    <p:sldId id="331" r:id="rId20"/>
    <p:sldId id="332" r:id="rId21"/>
    <p:sldId id="300" r:id="rId22"/>
    <p:sldId id="279" r:id="rId23"/>
    <p:sldId id="339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C399AF-DA83-407D-8D66-449E5A040F41}" v="23" dt="2026-01-26T03:10:14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>
        <p:scale>
          <a:sx n="80" d="100"/>
          <a:sy n="80" d="100"/>
        </p:scale>
        <p:origin x="632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g Yan Tan" userId="2cd846a845ff32d0" providerId="LiveId" clId="{EBC1DA5D-811C-4BE7-AB10-E2EE4F881665}"/>
    <pc:docChg chg="undo custSel modSld">
      <pc:chgData name="Wing Yan Tan" userId="2cd846a845ff32d0" providerId="LiveId" clId="{EBC1DA5D-811C-4BE7-AB10-E2EE4F881665}" dt="2026-01-26T03:11:15.627" v="261" actId="14734"/>
      <pc:docMkLst>
        <pc:docMk/>
      </pc:docMkLst>
      <pc:sldChg chg="modSp mod">
        <pc:chgData name="Wing Yan Tan" userId="2cd846a845ff32d0" providerId="LiveId" clId="{EBC1DA5D-811C-4BE7-AB10-E2EE4F881665}" dt="2026-01-26T03:11:15.627" v="261" actId="14734"/>
        <pc:sldMkLst>
          <pc:docMk/>
          <pc:sldMk cId="0" sldId="308"/>
        </pc:sldMkLst>
        <pc:graphicFrameChg chg="mod modGraphic">
          <ac:chgData name="Wing Yan Tan" userId="2cd846a845ff32d0" providerId="LiveId" clId="{EBC1DA5D-811C-4BE7-AB10-E2EE4F881665}" dt="2026-01-26T03:11:15.627" v="261" actId="14734"/>
          <ac:graphicFrameMkLst>
            <pc:docMk/>
            <pc:sldMk cId="0" sldId="308"/>
            <ac:graphicFrameMk id="9" creationId="{F23559F6-822D-51F8-91C5-791431ECD28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0AFBA-5579-46B4-A189-6B920D0732C9}" type="datetimeFigureOut">
              <a:rPr lang="zh-HK" altLang="en-US" smtClean="0"/>
              <a:t>26/1/2026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43819-01FD-485A-88EA-D5EC2471227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4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95697C8E-99F2-AA65-DDB7-EE8D3612D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6" y="6332622"/>
            <a:ext cx="2521527" cy="32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7" descr="一張含有 圖形, 字型, 平面設計, 標誌 的圖片&#10;&#10;自動產生的描述">
            <a:extLst>
              <a:ext uri="{FF2B5EF4-FFF2-40B4-BE49-F238E27FC236}">
                <a16:creationId xmlns:a16="http://schemas.microsoft.com/office/drawing/2014/main" id="{74A8EBC4-3EF0-AD6C-EA42-29F6F4048C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239" y="6284042"/>
            <a:ext cx="1606695" cy="5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05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9858141-C335-494E-ACA2-1AD88E8D1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18" y="6332622"/>
            <a:ext cx="2521527" cy="32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7" descr="一張含有 圖形, 字型, 平面設計, 標誌 的圖片&#10;&#10;自動產生的描述">
            <a:extLst>
              <a:ext uri="{FF2B5EF4-FFF2-40B4-BE49-F238E27FC236}">
                <a16:creationId xmlns:a16="http://schemas.microsoft.com/office/drawing/2014/main" id="{4EAF7215-7153-7E5F-88AF-D7DF18E019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239" y="6284042"/>
            <a:ext cx="1606695" cy="5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7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653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圖片 7" descr="一張含有 圖形, 字型, 平面設計, 標誌 的圖片&#10;&#10;自動產生的描述">
            <a:extLst>
              <a:ext uri="{FF2B5EF4-FFF2-40B4-BE49-F238E27FC236}">
                <a16:creationId xmlns:a16="http://schemas.microsoft.com/office/drawing/2014/main" id="{159E295A-B7B5-93D8-275C-BC1C69FA73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239" y="6284042"/>
            <a:ext cx="1606695" cy="5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3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圖片 9" descr="一張含有 圖形, 字型, 平面設計, 標誌 的圖片&#10;&#10;自動產生的描述">
            <a:extLst>
              <a:ext uri="{FF2B5EF4-FFF2-40B4-BE49-F238E27FC236}">
                <a16:creationId xmlns:a16="http://schemas.microsoft.com/office/drawing/2014/main" id="{1DF37F89-91D4-6622-6658-11E704AEEE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239" y="6284042"/>
            <a:ext cx="1606695" cy="5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26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圖片 5" descr="一張含有 圖形, 字型, 平面設計, 標誌 的圖片&#10;&#10;自動產生的描述">
            <a:extLst>
              <a:ext uri="{FF2B5EF4-FFF2-40B4-BE49-F238E27FC236}">
                <a16:creationId xmlns:a16="http://schemas.microsoft.com/office/drawing/2014/main" id="{052EA5E4-C22C-FAF9-DE6E-AA8DBE68C2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239" y="6284042"/>
            <a:ext cx="1606695" cy="5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81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圖片 4" descr="一張含有 圖形, 字型, 平面設計, 標誌 的圖片&#10;&#10;自動產生的描述">
            <a:extLst>
              <a:ext uri="{FF2B5EF4-FFF2-40B4-BE49-F238E27FC236}">
                <a16:creationId xmlns:a16="http://schemas.microsoft.com/office/drawing/2014/main" id="{ACEA06FE-7E93-F7BD-DD8F-3FDAA1BD2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239" y="6284042"/>
            <a:ext cx="1606695" cy="5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0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831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7625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861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46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72CCCEA-BFD7-4700-9513-7C6DA186884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7DDCD30-1C2F-45AF-8FF4-060EBDA9E92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3683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nhe-hk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>
            <a:extLst>
              <a:ext uri="{FF2B5EF4-FFF2-40B4-BE49-F238E27FC236}">
                <a16:creationId xmlns:a16="http://schemas.microsoft.com/office/drawing/2014/main" id="{DCA80021-9910-5B29-9690-D008FDB49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3" y="3290909"/>
            <a:ext cx="8361229" cy="984885"/>
          </a:xfrm>
        </p:spPr>
        <p:txBody>
          <a:bodyPr/>
          <a:lstStyle/>
          <a:p>
            <a:r>
              <a:rPr lang="zh-TW" altLang="en-US" sz="7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南宋．文天祥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26DCE95-AC4E-8E69-CE08-013A8A450727}"/>
              </a:ext>
            </a:extLst>
          </p:cNvPr>
          <p:cNvSpPr txBox="1"/>
          <p:nvPr/>
        </p:nvSpPr>
        <p:spPr>
          <a:xfrm>
            <a:off x="2087415" y="4946209"/>
            <a:ext cx="80171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年度中國歷史人物選舉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2024</a:t>
            </a:r>
            <a:endParaRPr lang="zh-HK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9E3E561-5E40-9743-3DCC-8817442ADAB5}"/>
              </a:ext>
            </a:extLst>
          </p:cNvPr>
          <p:cNvSpPr txBox="1"/>
          <p:nvPr/>
        </p:nvSpPr>
        <p:spPr>
          <a:xfrm>
            <a:off x="4738253" y="4364780"/>
            <a:ext cx="27154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dirty="0"/>
              <a:t>【</a:t>
            </a:r>
            <a:r>
              <a:rPr lang="zh-CN" altLang="en-US" sz="2600" dirty="0"/>
              <a:t>啟蒙版</a:t>
            </a:r>
            <a:r>
              <a:rPr lang="en-US" altLang="zh-CN" sz="2600" dirty="0"/>
              <a:t>】</a:t>
            </a:r>
            <a:endParaRPr lang="zh-HK" altLang="en-US" sz="2600" dirty="0"/>
          </a:p>
        </p:txBody>
      </p:sp>
      <p:pic>
        <p:nvPicPr>
          <p:cNvPr id="2" name="Picture 2" descr="文天祥 ✍史述｜翼報">
            <a:extLst>
              <a:ext uri="{FF2B5EF4-FFF2-40B4-BE49-F238E27FC236}">
                <a16:creationId xmlns:a16="http://schemas.microsoft.com/office/drawing/2014/main" id="{2D01EC34-EE59-6F6F-E04E-B99C6DA848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" t="6936" r="2712" b="35277"/>
          <a:stretch/>
        </p:blipFill>
        <p:spPr bwMode="auto">
          <a:xfrm>
            <a:off x="4914897" y="807720"/>
            <a:ext cx="2362199" cy="23942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04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說文字: 雙折線加上框線和強調線 1">
            <a:extLst>
              <a:ext uri="{FF2B5EF4-FFF2-40B4-BE49-F238E27FC236}">
                <a16:creationId xmlns:a16="http://schemas.microsoft.com/office/drawing/2014/main" id="{6D33186A-AA84-CB5E-C46B-54D412714D08}"/>
              </a:ext>
            </a:extLst>
          </p:cNvPr>
          <p:cNvSpPr/>
          <p:nvPr/>
        </p:nvSpPr>
        <p:spPr>
          <a:xfrm>
            <a:off x="5600256" y="5784894"/>
            <a:ext cx="3772344" cy="794327"/>
          </a:xfrm>
          <a:prstGeom prst="accentBorderCallout3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圖說文字: 雙折線加上框線和強調線 17">
            <a:extLst>
              <a:ext uri="{FF2B5EF4-FFF2-40B4-BE49-F238E27FC236}">
                <a16:creationId xmlns:a16="http://schemas.microsoft.com/office/drawing/2014/main" id="{654E5389-0C3F-839C-34CD-AA31A2D9C3DA}"/>
              </a:ext>
            </a:extLst>
          </p:cNvPr>
          <p:cNvSpPr/>
          <p:nvPr/>
        </p:nvSpPr>
        <p:spPr>
          <a:xfrm>
            <a:off x="4816621" y="4746058"/>
            <a:ext cx="3371273" cy="794327"/>
          </a:xfrm>
          <a:prstGeom prst="accentBorderCallout3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圖說文字: 雙折線加上框線和強調線 16">
            <a:extLst>
              <a:ext uri="{FF2B5EF4-FFF2-40B4-BE49-F238E27FC236}">
                <a16:creationId xmlns:a16="http://schemas.microsoft.com/office/drawing/2014/main" id="{0D6469D8-48BB-54A2-B6E6-7CC0B6947BE1}"/>
              </a:ext>
            </a:extLst>
          </p:cNvPr>
          <p:cNvSpPr/>
          <p:nvPr/>
        </p:nvSpPr>
        <p:spPr>
          <a:xfrm>
            <a:off x="3860729" y="3707222"/>
            <a:ext cx="3371273" cy="794327"/>
          </a:xfrm>
          <a:prstGeom prst="accentBorderCallout3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圖說文字: 雙折線加上框線和強調線 15">
            <a:extLst>
              <a:ext uri="{FF2B5EF4-FFF2-40B4-BE49-F238E27FC236}">
                <a16:creationId xmlns:a16="http://schemas.microsoft.com/office/drawing/2014/main" id="{59B2FF06-D2FA-9C94-0739-FF7FFD87B026}"/>
              </a:ext>
            </a:extLst>
          </p:cNvPr>
          <p:cNvSpPr/>
          <p:nvPr/>
        </p:nvSpPr>
        <p:spPr>
          <a:xfrm>
            <a:off x="2927784" y="2668386"/>
            <a:ext cx="3371273" cy="794327"/>
          </a:xfrm>
          <a:prstGeom prst="accentBorderCallout3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圖說文字: 雙折線加上框線和強調線 14">
            <a:extLst>
              <a:ext uri="{FF2B5EF4-FFF2-40B4-BE49-F238E27FC236}">
                <a16:creationId xmlns:a16="http://schemas.microsoft.com/office/drawing/2014/main" id="{3253D874-FEC0-1333-1C05-3DB898921D0D}"/>
              </a:ext>
            </a:extLst>
          </p:cNvPr>
          <p:cNvSpPr/>
          <p:nvPr/>
        </p:nvSpPr>
        <p:spPr>
          <a:xfrm>
            <a:off x="1911927" y="1691640"/>
            <a:ext cx="3371273" cy="794327"/>
          </a:xfrm>
          <a:prstGeom prst="accentBorderCallout3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4EF1DBE-379A-5BAA-6045-5187F057901E}"/>
              </a:ext>
            </a:extLst>
          </p:cNvPr>
          <p:cNvSpPr txBox="1"/>
          <p:nvPr/>
        </p:nvSpPr>
        <p:spPr>
          <a:xfrm>
            <a:off x="1029853" y="633349"/>
            <a:ext cx="2068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/>
              <a:t>目錄</a:t>
            </a:r>
            <a:endParaRPr lang="zh-HK" altLang="en-US" sz="5400" dirty="0"/>
          </a:p>
        </p:txBody>
      </p:sp>
      <p:pic>
        <p:nvPicPr>
          <p:cNvPr id="2052" name="Picture 4" descr="国风经典png图片素材下载-国风经典背景图片素材-佳库网">
            <a:extLst>
              <a:ext uri="{FF2B5EF4-FFF2-40B4-BE49-F238E27FC236}">
                <a16:creationId xmlns:a16="http://schemas.microsoft.com/office/drawing/2014/main" id="{64615053-6DA3-6E9D-8604-4CEB138AF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7"/>
          <a:stretch/>
        </p:blipFill>
        <p:spPr bwMode="auto">
          <a:xfrm>
            <a:off x="7993931" y="398216"/>
            <a:ext cx="4198069" cy="509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11">
            <a:extLst>
              <a:ext uri="{FF2B5EF4-FFF2-40B4-BE49-F238E27FC236}">
                <a16:creationId xmlns:a16="http://schemas.microsoft.com/office/drawing/2014/main" id="{BBBCC20E-7C82-DEDD-6BE5-98AA6DC38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326" y="1528597"/>
            <a:ext cx="9444182" cy="50049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800" dirty="0"/>
              <a:t>一、時代背景</a:t>
            </a:r>
            <a:endParaRPr lang="en-US" altLang="zh-CN" sz="3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800" dirty="0"/>
              <a:t>    二、人物簡介</a:t>
            </a:r>
            <a:endParaRPr lang="en-US" altLang="zh-CN" sz="3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800" dirty="0"/>
              <a:t>        三、生平簡介</a:t>
            </a:r>
            <a:endParaRPr lang="en-US" altLang="zh-CN" sz="3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800" dirty="0"/>
              <a:t>            四、重要史事</a:t>
            </a:r>
            <a:endParaRPr lang="en-US" altLang="zh-CN" sz="3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HK" sz="3800" dirty="0"/>
              <a:t>               </a:t>
            </a:r>
            <a:r>
              <a:rPr lang="zh-CN" altLang="en-US" sz="3800" dirty="0"/>
              <a:t>五、貢獻與評價</a:t>
            </a:r>
            <a:endParaRPr lang="zh-HK" altLang="en-US" sz="3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圖: 多重文件 21">
            <a:extLst>
              <a:ext uri="{FF2B5EF4-FFF2-40B4-BE49-F238E27FC236}">
                <a16:creationId xmlns:a16="http://schemas.microsoft.com/office/drawing/2014/main" id="{7315BFD0-87F9-ABE5-D84D-4102E5F73260}"/>
              </a:ext>
            </a:extLst>
          </p:cNvPr>
          <p:cNvSpPr/>
          <p:nvPr/>
        </p:nvSpPr>
        <p:spPr>
          <a:xfrm>
            <a:off x="2095840" y="2441003"/>
            <a:ext cx="8361229" cy="1717963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CD856C2F-97DA-CD7B-076C-6AEDAF113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/>
          <a:lstStyle/>
          <a:p>
            <a:r>
              <a:rPr lang="zh-CN" altLang="en-US" dirty="0"/>
              <a:t>一、時代背景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10915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067435" y="394514"/>
            <a:ext cx="3126105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楷体" panose="02010609060101010101" charset="-122"/>
                <a:ea typeface="楷体" panose="02010609060101010101" charset="-122"/>
                <a:sym typeface="+mn-ea"/>
              </a:rPr>
              <a:t>時代背景</a:t>
            </a:r>
          </a:p>
        </p:txBody>
      </p:sp>
      <p:pic>
        <p:nvPicPr>
          <p:cNvPr id="4" name="Picture 2" descr="南宋- 維基百科，自由的百科全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265" y="1163955"/>
            <a:ext cx="5466080" cy="3982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36295" y="1471519"/>
            <a:ext cx="4619625" cy="353943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marL="457200" indent="-457200" algn="l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楷体" panose="02010609060101010101" charset="-122"/>
                <a:ea typeface="楷体" panose="02010609060101010101" charset="-122"/>
              </a:rPr>
              <a:t>南宋時期，國家雖然在南方穩定下來，但也經歷許多戰亂。</a:t>
            </a:r>
          </a:p>
          <a:p>
            <a:pPr algn="l"/>
            <a:endParaRPr lang="en-US" altLang="zh-CN" sz="2800" dirty="0"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endParaRPr lang="zh-CN" altLang="en-US" sz="2800" dirty="0">
              <a:latin typeface="楷体" panose="02010609060101010101" charset="-122"/>
              <a:ea typeface="楷体" panose="02010609060101010101" charset="-122"/>
            </a:endParaRPr>
          </a:p>
          <a:p>
            <a:pPr marL="457200" indent="-457200" algn="l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楷体" panose="02010609060101010101" charset="-122"/>
                <a:ea typeface="楷体" panose="02010609060101010101" charset="-122"/>
              </a:rPr>
              <a:t>宋朝和蒙古合作想打敗金國，但沒成功，反而引來了蒙古的入侵。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28287" y="5339812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dirty="0"/>
              <a:t>南宋政府同時面對金、西夏及蒙元的威脅。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圖: 多重文件 21">
            <a:extLst>
              <a:ext uri="{FF2B5EF4-FFF2-40B4-BE49-F238E27FC236}">
                <a16:creationId xmlns:a16="http://schemas.microsoft.com/office/drawing/2014/main" id="{BCE3781E-8275-0B28-D44F-E74A09B96446}"/>
              </a:ext>
            </a:extLst>
          </p:cNvPr>
          <p:cNvSpPr/>
          <p:nvPr/>
        </p:nvSpPr>
        <p:spPr>
          <a:xfrm>
            <a:off x="1915385" y="2409924"/>
            <a:ext cx="8361229" cy="1717963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CF7EE5B0-31E0-FA05-BF32-997AD43E3C47}"/>
              </a:ext>
            </a:extLst>
          </p:cNvPr>
          <p:cNvSpPr txBox="1">
            <a:spLocks/>
          </p:cNvSpPr>
          <p:nvPr/>
        </p:nvSpPr>
        <p:spPr>
          <a:xfrm>
            <a:off x="3791531" y="2955141"/>
            <a:ext cx="4106376" cy="8151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HK" altLang="en-US" dirty="0"/>
          </a:p>
        </p:txBody>
      </p:sp>
      <p:sp>
        <p:nvSpPr>
          <p:cNvPr id="2" name="標題 3">
            <a:extLst>
              <a:ext uri="{FF2B5EF4-FFF2-40B4-BE49-F238E27FC236}">
                <a16:creationId xmlns:a16="http://schemas.microsoft.com/office/drawing/2014/main" id="{4C56E55D-0303-818E-8367-19330BF6A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/>
          <a:lstStyle/>
          <a:p>
            <a:r>
              <a:rPr lang="zh-CN" altLang="en-US" dirty="0"/>
              <a:t>二、人物簡介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58436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5375" y="1590264"/>
            <a:ext cx="9503410" cy="4093428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文天祥（1236年－1283年），是南宋的一位偉大人物。他的原名是雲孫，出生在江西省。考上進士後，他改名為天祥，字履善。</a:t>
            </a:r>
          </a:p>
          <a:p>
            <a:pPr algn="l"/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文天祥在皇帝親自主持的考試中被選為狀元。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文天祥帶領軍隊對抗蒙古。雖然他被抓住了，但他寧死不屈，最終為國犧牲。因為他的勇敢和忠誠，他和陸秀夫、張世傑一起被稱為「宋末三傑」。明朝時，人們追封他為「忠烈」。</a:t>
            </a: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1032959" y="551880"/>
            <a:ext cx="2615677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defRPr>
            </a:lvl1pPr>
          </a:lstStyle>
          <a:p>
            <a:r>
              <a:rPr lang="zh-TW" altLang="en-US" sz="4400" b="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人物簡介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圖: 多重文件 21">
            <a:extLst>
              <a:ext uri="{FF2B5EF4-FFF2-40B4-BE49-F238E27FC236}">
                <a16:creationId xmlns:a16="http://schemas.microsoft.com/office/drawing/2014/main" id="{94AD7E24-85F2-28F6-A732-EFC6933DB30E}"/>
              </a:ext>
            </a:extLst>
          </p:cNvPr>
          <p:cNvSpPr/>
          <p:nvPr/>
        </p:nvSpPr>
        <p:spPr>
          <a:xfrm>
            <a:off x="2095840" y="2441003"/>
            <a:ext cx="8361229" cy="1717963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標題 3">
            <a:extLst>
              <a:ext uri="{FF2B5EF4-FFF2-40B4-BE49-F238E27FC236}">
                <a16:creationId xmlns:a16="http://schemas.microsoft.com/office/drawing/2014/main" id="{04E64419-6A01-C4BD-5EFE-B3470DA5F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/>
          <a:lstStyle/>
          <a:p>
            <a:r>
              <a:rPr lang="zh-CN" altLang="en-US" dirty="0"/>
              <a:t>三、生平簡介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9719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5098" y="496645"/>
            <a:ext cx="2607310" cy="769441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TW" altLang="en-US" sz="4400" dirty="0">
                <a:latin typeface="楷体" panose="02010609060101010101" charset="-122"/>
                <a:ea typeface="楷体" panose="02010609060101010101" charset="-122"/>
                <a:sym typeface="+mn-ea"/>
              </a:rPr>
              <a:t>生平簡介</a:t>
            </a:r>
            <a:endParaRPr lang="zh-CN" altLang="en-US" sz="440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23559F6-822D-51F8-91C5-791431ECD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344902"/>
              </p:ext>
            </p:extLst>
          </p:nvPr>
        </p:nvGraphicFramePr>
        <p:xfrm>
          <a:off x="1630338" y="1485482"/>
          <a:ext cx="9707283" cy="4622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7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5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4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02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公元及年號</a:t>
                      </a:r>
                      <a:endParaRPr lang="en-US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歲數</a:t>
                      </a:r>
                      <a:endParaRPr lang="en-US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事件</a:t>
                      </a:r>
                      <a:endParaRPr lang="en-US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b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寶祐四年（公元</a:t>
                      </a:r>
                      <a:r>
                        <a:rPr lang="en-US" altLang="zh-TW" sz="1800" b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1256</a:t>
                      </a:r>
                      <a:r>
                        <a:rPr lang="zh-TW" altLang="en-US" sz="1800" b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dirty="0">
                        <a:latin typeface="+mn-ea"/>
                        <a:ea typeface="+mn-ea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CN" altLang="en-US" sz="1800" b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二</a:t>
                      </a:r>
                      <a:r>
                        <a:rPr lang="zh-TW" sz="1800" b="0" u="none" strike="noStrike" cap="non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十歲</a:t>
                      </a:r>
                      <a:endParaRPr dirty="0">
                        <a:latin typeface="+mn-ea"/>
                        <a:ea typeface="+mn-ea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參加全國考試，考中了進士。皇帝很滿意他的文章，就讓他當了第一名。</a:t>
                      </a:r>
                      <a:endParaRPr 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0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開慶元年（</a:t>
                      </a:r>
                      <a:r>
                        <a:rPr lang="zh-TW" altLang="en-US" sz="18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1259</a:t>
                      </a:r>
                      <a:r>
                        <a:rPr lang="zh-TW" altLang="en-US" sz="18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二十三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歲</a:t>
                      </a:r>
                      <a:endParaRPr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zh-CN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外敵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來攻打南宋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時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寫信勸皇帝不要逃走，不過皇帝沒有理他，他就自己辭官回家了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0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咸淳九年（公元</a:t>
                      </a:r>
                      <a:r>
                        <a:rPr lang="en-US" altLang="zh-CN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1273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三十七歲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重新任官</a:t>
                      </a:r>
                      <a:r>
                        <a:rPr lang="en-US" altLang="zh-HK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,</a:t>
                      </a:r>
                      <a:r>
                        <a:rPr lang="zh-HK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為湖南提刑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64924"/>
                  </a:ext>
                </a:extLst>
              </a:tr>
              <a:tr h="42393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德佑元年（</a:t>
                      </a:r>
                      <a:r>
                        <a:rPr lang="zh-TW" altLang="en-US" sz="18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1275</a:t>
                      </a:r>
                      <a:r>
                        <a:rPr lang="zh-TW" altLang="en-US" sz="18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年</a:t>
                      </a: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四十歲</a:t>
                      </a:r>
                      <a:endParaRPr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用自己家的錢去組建軍隊，帶著一萬多名義軍去保護國家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0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HK" altLang="en-US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景炎二年（公元</a:t>
                      </a:r>
                      <a:r>
                        <a:rPr lang="en-US" altLang="zh-HK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1277</a:t>
                      </a:r>
                      <a:r>
                        <a:rPr lang="zh-HK" altLang="en-US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年）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四十二歲</a:t>
                      </a:r>
                      <a:endParaRPr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在五坡嶺打仗時被元軍抓住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lang="en-US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02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景炎三年（</a:t>
                      </a:r>
                      <a:r>
                        <a:rPr lang="zh-TW" altLang="en-US" sz="1800" b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1278</a:t>
                      </a:r>
                      <a:r>
                        <a:rPr lang="zh-TW" altLang="en-US" sz="180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四十三歲</a:t>
                      </a:r>
                      <a:endParaRPr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被帶到元朝的首都北京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，被敵方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要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求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他寫信勸朋友投降，但文天祥不肯，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寫下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〈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過零丁洋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〉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lang="en-US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02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至元十九年（</a:t>
                      </a:r>
                      <a:r>
                        <a:rPr lang="zh-TW" altLang="en-US" sz="18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1283</a:t>
                      </a: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DFKai-SB"/>
                          <a:sym typeface="DFKai-SB"/>
                        </a:rPr>
                        <a:t>四十七歲</a:t>
                      </a:r>
                      <a:endParaRPr sz="18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文天祥</a:t>
                      </a:r>
                      <a:r>
                        <a:rPr lang="zh-TW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還是不願投降元朝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zh-HK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最後被殺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lang="en-US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圖: 多重文件 21">
            <a:extLst>
              <a:ext uri="{FF2B5EF4-FFF2-40B4-BE49-F238E27FC236}">
                <a16:creationId xmlns:a16="http://schemas.microsoft.com/office/drawing/2014/main" id="{757B184F-35B7-AA00-4F03-AD7A6E91D4EF}"/>
              </a:ext>
            </a:extLst>
          </p:cNvPr>
          <p:cNvSpPr/>
          <p:nvPr/>
        </p:nvSpPr>
        <p:spPr>
          <a:xfrm>
            <a:off x="2095840" y="2441003"/>
            <a:ext cx="8361229" cy="1717963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標題 3">
            <a:extLst>
              <a:ext uri="{FF2B5EF4-FFF2-40B4-BE49-F238E27FC236}">
                <a16:creationId xmlns:a16="http://schemas.microsoft.com/office/drawing/2014/main" id="{12F96F5D-0DF7-1197-A60A-47789B94E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/>
          <a:lstStyle/>
          <a:p>
            <a:r>
              <a:rPr lang="zh-CN" altLang="en-US" dirty="0"/>
              <a:t>四、重要史事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57490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2708" y="453631"/>
            <a:ext cx="6153150" cy="5194133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4400" dirty="0">
                <a:latin typeface="楷体" panose="02010609060101010101" charset="-122"/>
                <a:ea typeface="楷体" panose="02010609060101010101" charset="-122"/>
              </a:rPr>
              <a:t>重要史事：幼年啟發</a:t>
            </a:r>
          </a:p>
          <a:p>
            <a:pPr algn="l"/>
            <a:endParaRPr lang="en-US" altLang="zh-CN" sz="2400" dirty="0"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endParaRPr lang="zh-CN" altLang="en-US" sz="24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</a:rPr>
              <a:t>文天祥的父親重視子女教育。他請了很多名師來教文天祥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24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TW" sz="24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zh-TW" altLang="en-US" sz="24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</a:rPr>
              <a:t>文天祥在貼滿了格言的書房裡，一起讀書、寫字，討論古今的事情。</a:t>
            </a:r>
          </a:p>
          <a:p>
            <a:pPr algn="l"/>
            <a:endParaRPr lang="en-US" altLang="zh-TW" sz="2400" dirty="0"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endParaRPr lang="zh-TW" altLang="en-US" sz="24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</a:rPr>
              <a:t>小時候，文天祥向同鄉先輩學習為國效力的精神。</a:t>
            </a:r>
            <a:endParaRPr lang="zh-CN" altLang="en-US" sz="2400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47EFAB8-3AB2-20A4-B83C-570B2B8E2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618925"/>
            <a:ext cx="3974091" cy="5301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7917155-223C-DB73-5766-4028B141F68D}"/>
              </a:ext>
            </a:extLst>
          </p:cNvPr>
          <p:cNvSpPr txBox="1"/>
          <p:nvPr/>
        </p:nvSpPr>
        <p:spPr>
          <a:xfrm>
            <a:off x="7771132" y="592063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新田文天祥公園的文天祥像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0468" y="577813"/>
            <a:ext cx="7025005" cy="554101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4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重要史事：狀元及第</a:t>
            </a:r>
          </a:p>
          <a:p>
            <a:pPr algn="l"/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文天祥二十歲時，向歐陽守道學習。第二年參加考試，他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的答案很有思想深度，成績十分優秀。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考官稱讚他「忠肝如鐵石」。</a:t>
            </a:r>
          </a:p>
          <a:p>
            <a:pPr algn="l"/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宋理宗非常欣賞文天祥的才華和見解，親自選他為進士第一，並寫了一首詩歌。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宋理宗也認為文天祥的名字「天祥」象徵宋朝的吉祥，所以給他賜字「宋瑞」。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210" y="922020"/>
            <a:ext cx="3373755" cy="5303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22367" y="1197620"/>
            <a:ext cx="5461979" cy="44627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4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重要史事：忍辱負重</a:t>
            </a: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</a:rPr>
              <a:t>開慶元年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1272年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</a:rPr>
              <a:t>）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，蒙古軍隊進攻南宋。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董宋提出遷都政策，朝廷無人敢反。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只有文天祥提出反對，但反對無效，於是辭官還鄉。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後來，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文天祥也被任命過其他職務，但多次因為意見不合而被罷免。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文天祥曾批評宰相假裝生病退休，被宰相解僱。因此他選擇退休，年僅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37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歲。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</p:blipFill>
        <p:spPr>
          <a:xfrm>
            <a:off x="840740" y="697230"/>
            <a:ext cx="5128895" cy="5455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25904" y="537883"/>
            <a:ext cx="5349390" cy="557593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 defTabSz="266700">
              <a:spcAft>
                <a:spcPct val="0"/>
              </a:spcAft>
            </a:pPr>
            <a:r>
              <a:rPr lang="zh-CN" altLang="en-US" sz="4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重要史事：捨身報國</a:t>
            </a:r>
          </a:p>
          <a:p>
            <a:pPr marL="0" indent="0" algn="l" defTabSz="266700">
              <a:spcAft>
                <a:spcPct val="0"/>
              </a:spcAft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 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 defTabSz="266700">
              <a:spcAft>
                <a:spcPct val="0"/>
              </a:spcAft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 defTabSz="266700">
              <a:spcAft>
                <a:spcPct val="0"/>
              </a:spcAft>
            </a:pP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defTabSz="266700"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元朝德祐元年，元軍沿長江進攻，宋朝許多守將投降。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defTabSz="266700">
              <a:spcAft>
                <a:spcPct val="0"/>
              </a:spcAft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defTabSz="266700">
              <a:spcAft>
                <a:spcPct val="0"/>
              </a:spcAft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defTabSz="266700"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文天祥拿家財，召集五萬兵防衛。他建議分四個鎮來防守，以增強抵抗元軍的力量。</a:t>
            </a:r>
          </a:p>
          <a:p>
            <a:pPr marL="0" indent="0" algn="l" defTabSz="266700">
              <a:spcAft>
                <a:spcPct val="0"/>
              </a:spcAft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 defTabSz="266700">
              <a:spcAft>
                <a:spcPct val="0"/>
              </a:spcAft>
            </a:pP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defTabSz="266700"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最終，他戰敗被俘，拒絕投降，寧願赴死，展現了對宋朝的忠誠。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98132CD-E1A9-2CE8-39D1-F1753A290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23" y="754148"/>
            <a:ext cx="4877223" cy="5349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圖: 多重文件 21">
            <a:extLst>
              <a:ext uri="{FF2B5EF4-FFF2-40B4-BE49-F238E27FC236}">
                <a16:creationId xmlns:a16="http://schemas.microsoft.com/office/drawing/2014/main" id="{64668526-A725-F7B8-11B3-9FF93B12C0BB}"/>
              </a:ext>
            </a:extLst>
          </p:cNvPr>
          <p:cNvSpPr/>
          <p:nvPr/>
        </p:nvSpPr>
        <p:spPr>
          <a:xfrm>
            <a:off x="2095840" y="2441003"/>
            <a:ext cx="8361229" cy="1717963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標題 3">
            <a:extLst>
              <a:ext uri="{FF2B5EF4-FFF2-40B4-BE49-F238E27FC236}">
                <a16:creationId xmlns:a16="http://schemas.microsoft.com/office/drawing/2014/main" id="{D727906F-A066-6E1C-07F3-F7A49B8F6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0328" y="1788454"/>
            <a:ext cx="8361229" cy="2098226"/>
          </a:xfrm>
        </p:spPr>
        <p:txBody>
          <a:bodyPr/>
          <a:lstStyle/>
          <a:p>
            <a:r>
              <a:rPr lang="zh-CN" altLang="en-US" dirty="0"/>
              <a:t>五、貢獻與評價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28276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24972" y="1536174"/>
            <a:ext cx="4741358" cy="4093428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</a:rPr>
              <a:t>文天祥一生都在抗元。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</a:rPr>
              <a:t>他不僅在朝廷上力排眾議，也用自己的財產號召人民抵抗蒙古大軍。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zh-CN" altLang="en-US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</a:rPr>
              <a:t>景炎二年五月，文天祥再次進攻江西，他擊敗元軍，收復了許多地方。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</a:rPr>
              <a:t>最後因力量不足，敗退廣東，被俘後，他拒絕投降，願意赴死。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C31B46C-137B-08F8-6EC2-E5885BE521A4}"/>
              </a:ext>
            </a:extLst>
          </p:cNvPr>
          <p:cNvSpPr txBox="1"/>
          <p:nvPr/>
        </p:nvSpPr>
        <p:spPr>
          <a:xfrm>
            <a:off x="735106" y="221591"/>
            <a:ext cx="6937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dirty="0">
                <a:latin typeface="楷体" panose="02010609060101010101" charset="-122"/>
                <a:ea typeface="楷体" panose="02010609060101010101" charset="-122"/>
              </a:rPr>
              <a:t>貢獻：舉兵抗元，守護江山</a:t>
            </a:r>
            <a:endParaRPr lang="en-US" altLang="zh-CN" sz="4400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C7AE753-E127-0D59-611D-9A70554F4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771" y="991032"/>
            <a:ext cx="3955123" cy="5364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19958" y="1434577"/>
            <a:ext cx="4960882" cy="4448847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前期詩歌</a:t>
            </a: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文天祥的前期詩歌多是酬唱贈答和抒懷言誌之作。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詩豪邁奔放，雄健壯闊，展現了他早期蓬勃向上、積極進取的火熱情懷。</a:t>
            </a: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後期詩歌</a:t>
            </a: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文天祥的後期詩歌風格受杜甫影響，他透過詩歌記錄時事和自身遭遇。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表現了他堅韌不拔的鬥志和愛國精神。</a:t>
            </a: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884405" y="542253"/>
            <a:ext cx="4835077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defRPr>
            </a:lvl1pPr>
          </a:lstStyle>
          <a:p>
            <a:r>
              <a:rPr lang="zh-TW" altLang="en-US" sz="4400" b="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貢獻：文學成就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182" y="920787"/>
            <a:ext cx="5086985" cy="4872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30313" y="340359"/>
            <a:ext cx="547048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TW" altLang="en-US" sz="4400" dirty="0">
                <a:latin typeface="楷体" panose="02010609060101010101" charset="-122"/>
                <a:ea typeface="楷体" panose="02010609060101010101" charset="-122"/>
                <a:sym typeface="+mn-ea"/>
              </a:rPr>
              <a:t>貢獻：文學成就欣賞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3066" y="2086490"/>
            <a:ext cx="5102934" cy="3405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辛苦遭逢起一經，干戈寥落四周星。</a:t>
            </a:r>
            <a:endParaRPr lang="en-US" altLang="zh-TW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buNone/>
            </a:pP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山河破碎風飄絮，身世浮沉雨打萍。</a:t>
            </a:r>
          </a:p>
          <a:p>
            <a:pPr marL="0" indent="0">
              <a:buNone/>
            </a:pP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惶恐灘頭說惶恐，零丁洋裡歎零丁。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人生自古誰無死？留取丹心照汗青。</a:t>
            </a:r>
            <a:endParaRPr lang="en-US" altLang="zh-TW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buNone/>
            </a:pPr>
            <a:endParaRPr lang="en-US" altLang="zh-TW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</a:t>
            </a:r>
            <a:r>
              <a:rPr lang="zh-TW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</a:t>
            </a:r>
            <a:r>
              <a:rPr lang="en-US" altLang="zh-TW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TW" altLang="en-US" sz="2400" b="0" i="0" u="none" strike="noStrike" dirty="0">
                <a:solidFill>
                  <a:srgbClr val="0F0F0F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過零丁洋 </a:t>
            </a:r>
            <a:r>
              <a:rPr lang="en-US" altLang="zh-TW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endParaRPr lang="en-US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BAF912-C2AC-7AD8-22A7-60A8A3801ADE}"/>
              </a:ext>
            </a:extLst>
          </p:cNvPr>
          <p:cNvSpPr txBox="1"/>
          <p:nvPr/>
        </p:nvSpPr>
        <p:spPr>
          <a:xfrm>
            <a:off x="6615953" y="1505396"/>
            <a:ext cx="4876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譯文：</a:t>
            </a:r>
            <a:endParaRPr lang="en-US" altLang="zh-TW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TW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TW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回想我早年由科舉入仕歷盡千辛萬苦，如今戰火消歇已經過四年的艱苦歲月。</a:t>
            </a:r>
            <a:endParaRPr lang="en-US" altLang="zh-TW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TW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TW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國家危在旦夕似那狂風中的柳絮，自己一生的坎坷如雨中浮萍，漂泊無根，時起時沉。</a:t>
            </a:r>
            <a:endParaRPr lang="en-US" altLang="zh-TW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TW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TW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惶恐灘的慘敗讓我至今依然惶恐，可嘆我零丁洋裡身陷元虜自此孤苦無依。</a:t>
            </a:r>
            <a:endParaRPr lang="en-US" altLang="zh-TW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TW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TW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自古以來，人終不免一死！倘若能為國盡忠，死後仍可光照千秋，青史留名。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26838" y="377458"/>
            <a:ext cx="5411209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TW" altLang="en-US" sz="4400" dirty="0">
                <a:latin typeface="楷体" panose="02010609060101010101" charset="-122"/>
                <a:ea typeface="楷体" panose="02010609060101010101" charset="-122"/>
                <a:sym typeface="+mn-ea"/>
              </a:rPr>
              <a:t>貢獻：文學成就欣賞</a:t>
            </a:r>
          </a:p>
          <a:p>
            <a:endParaRPr lang="zh-TW" altLang="en-US" sz="28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04672" y="1673253"/>
            <a:ext cx="4796118" cy="3721651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zh-TW" altLang="en-US" sz="4000" b="1" i="0" u="none" strike="noStrike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孔曰成仁，孟曰取義，</a:t>
            </a:r>
            <a:endParaRPr lang="en-US" altLang="zh-TW" sz="4000" b="1" dirty="0">
              <a:solidFill>
                <a:srgbClr val="FF0000"/>
              </a:solidFill>
              <a:highlight>
                <a:srgbClr val="FFFFFF"/>
              </a:highligh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r>
              <a:rPr lang="zh-TW" altLang="en-US" sz="4000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唯其義盡，所以仁至。</a:t>
            </a:r>
            <a:endParaRPr lang="zh-TW" altLang="en-US" sz="4000" b="0" i="0" u="none" strike="noStrike" dirty="0">
              <a:solidFill>
                <a:srgbClr val="00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r>
              <a:rPr lang="zh-TW" altLang="en-US" sz="4000" b="1" i="0" u="none" strike="noStrike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讀聖賢書，所學何事？</a:t>
            </a:r>
            <a:endParaRPr lang="zh-TW" altLang="en-US" sz="4000" b="1" i="0" u="none" strike="noStrike" dirty="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r>
              <a:rPr lang="zh-TW" altLang="en-US" sz="4000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而今而後，庶幾無愧。</a:t>
            </a:r>
            <a:endParaRPr lang="en-US" altLang="zh-TW" sz="4000" b="0" i="0" u="none" strike="noStrike" dirty="0">
              <a:solidFill>
                <a:srgbClr val="000000"/>
              </a:solidFill>
              <a:effectLst/>
              <a:highlight>
                <a:srgbClr val="FFFFFF"/>
              </a:highligh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endParaRPr lang="zh-TW" altLang="en-US" sz="4000" b="0" i="0" u="none" strike="noStrike" dirty="0">
              <a:solidFill>
                <a:srgbClr val="00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r">
              <a:buNone/>
            </a:pPr>
            <a:r>
              <a:rPr lang="zh-TW" altLang="en-US" sz="4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</a:t>
            </a:r>
            <a:r>
              <a:rPr lang="en-US" altLang="zh-TW" sz="4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TW" altLang="en-US" sz="4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絕命詞</a:t>
            </a:r>
            <a:r>
              <a:rPr lang="en-US" altLang="zh-TW" sz="4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endParaRPr lang="en-US" sz="4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724" y="5782919"/>
            <a:ext cx="993771" cy="95313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FA708E6-9907-FDEF-A898-26B930E27CA6}"/>
              </a:ext>
            </a:extLst>
          </p:cNvPr>
          <p:cNvSpPr txBox="1"/>
          <p:nvPr/>
        </p:nvSpPr>
        <p:spPr>
          <a:xfrm>
            <a:off x="6338047" y="1674674"/>
            <a:ext cx="4877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譯文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TW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孔子說成就仁義，孟子說取其正義，只要盡到自我的義務，就達到仁的地步了。讀古代聖賢的書，學到一些東西，從今以後，就沒有什麼愧疚了。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0D1472-2219-3183-78B0-159F73BB1189}"/>
              </a:ext>
            </a:extLst>
          </p:cNvPr>
          <p:cNvSpPr txBox="1"/>
          <p:nvPr/>
        </p:nvSpPr>
        <p:spPr>
          <a:xfrm>
            <a:off x="6338047" y="3917576"/>
            <a:ext cx="51279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賞析：</a:t>
            </a:r>
          </a:p>
          <a:p>
            <a:r>
              <a:rPr lang="zh-TW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讀孔孟之道的士人每當生死關頭往往舍生取義，文天祥即是一例，他把為民族家國犧牲個人生命當成了仁的最高境界，形成了中國知識分子的高尚情操。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8529" y="4331017"/>
            <a:ext cx="10690412" cy="122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latin typeface="+mn-ea"/>
              </a:rPr>
              <a:t>代表整個中華民族之精神與人格，而為整個民族萬古不磨的光榮。」</a:t>
            </a:r>
            <a:endParaRPr lang="en-US" altLang="zh-TW" sz="2800" dirty="0">
              <a:latin typeface="+mn-ea"/>
            </a:endParaRPr>
          </a:p>
          <a:p>
            <a:pPr algn="r">
              <a:lnSpc>
                <a:spcPct val="150000"/>
              </a:lnSpc>
            </a:pPr>
            <a:r>
              <a:rPr lang="en-US" sz="2400" dirty="0">
                <a:latin typeface="+mn-ea"/>
              </a:rPr>
              <a:t>——（</a:t>
            </a:r>
            <a:r>
              <a:rPr lang="zh-TW" altLang="en-US" sz="2400" dirty="0">
                <a:latin typeface="+mn-ea"/>
              </a:rPr>
              <a:t>民國</a:t>
            </a:r>
            <a:r>
              <a:rPr lang="en-US" sz="2400" dirty="0">
                <a:latin typeface="+mn-ea"/>
              </a:rPr>
              <a:t>）</a:t>
            </a:r>
            <a:r>
              <a:rPr lang="zh-TW" altLang="en-US" sz="2400" dirty="0">
                <a:latin typeface="+mn-ea"/>
              </a:rPr>
              <a:t>蔣介石</a:t>
            </a:r>
            <a:r>
              <a:rPr lang="en-US" altLang="zh-TW" sz="2400" dirty="0">
                <a:latin typeface="+mn-ea"/>
              </a:rPr>
              <a:t>《</a:t>
            </a:r>
            <a:r>
              <a:rPr lang="zh-TW" altLang="en-US" sz="2400" dirty="0">
                <a:latin typeface="+mn-ea"/>
              </a:rPr>
              <a:t>立志為學與服務</a:t>
            </a:r>
            <a:r>
              <a:rPr lang="en-US" altLang="zh-TW" sz="2400" dirty="0">
                <a:latin typeface="+mn-ea"/>
              </a:rPr>
              <a:t>》</a:t>
            </a:r>
            <a:endParaRPr lang="en-US" sz="2400" dirty="0"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/>
          <a:srcRect b="24241"/>
          <a:stretch>
            <a:fillRect/>
          </a:stretch>
        </p:blipFill>
        <p:spPr bwMode="auto">
          <a:xfrm>
            <a:off x="4765039" y="919321"/>
            <a:ext cx="2857500" cy="28575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1"/>
          <p:cNvSpPr>
            <a:spLocks noGrp="1"/>
          </p:cNvSpPr>
          <p:nvPr/>
        </p:nvSpPr>
        <p:spPr>
          <a:xfrm>
            <a:off x="1299189" y="636493"/>
            <a:ext cx="16233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latin typeface="楷体" panose="02010609060101010101" charset="-122"/>
                <a:ea typeface="楷体" panose="02010609060101010101" charset="-122"/>
                <a:cs typeface="+mn-cs"/>
              </a:rPr>
              <a:t>評價</a:t>
            </a:r>
            <a:endParaRPr lang="en-US" b="1" dirty="0"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9659" y="562447"/>
            <a:ext cx="8192683" cy="5461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4"/>
          <p:cNvSpPr txBox="1"/>
          <p:nvPr/>
        </p:nvSpPr>
        <p:spPr>
          <a:xfrm>
            <a:off x="6802548" y="613296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TW" altLang="en-US" b="0" i="0" u="none" strike="noStrike" dirty="0">
                <a:effectLst/>
                <a:latin typeface="+mn-ea"/>
              </a:rPr>
              <a:t>香港文天祥公園，文天祥銅像。</a:t>
            </a:r>
            <a:endParaRPr lang="en-US" dirty="0">
              <a:latin typeface="+mn-ea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0442574" y="1673627"/>
            <a:ext cx="1222819" cy="39164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  <a:latin typeface="+mn-ea"/>
              </a:rPr>
              <a:t>人生自古誰無死</a:t>
            </a:r>
            <a:endParaRPr lang="en-US" sz="3200" dirty="0">
              <a:latin typeface="+mn-ea"/>
            </a:endParaRPr>
          </a:p>
        </p:txBody>
      </p:sp>
      <p:sp>
        <p:nvSpPr>
          <p:cNvPr id="10" name="Rectangle 8"/>
          <p:cNvSpPr/>
          <p:nvPr/>
        </p:nvSpPr>
        <p:spPr>
          <a:xfrm>
            <a:off x="764727" y="1591069"/>
            <a:ext cx="1224294" cy="39164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  <a:latin typeface="+mn-ea"/>
              </a:rPr>
              <a:t>留取丹心照汗青</a:t>
            </a:r>
            <a:endParaRPr lang="en-US" sz="3200" dirty="0">
              <a:latin typeface="+mn-ea"/>
            </a:endParaRP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2132790" y="3783840"/>
            <a:ext cx="2464968" cy="9942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97758" y="4020459"/>
            <a:ext cx="759853" cy="19905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67682" y="4033704"/>
            <a:ext cx="759853" cy="19905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7699420" y="3783840"/>
            <a:ext cx="2599385" cy="8911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852376" y="2539269"/>
            <a:ext cx="2468576" cy="90858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+mn-ea"/>
              </a:rPr>
              <a:t>民族英雄文天祥</a:t>
            </a:r>
            <a:endParaRPr lang="en-US" altLang="zh-TW" sz="2400" b="1" dirty="0">
              <a:solidFill>
                <a:srgbClr val="FF0000"/>
              </a:solidFill>
              <a:latin typeface="+mn-ea"/>
            </a:endParaRPr>
          </a:p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+mn-ea"/>
              </a:rPr>
              <a:t>1236-1283</a:t>
            </a:r>
            <a:endParaRPr lang="en-US" sz="2400" dirty="0">
              <a:latin typeface="+mn-ea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6077971" y="3549284"/>
            <a:ext cx="17386" cy="8901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9251" y="622114"/>
            <a:ext cx="5882005" cy="5137037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4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文天祥與香港</a:t>
            </a:r>
            <a:endParaRPr lang="en-US" altLang="zh-CN" sz="4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en-US" altLang="zh-CN" sz="4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明朝時期，各地紛紛建立文天祥的紀念祠堂，甚至香港也有對文天祥的紀念。</a:t>
            </a:r>
          </a:p>
          <a:p>
            <a:pPr algn="l"/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香港設有文天祥公園，以紀念這位南宋名臣的忠誠愛國。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公園內有一座六公尺高的銅像，屹立在公園的最高處。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銅像後面有一塊雕刻精美的大石碑，詳細描述了文天祥的生平事蹟。</a:t>
            </a:r>
          </a:p>
        </p:txBody>
      </p:sp>
      <p:pic>
        <p:nvPicPr>
          <p:cNvPr id="5" name="图片 4"/>
          <p:cNvPicPr/>
          <p:nvPr/>
        </p:nvPicPr>
        <p:blipFill>
          <a:blip r:embed="rId2"/>
        </p:blipFill>
        <p:spPr>
          <a:xfrm>
            <a:off x="7064412" y="1297641"/>
            <a:ext cx="4606925" cy="4461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楷体" panose="02010609060101010101" charset="-122"/>
                <a:ea typeface="楷体" panose="02010609060101010101" charset="-122"/>
              </a:rPr>
              <a:t>參考資料</a:t>
            </a:r>
            <a:endParaRPr 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脫脫：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文天祥傳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宋史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卷四百一十八。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於躍明：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淺析文天祥詩歌的前後分期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大眾文藝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2010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年第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25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期，頁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168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李曉丹：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南宋邊塞詩研究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，西南交通大學，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2018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年。</a:t>
            </a:r>
            <a:endParaRPr lang="en-US" altLang="zh-TW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None/>
            </a:pP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民政事務總署：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〈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文天祥公園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〉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https://</a:t>
            </a:r>
            <a:r>
              <a:rPr lang="en-US" sz="2000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www.gohk.gov.hk</a:t>
            </a:r>
            <a:r>
              <a:rPr 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en-US" sz="2000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tc</a:t>
            </a:r>
            <a:r>
              <a:rPr 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/spots/</a:t>
            </a:r>
            <a:r>
              <a:rPr lang="en-US" sz="2000" dirty="0" err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spot_detail.php?spot</a:t>
            </a:r>
            <a:r>
              <a:rPr 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=Man+Tin+Cheung+Park（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2024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TW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23</a:t>
            </a:r>
            <a:r>
              <a:rPr lang="zh-TW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日）。</a:t>
            </a:r>
            <a:endParaRPr 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C5AD525-C08E-D70D-B492-9499EA3D6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6" y="1815484"/>
            <a:ext cx="8361229" cy="1604011"/>
          </a:xfrm>
        </p:spPr>
        <p:txBody>
          <a:bodyPr/>
          <a:lstStyle/>
          <a:p>
            <a:pPr algn="l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主辦：國史教育中心（香港）</a:t>
            </a:r>
            <a:b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贊助：優質教育基金</a:t>
            </a:r>
            <a:b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製作：國史青年委員 鍾卓弘同學（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CUHK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HK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0B6D4B89-2F9A-7088-060A-402F1D020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387" y="3956280"/>
            <a:ext cx="8361228" cy="1604011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altLang="zh-TW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版權聲明</a:t>
            </a:r>
            <a:r>
              <a:rPr lang="en-US" altLang="zh-TW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】 </a:t>
            </a:r>
          </a:p>
          <a:p>
            <a:pPr algn="l"/>
            <a:r>
              <a:rPr lang="zh-TW" altLang="en-US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我們尊重原創，也注重分享。片中部分內容來自網際網路，版權歸原作者所有， 僅供學習參考之用，禁止用於商業用途。如無意侵犯了公司或個人的知識產權，請與我們聯絡：</a:t>
            </a:r>
            <a:r>
              <a:rPr lang="en-US" altLang="zh-TW" sz="6200" dirty="0">
                <a:solidFill>
                  <a:srgbClr val="0065B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info@cnhe-hk.org</a:t>
            </a:r>
            <a:endParaRPr lang="en-US" altLang="zh-TW" sz="6200" dirty="0">
              <a:solidFill>
                <a:srgbClr val="0065B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en-US" altLang="zh-TW" sz="6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en-US" altLang="zh-TW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製作日期</a:t>
            </a:r>
            <a:r>
              <a:rPr lang="en-US" altLang="zh-TW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】 2024</a:t>
            </a:r>
            <a:r>
              <a:rPr lang="zh-TW" altLang="en-US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62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79477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jb3VudCI6MywiaGRpZCI6IjM4ZTQ1NTQ5OGIwMDI4NzAxZDA4NTc5ZTEzZmYwZWZhIiwidXNlckNvdW50Ijoz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8.93362204724406,&quot;left&quot;:312.7136220472441,&quot;top&quot;:91.62559055118109,&quot;width&quot;:512.586299212598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8.93362204724406,&quot;left&quot;:312.7136220472441,&quot;top&quot;:91.62559055118109,&quot;width&quot;:512.586299212598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09.8336220472441,&quot;left&quot;:195.99362204724406,&quot;top&quot;:91.62559055118109,&quot;width&quot;:629.3062992125984}"/>
</p:tagLst>
</file>

<file path=ppt/theme/theme1.xml><?xml version="1.0" encoding="utf-8"?>
<a:theme xmlns:a="http://schemas.openxmlformats.org/drawingml/2006/main" name="主题1">
  <a:themeElements>
    <a:clrScheme name="自訂 8">
      <a:dk1>
        <a:srgbClr val="000000"/>
      </a:dk1>
      <a:lt1>
        <a:sysClr val="window" lastClr="FFFFFF"/>
      </a:lt1>
      <a:dk2>
        <a:srgbClr val="000000"/>
      </a:dk2>
      <a:lt2>
        <a:srgbClr val="E3DED1"/>
      </a:lt2>
      <a:accent1>
        <a:srgbClr val="14425D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14425D"/>
      </a:hlink>
      <a:folHlink>
        <a:srgbClr val="002060"/>
      </a:folHlink>
    </a:clrScheme>
    <a:fontScheme name="自訂 1">
      <a:majorFont>
        <a:latin typeface="標楷體"/>
        <a:ea typeface="標楷體"/>
        <a:cs typeface=""/>
      </a:majorFont>
      <a:minorFont>
        <a:latin typeface="標楷體"/>
        <a:ea typeface="標楷體"/>
        <a:cs typeface=""/>
      </a:minorFont>
    </a:fontScheme>
    <a:fmtScheme name="裁剪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D52ABD81-34E4-4AA3-95CE-BADF61D4E4E5}" vid="{51665240-0E35-4E9B-A7ED-6307D5E9491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297</TotalTime>
  <Words>1492</Words>
  <Application>Microsoft Office PowerPoint</Application>
  <PresentationFormat>Widescreen</PresentationFormat>
  <Paragraphs>176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楷体</vt:lpstr>
      <vt:lpstr>微软雅黑</vt:lpstr>
      <vt:lpstr>標楷體</vt:lpstr>
      <vt:lpstr>標楷體</vt:lpstr>
      <vt:lpstr>Arial</vt:lpstr>
      <vt:lpstr>Calibri</vt:lpstr>
      <vt:lpstr>Franklin Gothic Book</vt:lpstr>
      <vt:lpstr>Wingdings</vt:lpstr>
      <vt:lpstr>主题1</vt:lpstr>
      <vt:lpstr>南宋．文天祥</vt:lpstr>
      <vt:lpstr>PowerPoint Presentation</vt:lpstr>
      <vt:lpstr>一、時代背景</vt:lpstr>
      <vt:lpstr>PowerPoint Presentation</vt:lpstr>
      <vt:lpstr>二、人物簡介</vt:lpstr>
      <vt:lpstr>PowerPoint Presentation</vt:lpstr>
      <vt:lpstr>三、生平簡介</vt:lpstr>
      <vt:lpstr>PowerPoint Presentation</vt:lpstr>
      <vt:lpstr>四、重要史事</vt:lpstr>
      <vt:lpstr>PowerPoint Presentation</vt:lpstr>
      <vt:lpstr>PowerPoint Presentation</vt:lpstr>
      <vt:lpstr>PowerPoint Presentation</vt:lpstr>
      <vt:lpstr>PowerPoint Presentation</vt:lpstr>
      <vt:lpstr>五、貢獻與評價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參考資料</vt:lpstr>
      <vt:lpstr>主辦：國史教育中心（香港） 贊助：優質教育基金 製作：國史青年委員 鍾卓弘同學（CUHK）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 文丽</dc:creator>
  <cp:lastModifiedBy>Wing Yan Tan</cp:lastModifiedBy>
  <cp:revision>94</cp:revision>
  <dcterms:created xsi:type="dcterms:W3CDTF">2019-04-06T15:41:00Z</dcterms:created>
  <dcterms:modified xsi:type="dcterms:W3CDTF">2026-01-26T03:11:26Z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2052-12.1.0.17133</vt:lpwstr>
  </property>
  <property fmtid="{D5CDD505-2E9C-101B-9397-08002B2CF9AE}" pid="3" name="KSOTemplateUUID">
    <vt:lpwstr>v1.0_mb_Xuh3afy14KaYxldabY0beA==</vt:lpwstr>
  </property>
  <property fmtid="{D5CDD505-2E9C-101B-9397-08002B2CF9AE}" pid="4" name="ICV">
    <vt:lpwstr>1933E9C9D3E248668B55D72F81A7D5C0_13</vt:lpwstr>
  </property>
</Properties>
</file>